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4"/>
  </p:sldMasterIdLst>
  <p:notesMasterIdLst>
    <p:notesMasterId r:id="rId36"/>
  </p:notesMasterIdLst>
  <p:handoutMasterIdLst>
    <p:handoutMasterId r:id="rId3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B9631B5-78F2-41C9-869B-9F39066F8104}">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47" autoAdjust="0"/>
    <p:restoredTop sz="99854" autoAdjust="0"/>
  </p:normalViewPr>
  <p:slideViewPr>
    <p:cSldViewPr>
      <p:cViewPr>
        <p:scale>
          <a:sx n="75" d="100"/>
          <a:sy n="75" d="100"/>
        </p:scale>
        <p:origin x="-1776" y="-72"/>
      </p:cViewPr>
      <p:guideLst>
        <p:guide orient="horz" pos="2160"/>
        <p:guide orient="horz" pos="864"/>
        <p:guide orient="horz" pos="3792"/>
        <p:guide pos="2880"/>
        <p:guide pos="288"/>
        <p:guide pos="5472"/>
      </p:guideLst>
    </p:cSldViewPr>
  </p:slideViewPr>
  <p:notesTextViewPr>
    <p:cViewPr>
      <p:scale>
        <a:sx n="1" d="1"/>
        <a:sy n="1" d="1"/>
      </p:scale>
      <p:origin x="0" y="0"/>
    </p:cViewPr>
  </p:notesTextViewPr>
  <p:sorterViewPr>
    <p:cViewPr>
      <p:scale>
        <a:sx n="104" d="100"/>
        <a:sy n="104" d="100"/>
      </p:scale>
      <p:origin x="0" y="3930"/>
    </p:cViewPr>
  </p:sorterViewPr>
  <p:notesViewPr>
    <p:cSldViewPr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38"/>
    </mc:Choice>
    <mc:Fallback>
      <c:style val="38"/>
    </mc:Fallback>
  </mc:AlternateContent>
  <c:chart>
    <c:title>
      <c:tx>
        <c:rich>
          <a:bodyPr/>
          <a:lstStyle/>
          <a:p>
            <a:pPr>
              <a:defRPr lang="ja-JP">
                <a:solidFill>
                  <a:schemeClr val="tx1">
                    <a:lumMod val="75000"/>
                  </a:schemeClr>
                </a:solidFill>
                <a:latin typeface="+mj-ea"/>
                <a:ea typeface="+mj-ea"/>
              </a:defRPr>
            </a:pPr>
            <a:r>
              <a:rPr lang="zh-TW" altLang="en-US" sz="1800" baseline="0" noProof="0" smtClean="0">
                <a:solidFill>
                  <a:schemeClr val="tx1">
                    <a:lumMod val="75000"/>
                  </a:schemeClr>
                </a:solidFill>
                <a:latin typeface="+mj-ea"/>
                <a:ea typeface="+mj-ea"/>
              </a:rPr>
              <a:t>極為嚴苛的儲存挑戰</a:t>
            </a:r>
            <a:endParaRPr lang="zh-TW" altLang="en-US" sz="1800" baseline="0" noProof="0">
              <a:solidFill>
                <a:schemeClr val="tx1">
                  <a:lumMod val="75000"/>
                </a:schemeClr>
              </a:solidFill>
              <a:latin typeface="+mj-ea"/>
              <a:ea typeface="+mj-ea"/>
            </a:endParaRPr>
          </a:p>
        </c:rich>
      </c:tx>
      <c:layout>
        <c:manualLayout>
          <c:xMode val="edge"/>
          <c:yMode val="edge"/>
          <c:x val="0.169645578137437"/>
          <c:y val="1.63934426229508E-2"/>
        </c:manualLayout>
      </c:layout>
      <c:overlay val="0"/>
    </c:title>
    <c:autoTitleDeleted val="0"/>
    <c:plotArea>
      <c:layout>
        <c:manualLayout>
          <c:layoutTarget val="inner"/>
          <c:xMode val="edge"/>
          <c:yMode val="edge"/>
          <c:x val="0.23888850850165499"/>
          <c:y val="0.172379627115576"/>
          <c:w val="0.70631701003128"/>
          <c:h val="0.77485994207620601"/>
        </c:manualLayout>
      </c:layout>
      <c:barChart>
        <c:barDir val="bar"/>
        <c:grouping val="stacked"/>
        <c:varyColors val="0"/>
        <c:ser>
          <c:idx val="0"/>
          <c:order val="0"/>
          <c:tx>
            <c:strRef>
              <c:f>Sheet1!$B$1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txPr>
              <a:bodyPr/>
              <a:lstStyle/>
              <a:p>
                <a:pPr>
                  <a:defRPr lang="ja-JP" b="1">
                    <a:solidFill>
                      <a:schemeClr val="bg1"/>
                    </a:solidFill>
                  </a:defRPr>
                </a:pPr>
                <a:endParaRPr lang="zh-TW"/>
              </a:p>
            </c:txPr>
            <c:showLegendKey val="0"/>
            <c:showVal val="1"/>
            <c:showCatName val="0"/>
            <c:showSerName val="0"/>
            <c:showPercent val="0"/>
            <c:showBubbleSize val="0"/>
            <c:showLeaderLines val="0"/>
          </c:dLbls>
          <c:cat>
            <c:strRef>
              <c:f>Sheet1!$A$2:$A$7</c:f>
              <c:strCache>
                <c:ptCount val="6"/>
                <c:pt idx="0">
                  <c:v>管理複雜性</c:v>
                </c:pt>
                <c:pt idx="1">
                  <c:v>佈建</c:v>
                </c:pt>
                <c:pt idx="2">
                  <c:v>時間/預算</c:v>
                </c:pt>
                <c:pt idx="3">
                  <c:v>資料移轉</c:v>
                </c:pt>
                <c:pt idx="4">
                  <c:v>故障排除</c:v>
                </c:pt>
                <c:pt idx="5">
                  <c:v>達成 SLA</c:v>
                </c:pt>
              </c:strCache>
            </c:strRef>
          </c:cat>
          <c:val>
            <c:numRef>
              <c:f>Sheet1!$B$2:$B$7</c:f>
              <c:numCache>
                <c:formatCode>0%</c:formatCode>
                <c:ptCount val="6"/>
                <c:pt idx="0">
                  <c:v>0.24</c:v>
                </c:pt>
                <c:pt idx="1">
                  <c:v>0.26</c:v>
                </c:pt>
                <c:pt idx="2">
                  <c:v>0.28000000000000003</c:v>
                </c:pt>
                <c:pt idx="3">
                  <c:v>0.28000000000000003</c:v>
                </c:pt>
                <c:pt idx="4">
                  <c:v>0.31</c:v>
                </c:pt>
                <c:pt idx="5">
                  <c:v>0.42</c:v>
                </c:pt>
              </c:numCache>
            </c:numRef>
          </c:val>
        </c:ser>
        <c:dLbls>
          <c:showLegendKey val="0"/>
          <c:showVal val="1"/>
          <c:showCatName val="0"/>
          <c:showSerName val="0"/>
          <c:showPercent val="0"/>
          <c:showBubbleSize val="0"/>
        </c:dLbls>
        <c:gapWidth val="95"/>
        <c:overlap val="100"/>
        <c:axId val="100404608"/>
        <c:axId val="100419840"/>
      </c:barChart>
      <c:catAx>
        <c:axId val="100404608"/>
        <c:scaling>
          <c:orientation val="minMax"/>
        </c:scaling>
        <c:delete val="0"/>
        <c:axPos val="l"/>
        <c:majorTickMark val="none"/>
        <c:minorTickMark val="none"/>
        <c:tickLblPos val="nextTo"/>
        <c:txPr>
          <a:bodyPr/>
          <a:lstStyle/>
          <a:p>
            <a:pPr>
              <a:defRPr lang="ja-JP" baseline="0">
                <a:solidFill>
                  <a:schemeClr val="tx1">
                    <a:lumMod val="75000"/>
                  </a:schemeClr>
                </a:solidFill>
                <a:latin typeface="Arial" pitchFamily="34" charset="0"/>
                <a:ea typeface="Microsoft JhengHei" pitchFamily="34" charset="-120"/>
                <a:cs typeface="Arial" pitchFamily="34" charset="0"/>
              </a:defRPr>
            </a:pPr>
            <a:endParaRPr lang="zh-TW"/>
          </a:p>
        </c:txPr>
        <c:crossAx val="100419840"/>
        <c:crosses val="autoZero"/>
        <c:auto val="1"/>
        <c:lblAlgn val="ctr"/>
        <c:lblOffset val="100"/>
        <c:noMultiLvlLbl val="0"/>
      </c:catAx>
      <c:valAx>
        <c:axId val="100419840"/>
        <c:scaling>
          <c:orientation val="minMax"/>
        </c:scaling>
        <c:delete val="1"/>
        <c:axPos val="b"/>
        <c:numFmt formatCode="0%" sourceLinked="1"/>
        <c:majorTickMark val="out"/>
        <c:minorTickMark val="none"/>
        <c:tickLblPos val="none"/>
        <c:crossAx val="100404608"/>
        <c:crosses val="autoZero"/>
        <c:crossBetween val="between"/>
      </c:valAx>
      <c:spPr>
        <a:solidFill>
          <a:srgbClr val="FFFFFF"/>
        </a:solidFill>
        <a:ln>
          <a:solidFill>
            <a:schemeClr val="bg2"/>
          </a:solidFill>
        </a:ln>
      </c:spPr>
    </c:plotArea>
    <c:plotVisOnly val="1"/>
    <c:dispBlanksAs val="gap"/>
    <c:showDLblsOverMax val="0"/>
  </c:chart>
  <c:spPr>
    <a:noFill/>
    <a:ln>
      <a:noFill/>
    </a:ln>
  </c:spPr>
  <c:txPr>
    <a:bodyPr/>
    <a:lstStyle/>
    <a:p>
      <a:pPr>
        <a:defRPr sz="12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solidFill>
                  <a:schemeClr val="tx1">
                    <a:lumMod val="75000"/>
                  </a:schemeClr>
                </a:solidFill>
                <a:latin typeface="Microsoft JhengHei" pitchFamily="34" charset="-120"/>
                <a:ea typeface="Microsoft JhengHei" pitchFamily="34" charset="-120"/>
              </a:defRPr>
            </a:pPr>
            <a:r>
              <a:rPr lang="zh-CN" altLang="en-US" sz="1440" b="1" kern="1200" smtClean="0">
                <a:solidFill>
                  <a:schemeClr val="tx1">
                    <a:lumMod val="75000"/>
                  </a:schemeClr>
                </a:solidFill>
                <a:latin typeface="Microsoft JhengHei" pitchFamily="34" charset="-120"/>
                <a:ea typeface="Microsoft JhengHei" pitchFamily="34" charset="-120"/>
                <a:cs typeface="+mn-cs"/>
              </a:rPr>
              <a:t>大量出售</a:t>
            </a:r>
            <a:endParaRPr lang="en-US" altLang="en-US" sz="1440" b="1" kern="1200">
              <a:solidFill>
                <a:schemeClr val="tx1">
                  <a:lumMod val="75000"/>
                </a:schemeClr>
              </a:solidFill>
              <a:latin typeface="Microsoft JhengHei" pitchFamily="34" charset="-120"/>
              <a:ea typeface="Microsoft JhengHei" pitchFamily="34" charset="-120"/>
              <a:cs typeface="+mn-cs"/>
            </a:endParaRPr>
          </a:p>
        </c:rich>
      </c:tx>
      <c:layout/>
      <c:overlay val="0"/>
    </c:title>
    <c:autoTitleDeleted val="0"/>
    <c:plotArea>
      <c:layout/>
      <c:areaChart>
        <c:grouping val="stacked"/>
        <c:varyColors val="0"/>
        <c:ser>
          <c:idx val="1"/>
          <c:order val="0"/>
          <c:tx>
            <c:strRef>
              <c:f>Sheet1!$B$1</c:f>
              <c:strCache>
                <c:ptCount val="1"/>
                <c:pt idx="0">
                  <c:v>大量出售</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cat>
            <c:strRef>
              <c:f>Sheet1!$A$2:$A$10</c:f>
              <c:strCache>
                <c:ptCount val="9"/>
                <c:pt idx="0">
                  <c:v>2008</c:v>
                </c:pt>
                <c:pt idx="1">
                  <c:v>2009</c:v>
                </c:pt>
                <c:pt idx="2">
                  <c:v>2010</c:v>
                </c:pt>
                <c:pt idx="3">
                  <c:v>2011</c:v>
                </c:pt>
                <c:pt idx="4">
                  <c:v>2012</c:v>
                </c:pt>
                <c:pt idx="5">
                  <c:v>2013</c:v>
                </c:pt>
                <c:pt idx="6">
                  <c:v>2014</c:v>
                </c:pt>
                <c:pt idx="7">
                  <c:v>2015</c:v>
                </c:pt>
                <c:pt idx="8">
                  <c:v>2016</c:v>
                </c:pt>
              </c:strCache>
            </c:strRef>
          </c:cat>
          <c:val>
            <c:numRef>
              <c:f>Sheet1!$B$2:$B$10</c:f>
              <c:numCache>
                <c:formatCode>.#,,"M"</c:formatCode>
                <c:ptCount val="9"/>
                <c:pt idx="0">
                  <c:v>8635680.1659660302</c:v>
                </c:pt>
                <c:pt idx="1">
                  <c:v>10304014.6458438</c:v>
                </c:pt>
                <c:pt idx="2">
                  <c:v>16242833.011560099</c:v>
                </c:pt>
                <c:pt idx="3">
                  <c:v>22431603.109383099</c:v>
                </c:pt>
                <c:pt idx="4">
                  <c:v>28493934.099525899</c:v>
                </c:pt>
                <c:pt idx="5">
                  <c:v>39747103.328108802</c:v>
                </c:pt>
                <c:pt idx="6">
                  <c:v>56497701.008726701</c:v>
                </c:pt>
                <c:pt idx="7">
                  <c:v>79606004.080746099</c:v>
                </c:pt>
                <c:pt idx="8">
                  <c:v>111826671.92124701</c:v>
                </c:pt>
              </c:numCache>
            </c:numRef>
          </c:val>
        </c:ser>
        <c:dLbls>
          <c:showLegendKey val="0"/>
          <c:showVal val="0"/>
          <c:showCatName val="0"/>
          <c:showSerName val="0"/>
          <c:showPercent val="0"/>
          <c:showBubbleSize val="0"/>
        </c:dLbls>
        <c:axId val="100919168"/>
        <c:axId val="100920704"/>
      </c:areaChart>
      <c:catAx>
        <c:axId val="100919168"/>
        <c:scaling>
          <c:orientation val="minMax"/>
        </c:scaling>
        <c:delete val="0"/>
        <c:axPos val="b"/>
        <c:numFmt formatCode="m/d/yyyy" sourceLinked="1"/>
        <c:majorTickMark val="out"/>
        <c:minorTickMark val="none"/>
        <c:tickLblPos val="nextTo"/>
        <c:txPr>
          <a:bodyPr/>
          <a:lstStyle/>
          <a:p>
            <a:pPr>
              <a:defRPr lang="ja-JP">
                <a:solidFill>
                  <a:schemeClr val="tx1">
                    <a:lumMod val="75000"/>
                  </a:schemeClr>
                </a:solidFill>
                <a:latin typeface="Arial" pitchFamily="34" charset="0"/>
                <a:cs typeface="Arial" pitchFamily="34" charset="0"/>
              </a:defRPr>
            </a:pPr>
            <a:endParaRPr lang="zh-TW"/>
          </a:p>
        </c:txPr>
        <c:crossAx val="100920704"/>
        <c:crosses val="autoZero"/>
        <c:auto val="1"/>
        <c:lblAlgn val="ctr"/>
        <c:lblOffset val="100"/>
        <c:noMultiLvlLbl val="0"/>
      </c:catAx>
      <c:valAx>
        <c:axId val="100920704"/>
        <c:scaling>
          <c:orientation val="minMax"/>
        </c:scaling>
        <c:delete val="0"/>
        <c:axPos val="l"/>
        <c:majorGridlines/>
        <c:numFmt formatCode="#,,&quot;M&quot;" sourceLinked="0"/>
        <c:majorTickMark val="out"/>
        <c:minorTickMark val="none"/>
        <c:tickLblPos val="nextTo"/>
        <c:txPr>
          <a:bodyPr/>
          <a:lstStyle/>
          <a:p>
            <a:pPr>
              <a:defRPr lang="ja-JP">
                <a:solidFill>
                  <a:schemeClr val="tx1">
                    <a:lumMod val="75000"/>
                  </a:schemeClr>
                </a:solidFill>
                <a:latin typeface="Arial" pitchFamily="34" charset="0"/>
                <a:cs typeface="Arial" pitchFamily="34" charset="0"/>
              </a:defRPr>
            </a:pPr>
            <a:endParaRPr lang="zh-TW"/>
          </a:p>
        </c:txPr>
        <c:crossAx val="100919168"/>
        <c:crosses val="autoZero"/>
        <c:crossBetween val="midCat"/>
      </c:valAx>
      <c:spPr>
        <a:solidFill>
          <a:schemeClr val="bg1"/>
        </a:solidFill>
      </c:spPr>
    </c:plotArea>
    <c:legend>
      <c:legendPos val="b"/>
      <c:legendEntry>
        <c:idx val="0"/>
        <c:txPr>
          <a:bodyPr/>
          <a:lstStyle/>
          <a:p>
            <a:pPr>
              <a:defRPr lang="ja-JP" baseline="0">
                <a:solidFill>
                  <a:schemeClr val="tx1">
                    <a:lumMod val="75000"/>
                  </a:schemeClr>
                </a:solidFill>
                <a:latin typeface="Microsoft JhengHei" pitchFamily="34" charset="-120"/>
                <a:ea typeface="Microsoft JhengHei" pitchFamily="34" charset="-120"/>
              </a:defRPr>
            </a:pPr>
            <a:endParaRPr lang="zh-TW"/>
          </a:p>
        </c:txPr>
      </c:legendEntry>
      <c:layout/>
      <c:overlay val="0"/>
      <c:txPr>
        <a:bodyPr/>
        <a:lstStyle/>
        <a:p>
          <a:pPr>
            <a:defRPr lang="ja-JP">
              <a:solidFill>
                <a:schemeClr val="tx1">
                  <a:lumMod val="75000"/>
                </a:schemeClr>
              </a:solidFill>
            </a:defRPr>
          </a:pPr>
          <a:endParaRPr lang="zh-TW"/>
        </a:p>
      </c:txPr>
    </c:legend>
    <c:plotVisOnly val="1"/>
    <c:dispBlanksAs val="zero"/>
    <c:showDLblsOverMax val="0"/>
  </c:chart>
  <c:txPr>
    <a:bodyPr/>
    <a:lstStyle/>
    <a:p>
      <a:pPr>
        <a:defRPr sz="12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混合</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c:spPr>
          <c:invertIfNegative val="0"/>
          <c:dLbls>
            <c:dLbl>
              <c:idx val="0"/>
              <c:layout>
                <c:manualLayout>
                  <c:x val="-1.6155055977993899E-2"/>
                  <c:y val="1.9230769230769201E-2"/>
                </c:manualLayout>
              </c:layout>
              <c:tx>
                <c:rich>
                  <a:bodyPr/>
                  <a:lstStyle/>
                  <a:p>
                    <a:r>
                      <a:rPr lang="en-US" dirty="0" smtClean="0"/>
                      <a:t> 80K</a:t>
                    </a:r>
                    <a:endParaRPr lang="en-US" dirty="0"/>
                  </a:p>
                </c:rich>
              </c:tx>
              <c:dLblPos val="outEnd"/>
              <c:showLegendKey val="0"/>
              <c:showVal val="1"/>
              <c:showCatName val="0"/>
              <c:showSerName val="0"/>
              <c:showPercent val="0"/>
              <c:showBubbleSize val="0"/>
            </c:dLbl>
            <c:dLbl>
              <c:idx val="1"/>
              <c:layout>
                <c:manualLayout>
                  <c:x val="-3.31169744589353E-2"/>
                  <c:y val="1.9230769230769201E-2"/>
                </c:manualLayout>
              </c:layout>
              <c:tx>
                <c:rich>
                  <a:bodyPr/>
                  <a:lstStyle/>
                  <a:p>
                    <a:r>
                      <a:rPr lang="en-US" dirty="0" smtClean="0"/>
                      <a:t> 160K</a:t>
                    </a:r>
                    <a:endParaRPr lang="en-US" dirty="0"/>
                  </a:p>
                </c:rich>
              </c:tx>
              <c:dLblPos val="outEnd"/>
              <c:showLegendKey val="0"/>
              <c:showVal val="1"/>
              <c:showCatName val="0"/>
              <c:showSerName val="0"/>
              <c:showPercent val="0"/>
              <c:showBubbleSize val="0"/>
            </c:dLbl>
            <c:dLbl>
              <c:idx val="2"/>
              <c:layout>
                <c:manualLayout>
                  <c:x val="-2.5847072083701999E-2"/>
                  <c:y val="1.9230769230769201E-2"/>
                </c:manualLayout>
              </c:layout>
              <c:dLblPos val="outEnd"/>
              <c:showLegendKey val="0"/>
              <c:showVal val="1"/>
              <c:showCatName val="0"/>
              <c:showSerName val="0"/>
              <c:showPercent val="0"/>
              <c:showBubbleSize val="0"/>
            </c:dLbl>
            <c:dLbl>
              <c:idx val="3"/>
              <c:layout>
                <c:manualLayout>
                  <c:x val="-3.15004513800477E-2"/>
                  <c:y val="1.6025641025641E-2"/>
                </c:manualLayout>
              </c:layout>
              <c:tx>
                <c:rich>
                  <a:bodyPr/>
                  <a:lstStyle/>
                  <a:p>
                    <a:r>
                      <a:rPr lang="en-US" dirty="0" smtClean="0"/>
                      <a:t> 480K</a:t>
                    </a:r>
                    <a:endParaRPr lang="en-US" dirty="0"/>
                  </a:p>
                </c:rich>
              </c:tx>
              <c:dLblPos val="outEnd"/>
              <c:showLegendKey val="0"/>
              <c:showVal val="1"/>
              <c:showCatName val="0"/>
              <c:showSerName val="0"/>
              <c:showPercent val="0"/>
              <c:showBubbleSize val="0"/>
            </c:dLbl>
            <c:dLbl>
              <c:idx val="4"/>
              <c:layout>
                <c:manualLayout>
                  <c:x val="-2.7463086422045601E-2"/>
                  <c:y val="1.60253886533414E-2"/>
                </c:manualLayout>
              </c:layout>
              <c:tx>
                <c:rich>
                  <a:bodyPr/>
                  <a:lstStyle/>
                  <a:p>
                    <a:r>
                      <a:rPr lang="en-US" dirty="0" smtClean="0"/>
                      <a:t> 640K</a:t>
                    </a:r>
                    <a:endParaRPr lang="en-US" dirty="0"/>
                  </a:p>
                </c:rich>
              </c:tx>
              <c:dLblPos val="outEnd"/>
              <c:showLegendKey val="0"/>
              <c:showVal val="1"/>
              <c:showCatName val="0"/>
              <c:showSerName val="0"/>
              <c:showPercent val="0"/>
              <c:showBubbleSize val="0"/>
            </c:dLbl>
            <c:txPr>
              <a:bodyPr/>
              <a:lstStyle/>
              <a:p>
                <a:pPr>
                  <a:defRPr lang="ja-JP" sz="1200">
                    <a:solidFill>
                      <a:schemeClr val="tx1">
                        <a:lumMod val="50000"/>
                      </a:schemeClr>
                    </a:solidFill>
                  </a:defRPr>
                </a:pPr>
                <a:endParaRPr lang="zh-TW"/>
              </a:p>
            </c:txPr>
            <c:dLblPos val="outEnd"/>
            <c:showLegendKey val="0"/>
            <c:showVal val="1"/>
            <c:showCatName val="0"/>
            <c:showSerName val="0"/>
            <c:showPercent val="0"/>
            <c:showBubbleSize val="0"/>
            <c:showLeaderLines val="0"/>
          </c:dLbls>
          <c:cat>
            <c:numRef>
              <c:f>Sheet1!$A$2:$A$6</c:f>
              <c:numCache>
                <c:formatCode>General</c:formatCode>
                <c:ptCount val="5"/>
                <c:pt idx="0">
                  <c:v>4</c:v>
                </c:pt>
                <c:pt idx="1">
                  <c:v>8</c:v>
                </c:pt>
                <c:pt idx="2">
                  <c:v>16</c:v>
                </c:pt>
                <c:pt idx="3">
                  <c:v>24</c:v>
                </c:pt>
                <c:pt idx="4">
                  <c:v>32</c:v>
                </c:pt>
              </c:numCache>
            </c:numRef>
          </c:cat>
          <c:val>
            <c:numRef>
              <c:f>Sheet1!$B$2:$B$6</c:f>
              <c:numCache>
                <c:formatCode>#,"K"</c:formatCode>
                <c:ptCount val="5"/>
                <c:pt idx="0">
                  <c:v>80000</c:v>
                </c:pt>
                <c:pt idx="1">
                  <c:v>160000</c:v>
                </c:pt>
                <c:pt idx="2">
                  <c:v>320000</c:v>
                </c:pt>
                <c:pt idx="3">
                  <c:v>480000</c:v>
                </c:pt>
                <c:pt idx="4">
                  <c:v>640000</c:v>
                </c:pt>
              </c:numCache>
            </c:numRef>
          </c:val>
        </c:ser>
        <c:ser>
          <c:idx val="1"/>
          <c:order val="1"/>
          <c:tx>
            <c:strRef>
              <c:f>Sheet1!$C$1</c:f>
              <c:strCache>
                <c:ptCount val="1"/>
                <c:pt idx="0">
                  <c:v>100% 讀取</c:v>
                </c:pt>
              </c:strCache>
            </c:strRef>
          </c:tx>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c:spPr>
          <c:invertIfNegative val="0"/>
          <c:dLbls>
            <c:txPr>
              <a:bodyPr/>
              <a:lstStyle/>
              <a:p>
                <a:pPr>
                  <a:defRPr lang="ja-JP" sz="1200">
                    <a:solidFill>
                      <a:schemeClr val="tx1">
                        <a:lumMod val="50000"/>
                      </a:schemeClr>
                    </a:solidFill>
                  </a:defRPr>
                </a:pPr>
                <a:endParaRPr lang="zh-TW"/>
              </a:p>
            </c:txPr>
            <c:dLblPos val="outEnd"/>
            <c:showLegendKey val="0"/>
            <c:showVal val="1"/>
            <c:showCatName val="0"/>
            <c:showSerName val="0"/>
            <c:showPercent val="0"/>
            <c:showBubbleSize val="0"/>
            <c:showLeaderLines val="0"/>
          </c:dLbls>
          <c:trendline>
            <c:trendlineType val="linear"/>
            <c:dispRSqr val="0"/>
            <c:dispEq val="0"/>
          </c:trendline>
          <c:cat>
            <c:numRef>
              <c:f>Sheet1!$A$2:$A$6</c:f>
              <c:numCache>
                <c:formatCode>General</c:formatCode>
                <c:ptCount val="5"/>
                <c:pt idx="0">
                  <c:v>4</c:v>
                </c:pt>
                <c:pt idx="1">
                  <c:v>8</c:v>
                </c:pt>
                <c:pt idx="2">
                  <c:v>16</c:v>
                </c:pt>
                <c:pt idx="3">
                  <c:v>24</c:v>
                </c:pt>
                <c:pt idx="4">
                  <c:v>32</c:v>
                </c:pt>
              </c:numCache>
            </c:numRef>
          </c:cat>
          <c:val>
            <c:numRef>
              <c:f>Sheet1!$C$2:$C$6</c:f>
              <c:numCache>
                <c:formatCode>#,"K"</c:formatCode>
                <c:ptCount val="5"/>
                <c:pt idx="0">
                  <c:v>252500</c:v>
                </c:pt>
                <c:pt idx="1">
                  <c:v>505000</c:v>
                </c:pt>
                <c:pt idx="2" formatCode="#,,&quot;M&quot;">
                  <c:v>1010000</c:v>
                </c:pt>
                <c:pt idx="3" formatCode=".#,,&quot;M&quot;">
                  <c:v>1515000</c:v>
                </c:pt>
                <c:pt idx="4" formatCode="#,,&quot;M&quot;">
                  <c:v>2020000</c:v>
                </c:pt>
              </c:numCache>
            </c:numRef>
          </c:val>
        </c:ser>
        <c:dLbls>
          <c:showLegendKey val="0"/>
          <c:showVal val="1"/>
          <c:showCatName val="0"/>
          <c:showSerName val="0"/>
          <c:showPercent val="0"/>
          <c:showBubbleSize val="0"/>
        </c:dLbls>
        <c:gapWidth val="150"/>
        <c:axId val="117585408"/>
        <c:axId val="117587328"/>
      </c:barChart>
      <c:catAx>
        <c:axId val="117585408"/>
        <c:scaling>
          <c:orientation val="minMax"/>
        </c:scaling>
        <c:delete val="0"/>
        <c:axPos val="b"/>
        <c:title>
          <c:tx>
            <c:rich>
              <a:bodyPr/>
              <a:lstStyle/>
              <a:p>
                <a:pPr>
                  <a:defRPr lang="ja-JP" baseline="0">
                    <a:solidFill>
                      <a:schemeClr val="tx1">
                        <a:lumMod val="75000"/>
                      </a:schemeClr>
                    </a:solidFill>
                    <a:latin typeface="Arial" pitchFamily="34" charset="0"/>
                    <a:ea typeface="Microsoft JhengHei" pitchFamily="34" charset="-120"/>
                    <a:cs typeface="Arial" pitchFamily="34" charset="0"/>
                  </a:defRPr>
                </a:pPr>
                <a:r>
                  <a:rPr lang="en-US" baseline="0" dirty="0">
                    <a:solidFill>
                      <a:schemeClr val="tx1">
                        <a:lumMod val="75000"/>
                      </a:schemeClr>
                    </a:solidFill>
                    <a:latin typeface="Arial" pitchFamily="34" charset="0"/>
                    <a:ea typeface="Microsoft JhengHei" pitchFamily="34" charset="-120"/>
                    <a:cs typeface="Arial" pitchFamily="34" charset="0"/>
                  </a:rPr>
                  <a:t>每個 </a:t>
                </a:r>
                <a:r>
                  <a:rPr lang="en-US" baseline="0" dirty="0" smtClean="0">
                    <a:solidFill>
                      <a:schemeClr val="tx1">
                        <a:lumMod val="75000"/>
                      </a:schemeClr>
                    </a:solidFill>
                    <a:latin typeface="Arial" pitchFamily="34" charset="0"/>
                    <a:ea typeface="Microsoft JhengHei" pitchFamily="34" charset="-120"/>
                    <a:cs typeface="Arial" pitchFamily="34" charset="0"/>
                  </a:rPr>
                  <a:t>Virtual SAN 叢集的主機數目</a:t>
                </a:r>
                <a:endParaRPr lang="en-US" baseline="0" dirty="0">
                  <a:solidFill>
                    <a:schemeClr val="tx1">
                      <a:lumMod val="75000"/>
                    </a:schemeClr>
                  </a:solidFill>
                  <a:latin typeface="Arial" pitchFamily="34" charset="0"/>
                  <a:ea typeface="Microsoft JhengHei" pitchFamily="34" charset="-120"/>
                  <a:cs typeface="Arial" pitchFamily="34" charset="0"/>
                </a:endParaRPr>
              </a:p>
            </c:rich>
          </c:tx>
          <c:layout/>
          <c:overlay val="0"/>
        </c:title>
        <c:numFmt formatCode="General" sourceLinked="1"/>
        <c:majorTickMark val="out"/>
        <c:minorTickMark val="none"/>
        <c:tickLblPos val="nextTo"/>
        <c:txPr>
          <a:bodyPr/>
          <a:lstStyle/>
          <a:p>
            <a:pPr>
              <a:defRPr lang="ja-JP"/>
            </a:pPr>
            <a:endParaRPr lang="zh-TW"/>
          </a:p>
        </c:txPr>
        <c:crossAx val="117587328"/>
        <c:crosses val="autoZero"/>
        <c:auto val="1"/>
        <c:lblAlgn val="ctr"/>
        <c:lblOffset val="100"/>
        <c:noMultiLvlLbl val="0"/>
      </c:catAx>
      <c:valAx>
        <c:axId val="117587328"/>
        <c:scaling>
          <c:orientation val="minMax"/>
        </c:scaling>
        <c:delete val="1"/>
        <c:axPos val="l"/>
        <c:title>
          <c:tx>
            <c:rich>
              <a:bodyPr rot="-5400000" vert="horz"/>
              <a:lstStyle/>
              <a:p>
                <a:pPr>
                  <a:defRPr lang="ja-JP">
                    <a:solidFill>
                      <a:schemeClr val="tx1">
                        <a:lumMod val="75000"/>
                      </a:schemeClr>
                    </a:solidFill>
                  </a:defRPr>
                </a:pPr>
                <a:r>
                  <a:rPr lang="en-US">
                    <a:solidFill>
                      <a:schemeClr val="tx1">
                        <a:lumMod val="75000"/>
                      </a:schemeClr>
                    </a:solidFill>
                  </a:rPr>
                  <a:t>IOPS</a:t>
                </a:r>
              </a:p>
            </c:rich>
          </c:tx>
          <c:layout/>
          <c:overlay val="0"/>
        </c:title>
        <c:numFmt formatCode="#,&quot;K&quot;" sourceLinked="1"/>
        <c:majorTickMark val="out"/>
        <c:minorTickMark val="none"/>
        <c:tickLblPos val="none"/>
        <c:crossAx val="117585408"/>
        <c:crosses val="autoZero"/>
        <c:crossBetween val="between"/>
      </c:valAx>
      <c:spPr>
        <a:solidFill>
          <a:schemeClr val="bg1"/>
        </a:solidFill>
      </c:spPr>
    </c:plotArea>
    <c:legend>
      <c:legendPos val="b"/>
      <c:legendEntry>
        <c:idx val="0"/>
        <c:txPr>
          <a:bodyPr/>
          <a:lstStyle/>
          <a:p>
            <a:pPr>
              <a:defRPr lang="ja-JP" baseline="0">
                <a:solidFill>
                  <a:schemeClr val="tx1">
                    <a:lumMod val="75000"/>
                  </a:schemeClr>
                </a:solidFill>
                <a:latin typeface="Microsoft JhengHei" pitchFamily="34" charset="-120"/>
                <a:ea typeface="Microsoft JhengHei" pitchFamily="34" charset="-120"/>
              </a:defRPr>
            </a:pPr>
            <a:endParaRPr lang="zh-TW"/>
          </a:p>
        </c:txPr>
      </c:legendEntry>
      <c:legendEntry>
        <c:idx val="1"/>
        <c:txPr>
          <a:bodyPr/>
          <a:lstStyle/>
          <a:p>
            <a:pPr>
              <a:defRPr lang="ja-JP" baseline="0">
                <a:solidFill>
                  <a:schemeClr val="tx1">
                    <a:lumMod val="75000"/>
                  </a:schemeClr>
                </a:solidFill>
                <a:latin typeface="Arial" pitchFamily="34" charset="0"/>
                <a:ea typeface="Microsoft JhengHei" pitchFamily="34" charset="-120"/>
                <a:cs typeface="Arial" pitchFamily="34" charset="0"/>
              </a:defRPr>
            </a:pPr>
            <a:endParaRPr lang="zh-TW"/>
          </a:p>
        </c:txPr>
      </c:legendEntry>
      <c:legendEntry>
        <c:idx val="2"/>
        <c:delete val="1"/>
      </c:legendEntry>
      <c:layout/>
      <c:overlay val="0"/>
      <c:txPr>
        <a:bodyPr/>
        <a:lstStyle/>
        <a:p>
          <a:pPr>
            <a:defRPr lang="ja-JP" baseline="0">
              <a:solidFill>
                <a:schemeClr val="tx1">
                  <a:lumMod val="75000"/>
                </a:schemeClr>
              </a:solidFill>
              <a:latin typeface="Arial" pitchFamily="34" charset="0"/>
              <a:ea typeface="PMingLiU" pitchFamily="18" charset="-120"/>
            </a:defRPr>
          </a:pPr>
          <a:endParaRPr lang="zh-TW"/>
        </a:p>
      </c:txPr>
    </c:legend>
    <c:plotVisOnly val="1"/>
    <c:dispBlanksAs val="gap"/>
    <c:showDLblsOverMax val="0"/>
  </c:chart>
  <c:txPr>
    <a:bodyPr/>
    <a:lstStyle/>
    <a:p>
      <a:pPr>
        <a:defRPr sz="14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rtl="0">
              <a:defRPr lang="ja-JP" sz="1400">
                <a:solidFill>
                  <a:schemeClr val="tx1">
                    <a:lumMod val="75000"/>
                  </a:schemeClr>
                </a:solidFill>
              </a:defRPr>
            </a:pPr>
            <a:r>
              <a:rPr lang="en-US" sz="1400" baseline="0">
                <a:solidFill>
                  <a:schemeClr val="tx1">
                    <a:lumMod val="75000"/>
                  </a:schemeClr>
                </a:solidFill>
                <a:latin typeface="Arial" pitchFamily="34" charset="0"/>
                <a:ea typeface="Microsoft JhengHei" pitchFamily="34" charset="-120"/>
              </a:rPr>
              <a:t>VDI 虛擬機數量</a:t>
            </a:r>
          </a:p>
        </c:rich>
      </c:tx>
      <c:layout>
        <c:manualLayout>
          <c:xMode val="edge"/>
          <c:yMode val="edge"/>
          <c:x val="0.304634092179208"/>
          <c:y val="4.80769230769231E-2"/>
        </c:manualLayout>
      </c:layout>
      <c:overlay val="0"/>
    </c:title>
    <c:autoTitleDeleted val="0"/>
    <c:plotArea>
      <c:layout>
        <c:manualLayout>
          <c:layoutTarget val="inner"/>
          <c:xMode val="edge"/>
          <c:yMode val="edge"/>
          <c:x val="0.12140967705123799"/>
          <c:y val="5.3099577992727999E-2"/>
          <c:w val="0.78624980029670199"/>
          <c:h val="0.70539091704446"/>
        </c:manualLayout>
      </c:layout>
      <c:barChart>
        <c:barDir val="col"/>
        <c:grouping val="clustered"/>
        <c:varyColors val="0"/>
        <c:ser>
          <c:idx val="0"/>
          <c:order val="0"/>
          <c:tx>
            <c:strRef>
              <c:f>Sheet1!$B$1</c:f>
              <c:strCache>
                <c:ptCount val="1"/>
                <c:pt idx="0">
                  <c:v>Virtual SAN</c:v>
                </c:pt>
              </c:strCache>
            </c:strRef>
          </c:tx>
          <c:spPr>
            <a:gradFill flip="none" rotWithShape="1">
              <a:gsLst>
                <a:gs pos="0">
                  <a:srgbClr val="0095D3">
                    <a:shade val="30000"/>
                    <a:satMod val="115000"/>
                  </a:srgbClr>
                </a:gs>
                <a:gs pos="50000">
                  <a:srgbClr val="0095D3">
                    <a:shade val="67500"/>
                    <a:satMod val="115000"/>
                  </a:srgbClr>
                </a:gs>
                <a:gs pos="100000">
                  <a:srgbClr val="0095D3">
                    <a:shade val="100000"/>
                    <a:satMod val="115000"/>
                  </a:srgbClr>
                </a:gs>
              </a:gsLst>
              <a:lin ang="16200000" scaled="1"/>
              <a:tileRect/>
            </a:gradFill>
          </c:spPr>
          <c:invertIfNegative val="0"/>
          <c:dLbls>
            <c:dLbl>
              <c:idx val="3"/>
              <c:layout>
                <c:manualLayout>
                  <c:x val="-6.4610049101093596E-3"/>
                  <c:y val="-3.67250031000577E-18"/>
                </c:manualLayout>
              </c:layout>
              <c:dLblPos val="outEnd"/>
              <c:showLegendKey val="0"/>
              <c:showVal val="1"/>
              <c:showCatName val="0"/>
              <c:showSerName val="0"/>
              <c:showPercent val="0"/>
              <c:showBubbleSize val="0"/>
            </c:dLbl>
            <c:txPr>
              <a:bodyPr/>
              <a:lstStyle/>
              <a:p>
                <a:pPr algn="ctr">
                  <a:defRPr lang="ja-JP" sz="1200">
                    <a:solidFill>
                      <a:schemeClr val="tx1">
                        <a:lumMod val="50000"/>
                      </a:schemeClr>
                    </a:solidFill>
                  </a:defRPr>
                </a:pPr>
                <a:endParaRPr lang="zh-TW"/>
              </a:p>
            </c:txPr>
            <c:dLblPos val="outEnd"/>
            <c:showLegendKey val="0"/>
            <c:showVal val="1"/>
            <c:showCatName val="0"/>
            <c:showSerName val="0"/>
            <c:showPercent val="0"/>
            <c:showBubbleSize val="0"/>
            <c:showLeaderLines val="0"/>
          </c:dLbls>
          <c:trendline>
            <c:trendlineType val="linear"/>
            <c:dispRSqr val="0"/>
            <c:dispEq val="0"/>
          </c:trendline>
          <c:cat>
            <c:numRef>
              <c:f>Sheet1!$A$2:$A$5</c:f>
              <c:numCache>
                <c:formatCode>General</c:formatCode>
                <c:ptCount val="4"/>
                <c:pt idx="0">
                  <c:v>3</c:v>
                </c:pt>
                <c:pt idx="1">
                  <c:v>5</c:v>
                </c:pt>
                <c:pt idx="2">
                  <c:v>7</c:v>
                </c:pt>
                <c:pt idx="3">
                  <c:v>8</c:v>
                </c:pt>
              </c:numCache>
            </c:numRef>
          </c:cat>
          <c:val>
            <c:numRef>
              <c:f>Sheet1!$B$2:$B$5</c:f>
              <c:numCache>
                <c:formatCode>General</c:formatCode>
                <c:ptCount val="4"/>
                <c:pt idx="0">
                  <c:v>286</c:v>
                </c:pt>
                <c:pt idx="1">
                  <c:v>473</c:v>
                </c:pt>
                <c:pt idx="2">
                  <c:v>677</c:v>
                </c:pt>
                <c:pt idx="3">
                  <c:v>767</c:v>
                </c:pt>
              </c:numCache>
            </c:numRef>
          </c:val>
        </c:ser>
        <c:ser>
          <c:idx val="1"/>
          <c:order val="1"/>
          <c:tx>
            <c:strRef>
              <c:f>Sheet1!$C$1</c:f>
              <c:strCache>
                <c:ptCount val="1"/>
                <c:pt idx="0">
                  <c:v>所有 SSD 陣列</c:v>
                </c:pt>
              </c:strCache>
            </c:strRef>
          </c:tx>
          <c:spPr>
            <a:gradFill flip="none" rotWithShape="1">
              <a:gsLst>
                <a:gs pos="0">
                  <a:srgbClr val="6DB33F">
                    <a:shade val="30000"/>
                    <a:satMod val="115000"/>
                  </a:srgbClr>
                </a:gs>
                <a:gs pos="50000">
                  <a:srgbClr val="6DB33F">
                    <a:shade val="67500"/>
                    <a:satMod val="115000"/>
                  </a:srgbClr>
                </a:gs>
                <a:gs pos="100000">
                  <a:srgbClr val="6DB33F">
                    <a:shade val="100000"/>
                    <a:satMod val="115000"/>
                  </a:srgbClr>
                </a:gs>
              </a:gsLst>
              <a:lin ang="16200000" scaled="1"/>
              <a:tileRect/>
            </a:gradFill>
          </c:spPr>
          <c:invertIfNegative val="0"/>
          <c:dLbls>
            <c:dLbl>
              <c:idx val="3"/>
              <c:layout/>
              <c:dLblPos val="outEnd"/>
              <c:showLegendKey val="0"/>
              <c:showVal val="1"/>
              <c:showCatName val="0"/>
              <c:showSerName val="0"/>
              <c:showPercent val="0"/>
              <c:showBubbleSize val="0"/>
            </c:dLbl>
            <c:txPr>
              <a:bodyPr/>
              <a:lstStyle/>
              <a:p>
                <a:pPr algn="ctr">
                  <a:defRPr lang="ja-JP">
                    <a:solidFill>
                      <a:schemeClr val="tx1">
                        <a:lumMod val="50000"/>
                      </a:schemeClr>
                    </a:solidFill>
                  </a:defRPr>
                </a:pPr>
                <a:endParaRPr lang="zh-TW"/>
              </a:p>
            </c:txPr>
            <c:showLegendKey val="0"/>
            <c:showVal val="0"/>
            <c:showCatName val="0"/>
            <c:showSerName val="0"/>
            <c:showPercent val="0"/>
            <c:showBubbleSize val="0"/>
          </c:dLbls>
          <c:cat>
            <c:numRef>
              <c:f>Sheet1!$A$2:$A$5</c:f>
              <c:numCache>
                <c:formatCode>General</c:formatCode>
                <c:ptCount val="4"/>
                <c:pt idx="0">
                  <c:v>3</c:v>
                </c:pt>
                <c:pt idx="1">
                  <c:v>5</c:v>
                </c:pt>
                <c:pt idx="2">
                  <c:v>7</c:v>
                </c:pt>
                <c:pt idx="3">
                  <c:v>8</c:v>
                </c:pt>
              </c:numCache>
            </c:numRef>
          </c:cat>
          <c:val>
            <c:numRef>
              <c:f>Sheet1!$C$2:$C$5</c:f>
              <c:numCache>
                <c:formatCode>General</c:formatCode>
                <c:ptCount val="4"/>
                <c:pt idx="2">
                  <c:v>0</c:v>
                </c:pt>
                <c:pt idx="3">
                  <c:v>805</c:v>
                </c:pt>
              </c:numCache>
            </c:numRef>
          </c:val>
        </c:ser>
        <c:dLbls>
          <c:showLegendKey val="0"/>
          <c:showVal val="0"/>
          <c:showCatName val="0"/>
          <c:showSerName val="0"/>
          <c:showPercent val="0"/>
          <c:showBubbleSize val="0"/>
        </c:dLbls>
        <c:gapWidth val="100"/>
        <c:axId val="117763456"/>
        <c:axId val="117851648"/>
      </c:barChart>
      <c:catAx>
        <c:axId val="117763456"/>
        <c:scaling>
          <c:orientation val="minMax"/>
        </c:scaling>
        <c:delete val="0"/>
        <c:axPos val="b"/>
        <c:title>
          <c:tx>
            <c:rich>
              <a:bodyPr/>
              <a:lstStyle/>
              <a:p>
                <a:pPr algn="ctr" rtl="0">
                  <a:defRPr lang="ja-JP" baseline="0">
                    <a:solidFill>
                      <a:schemeClr val="tx1">
                        <a:lumMod val="50000"/>
                      </a:schemeClr>
                    </a:solidFill>
                    <a:latin typeface="Arial" pitchFamily="34" charset="0"/>
                    <a:ea typeface="PMingLiU" pitchFamily="18" charset="-120"/>
                  </a:defRPr>
                </a:pPr>
                <a:r>
                  <a:rPr lang="en-US" baseline="0">
                    <a:solidFill>
                      <a:schemeClr val="tx1">
                        <a:lumMod val="50000"/>
                      </a:schemeClr>
                    </a:solidFill>
                    <a:latin typeface="Arial" pitchFamily="34" charset="0"/>
                    <a:ea typeface="Microsoft JhengHei" pitchFamily="34" charset="-120"/>
                    <a:cs typeface="Arial" pitchFamily="34" charset="0"/>
                  </a:rPr>
                  <a:t>每個 Virtual SAN 叢集的主機數目</a:t>
                </a:r>
              </a:p>
            </c:rich>
          </c:tx>
          <c:layout>
            <c:manualLayout>
              <c:xMode val="edge"/>
              <c:yMode val="edge"/>
              <c:x val="0.18600425888640401"/>
              <c:y val="0.82925297799313602"/>
            </c:manualLayout>
          </c:layout>
          <c:overlay val="0"/>
        </c:title>
        <c:numFmt formatCode="General" sourceLinked="1"/>
        <c:majorTickMark val="out"/>
        <c:minorTickMark val="none"/>
        <c:tickLblPos val="nextTo"/>
        <c:txPr>
          <a:bodyPr/>
          <a:lstStyle/>
          <a:p>
            <a:pPr>
              <a:defRPr lang="ja-JP"/>
            </a:pPr>
            <a:endParaRPr lang="zh-TW"/>
          </a:p>
        </c:txPr>
        <c:crossAx val="117851648"/>
        <c:crosses val="autoZero"/>
        <c:auto val="1"/>
        <c:lblAlgn val="ctr"/>
        <c:lblOffset val="100"/>
        <c:noMultiLvlLbl val="0"/>
      </c:catAx>
      <c:valAx>
        <c:axId val="117851648"/>
        <c:scaling>
          <c:orientation val="minMax"/>
          <c:max val="810"/>
          <c:min val="0"/>
        </c:scaling>
        <c:delete val="1"/>
        <c:axPos val="l"/>
        <c:numFmt formatCode="General" sourceLinked="1"/>
        <c:majorTickMark val="out"/>
        <c:minorTickMark val="none"/>
        <c:tickLblPos val="none"/>
        <c:crossAx val="117763456"/>
        <c:crosses val="autoZero"/>
        <c:crossBetween val="between"/>
      </c:valAx>
      <c:spPr>
        <a:solidFill>
          <a:srgbClr val="FFFFFF"/>
        </a:solidFill>
      </c:spPr>
    </c:plotArea>
    <c:legend>
      <c:legendPos val="b"/>
      <c:legendEntry>
        <c:idx val="2"/>
        <c:delete val="1"/>
      </c:legendEntry>
      <c:layout>
        <c:manualLayout>
          <c:xMode val="edge"/>
          <c:yMode val="edge"/>
          <c:x val="9.7756880902888504E-2"/>
          <c:y val="0.90194528568544297"/>
          <c:w val="0.82813686444165302"/>
          <c:h val="5.9005799678265997E-2"/>
        </c:manualLayout>
      </c:layout>
      <c:overlay val="0"/>
      <c:txPr>
        <a:bodyPr anchor="t"/>
        <a:lstStyle/>
        <a:p>
          <a:pPr>
            <a:defRPr lang="ja-JP" baseline="0">
              <a:solidFill>
                <a:schemeClr val="tx1">
                  <a:lumMod val="50000"/>
                </a:schemeClr>
              </a:solidFill>
              <a:latin typeface="Arial" pitchFamily="34" charset="0"/>
              <a:ea typeface="Microsoft JhengHei" pitchFamily="34" charset="-120"/>
              <a:cs typeface="Arial" pitchFamily="34" charset="0"/>
            </a:defRPr>
          </a:pPr>
          <a:endParaRPr lang="zh-TW"/>
        </a:p>
      </c:txPr>
    </c:legend>
    <c:plotVisOnly val="1"/>
    <c:dispBlanksAs val="gap"/>
    <c:showDLblsOverMax val="0"/>
  </c:chart>
  <c:txPr>
    <a:bodyPr/>
    <a:lstStyle/>
    <a:p>
      <a:pPr algn="ctr">
        <a:defRPr lang="en-US" sz="1400" b="0" i="0" u="none" strike="noStrike" kern="1200" baseline="0">
          <a:solidFill>
            <a:srgbClr val="717074"/>
          </a:solidFill>
          <a:latin typeface="+mn-lt"/>
          <a:ea typeface="+mn-ea"/>
          <a:cs typeface="+mn-cs"/>
        </a:defRPr>
      </a:pPr>
      <a:endParaRPr lang="zh-TW"/>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ea typeface="Microsoft JhengHei" pitchFamily="34" charset="-120"/>
                <a:cs typeface="Arial" pitchFamily="34" charset="0"/>
              </a:defRPr>
            </a:pPr>
            <a:r>
              <a:rPr lang="en-US">
                <a:latin typeface="Arial" pitchFamily="34" charset="0"/>
                <a:ea typeface="Microsoft JhengHei" pitchFamily="34" charset="-120"/>
                <a:cs typeface="Arial" pitchFamily="34" charset="0"/>
              </a:rPr>
              <a:t>每 VDI 儲存成本的價格</a:t>
            </a:r>
          </a:p>
        </c:rich>
      </c:tx>
      <c:overlay val="1"/>
    </c:title>
    <c:autoTitleDeleted val="0"/>
    <c:plotArea>
      <c:layout/>
      <c:scatterChart>
        <c:scatterStyle val="lineMarker"/>
        <c:varyColors val="0"/>
        <c:ser>
          <c:idx val="0"/>
          <c:order val="0"/>
          <c:tx>
            <c:strRef>
              <c:f>Sheet1!$B$1</c:f>
              <c:strCache>
                <c:ptCount val="1"/>
                <c:pt idx="0">
                  <c:v>Virtual SAN</c:v>
                </c:pt>
              </c:strCache>
            </c:strRef>
          </c:tx>
          <c:marker>
            <c:symbol val="none"/>
          </c:marker>
          <c:xVal>
            <c:numRef>
              <c:f>Sheet1!$A$2:$A$252</c:f>
              <c:numCache>
                <c:formatCode>General</c:formatCode>
                <c:ptCount val="251"/>
                <c:pt idx="0">
                  <c:v>500</c:v>
                </c:pt>
                <c:pt idx="1">
                  <c:v>510</c:v>
                </c:pt>
                <c:pt idx="2">
                  <c:v>520</c:v>
                </c:pt>
                <c:pt idx="3">
                  <c:v>530</c:v>
                </c:pt>
                <c:pt idx="4">
                  <c:v>540</c:v>
                </c:pt>
                <c:pt idx="5">
                  <c:v>550</c:v>
                </c:pt>
                <c:pt idx="6">
                  <c:v>560</c:v>
                </c:pt>
                <c:pt idx="7">
                  <c:v>570</c:v>
                </c:pt>
                <c:pt idx="8">
                  <c:v>580</c:v>
                </c:pt>
                <c:pt idx="9">
                  <c:v>590</c:v>
                </c:pt>
                <c:pt idx="10">
                  <c:v>600</c:v>
                </c:pt>
                <c:pt idx="11">
                  <c:v>610</c:v>
                </c:pt>
                <c:pt idx="12">
                  <c:v>620</c:v>
                </c:pt>
                <c:pt idx="13">
                  <c:v>630</c:v>
                </c:pt>
                <c:pt idx="14">
                  <c:v>640</c:v>
                </c:pt>
                <c:pt idx="15">
                  <c:v>650</c:v>
                </c:pt>
                <c:pt idx="16">
                  <c:v>660</c:v>
                </c:pt>
                <c:pt idx="17">
                  <c:v>670</c:v>
                </c:pt>
                <c:pt idx="18">
                  <c:v>680</c:v>
                </c:pt>
                <c:pt idx="19">
                  <c:v>690</c:v>
                </c:pt>
                <c:pt idx="20">
                  <c:v>700</c:v>
                </c:pt>
                <c:pt idx="21">
                  <c:v>710</c:v>
                </c:pt>
                <c:pt idx="22">
                  <c:v>720</c:v>
                </c:pt>
                <c:pt idx="23">
                  <c:v>730</c:v>
                </c:pt>
                <c:pt idx="24">
                  <c:v>740</c:v>
                </c:pt>
                <c:pt idx="25">
                  <c:v>750</c:v>
                </c:pt>
                <c:pt idx="26">
                  <c:v>760</c:v>
                </c:pt>
                <c:pt idx="27">
                  <c:v>770</c:v>
                </c:pt>
                <c:pt idx="28">
                  <c:v>780</c:v>
                </c:pt>
                <c:pt idx="29">
                  <c:v>790</c:v>
                </c:pt>
                <c:pt idx="30">
                  <c:v>800</c:v>
                </c:pt>
                <c:pt idx="31">
                  <c:v>810</c:v>
                </c:pt>
                <c:pt idx="32">
                  <c:v>820</c:v>
                </c:pt>
                <c:pt idx="33">
                  <c:v>830</c:v>
                </c:pt>
                <c:pt idx="34">
                  <c:v>840</c:v>
                </c:pt>
                <c:pt idx="35">
                  <c:v>850</c:v>
                </c:pt>
                <c:pt idx="36">
                  <c:v>860</c:v>
                </c:pt>
                <c:pt idx="37">
                  <c:v>870</c:v>
                </c:pt>
                <c:pt idx="38">
                  <c:v>880</c:v>
                </c:pt>
                <c:pt idx="39">
                  <c:v>890</c:v>
                </c:pt>
                <c:pt idx="40">
                  <c:v>900</c:v>
                </c:pt>
                <c:pt idx="41">
                  <c:v>910</c:v>
                </c:pt>
                <c:pt idx="42">
                  <c:v>920</c:v>
                </c:pt>
                <c:pt idx="43">
                  <c:v>930</c:v>
                </c:pt>
                <c:pt idx="44">
                  <c:v>940</c:v>
                </c:pt>
                <c:pt idx="45">
                  <c:v>950</c:v>
                </c:pt>
                <c:pt idx="46">
                  <c:v>960</c:v>
                </c:pt>
                <c:pt idx="47">
                  <c:v>970</c:v>
                </c:pt>
                <c:pt idx="48">
                  <c:v>980</c:v>
                </c:pt>
                <c:pt idx="49">
                  <c:v>990</c:v>
                </c:pt>
                <c:pt idx="50">
                  <c:v>1000</c:v>
                </c:pt>
                <c:pt idx="51">
                  <c:v>1010</c:v>
                </c:pt>
                <c:pt idx="52">
                  <c:v>1020</c:v>
                </c:pt>
                <c:pt idx="53">
                  <c:v>1030</c:v>
                </c:pt>
                <c:pt idx="54">
                  <c:v>1040</c:v>
                </c:pt>
                <c:pt idx="55">
                  <c:v>1050</c:v>
                </c:pt>
                <c:pt idx="56">
                  <c:v>1060</c:v>
                </c:pt>
                <c:pt idx="57">
                  <c:v>1070</c:v>
                </c:pt>
                <c:pt idx="58">
                  <c:v>1080</c:v>
                </c:pt>
                <c:pt idx="59">
                  <c:v>1090</c:v>
                </c:pt>
                <c:pt idx="60">
                  <c:v>1100</c:v>
                </c:pt>
                <c:pt idx="61">
                  <c:v>1110</c:v>
                </c:pt>
                <c:pt idx="62">
                  <c:v>1120</c:v>
                </c:pt>
                <c:pt idx="63">
                  <c:v>1130</c:v>
                </c:pt>
                <c:pt idx="64">
                  <c:v>1140</c:v>
                </c:pt>
                <c:pt idx="65">
                  <c:v>1150</c:v>
                </c:pt>
                <c:pt idx="66">
                  <c:v>1160</c:v>
                </c:pt>
                <c:pt idx="67">
                  <c:v>1170</c:v>
                </c:pt>
                <c:pt idx="68">
                  <c:v>1180</c:v>
                </c:pt>
                <c:pt idx="69">
                  <c:v>1190</c:v>
                </c:pt>
                <c:pt idx="70">
                  <c:v>1200</c:v>
                </c:pt>
                <c:pt idx="71">
                  <c:v>1210</c:v>
                </c:pt>
                <c:pt idx="72">
                  <c:v>1220</c:v>
                </c:pt>
                <c:pt idx="73">
                  <c:v>1230</c:v>
                </c:pt>
                <c:pt idx="74">
                  <c:v>1240</c:v>
                </c:pt>
                <c:pt idx="75">
                  <c:v>1250</c:v>
                </c:pt>
                <c:pt idx="76">
                  <c:v>1260</c:v>
                </c:pt>
                <c:pt idx="77">
                  <c:v>1270</c:v>
                </c:pt>
                <c:pt idx="78">
                  <c:v>1280</c:v>
                </c:pt>
                <c:pt idx="79">
                  <c:v>1290</c:v>
                </c:pt>
                <c:pt idx="80">
                  <c:v>1300</c:v>
                </c:pt>
                <c:pt idx="81">
                  <c:v>1310</c:v>
                </c:pt>
                <c:pt idx="82">
                  <c:v>1320</c:v>
                </c:pt>
                <c:pt idx="83">
                  <c:v>1330</c:v>
                </c:pt>
                <c:pt idx="84">
                  <c:v>1340</c:v>
                </c:pt>
                <c:pt idx="85">
                  <c:v>1350</c:v>
                </c:pt>
                <c:pt idx="86">
                  <c:v>1360</c:v>
                </c:pt>
                <c:pt idx="87">
                  <c:v>1370</c:v>
                </c:pt>
                <c:pt idx="88">
                  <c:v>1380</c:v>
                </c:pt>
                <c:pt idx="89">
                  <c:v>1390</c:v>
                </c:pt>
                <c:pt idx="90">
                  <c:v>1400</c:v>
                </c:pt>
                <c:pt idx="91">
                  <c:v>1410</c:v>
                </c:pt>
                <c:pt idx="92">
                  <c:v>1420</c:v>
                </c:pt>
                <c:pt idx="93">
                  <c:v>1430</c:v>
                </c:pt>
                <c:pt idx="94">
                  <c:v>1440</c:v>
                </c:pt>
                <c:pt idx="95">
                  <c:v>1450</c:v>
                </c:pt>
                <c:pt idx="96">
                  <c:v>1460</c:v>
                </c:pt>
                <c:pt idx="97">
                  <c:v>1470</c:v>
                </c:pt>
                <c:pt idx="98">
                  <c:v>1480</c:v>
                </c:pt>
                <c:pt idx="99">
                  <c:v>1490</c:v>
                </c:pt>
                <c:pt idx="100">
                  <c:v>1500</c:v>
                </c:pt>
                <c:pt idx="101">
                  <c:v>1510</c:v>
                </c:pt>
                <c:pt idx="102">
                  <c:v>1520</c:v>
                </c:pt>
                <c:pt idx="103">
                  <c:v>1530</c:v>
                </c:pt>
                <c:pt idx="104">
                  <c:v>1540</c:v>
                </c:pt>
                <c:pt idx="105">
                  <c:v>1550</c:v>
                </c:pt>
                <c:pt idx="106">
                  <c:v>1560</c:v>
                </c:pt>
                <c:pt idx="107">
                  <c:v>1570</c:v>
                </c:pt>
                <c:pt idx="108">
                  <c:v>1580</c:v>
                </c:pt>
                <c:pt idx="109">
                  <c:v>1590</c:v>
                </c:pt>
                <c:pt idx="110">
                  <c:v>1600</c:v>
                </c:pt>
                <c:pt idx="111">
                  <c:v>1610</c:v>
                </c:pt>
                <c:pt idx="112">
                  <c:v>1620</c:v>
                </c:pt>
                <c:pt idx="113">
                  <c:v>1630</c:v>
                </c:pt>
                <c:pt idx="114">
                  <c:v>1640</c:v>
                </c:pt>
                <c:pt idx="115">
                  <c:v>1650</c:v>
                </c:pt>
                <c:pt idx="116">
                  <c:v>1660</c:v>
                </c:pt>
                <c:pt idx="117">
                  <c:v>1670</c:v>
                </c:pt>
                <c:pt idx="118">
                  <c:v>1680</c:v>
                </c:pt>
                <c:pt idx="119">
                  <c:v>1690</c:v>
                </c:pt>
                <c:pt idx="120">
                  <c:v>1700</c:v>
                </c:pt>
                <c:pt idx="121">
                  <c:v>1710</c:v>
                </c:pt>
                <c:pt idx="122">
                  <c:v>1720</c:v>
                </c:pt>
                <c:pt idx="123">
                  <c:v>1730</c:v>
                </c:pt>
                <c:pt idx="124">
                  <c:v>1740</c:v>
                </c:pt>
                <c:pt idx="125">
                  <c:v>1750</c:v>
                </c:pt>
                <c:pt idx="126">
                  <c:v>1760</c:v>
                </c:pt>
                <c:pt idx="127">
                  <c:v>1770</c:v>
                </c:pt>
                <c:pt idx="128">
                  <c:v>1780</c:v>
                </c:pt>
                <c:pt idx="129">
                  <c:v>1790</c:v>
                </c:pt>
                <c:pt idx="130">
                  <c:v>1800</c:v>
                </c:pt>
                <c:pt idx="131">
                  <c:v>1810</c:v>
                </c:pt>
                <c:pt idx="132">
                  <c:v>1820</c:v>
                </c:pt>
                <c:pt idx="133">
                  <c:v>1830</c:v>
                </c:pt>
                <c:pt idx="134">
                  <c:v>1840</c:v>
                </c:pt>
                <c:pt idx="135">
                  <c:v>1850</c:v>
                </c:pt>
                <c:pt idx="136">
                  <c:v>1860</c:v>
                </c:pt>
                <c:pt idx="137">
                  <c:v>1870</c:v>
                </c:pt>
                <c:pt idx="138">
                  <c:v>1880</c:v>
                </c:pt>
                <c:pt idx="139">
                  <c:v>1890</c:v>
                </c:pt>
                <c:pt idx="140">
                  <c:v>1900</c:v>
                </c:pt>
                <c:pt idx="141">
                  <c:v>1910</c:v>
                </c:pt>
                <c:pt idx="142">
                  <c:v>1920</c:v>
                </c:pt>
                <c:pt idx="143">
                  <c:v>1930</c:v>
                </c:pt>
                <c:pt idx="144">
                  <c:v>1940</c:v>
                </c:pt>
                <c:pt idx="145">
                  <c:v>1950</c:v>
                </c:pt>
                <c:pt idx="146">
                  <c:v>1960</c:v>
                </c:pt>
                <c:pt idx="147">
                  <c:v>1970</c:v>
                </c:pt>
                <c:pt idx="148">
                  <c:v>1980</c:v>
                </c:pt>
                <c:pt idx="149">
                  <c:v>1990</c:v>
                </c:pt>
                <c:pt idx="150">
                  <c:v>2000</c:v>
                </c:pt>
                <c:pt idx="151">
                  <c:v>2010</c:v>
                </c:pt>
                <c:pt idx="152">
                  <c:v>2020</c:v>
                </c:pt>
                <c:pt idx="153">
                  <c:v>2030</c:v>
                </c:pt>
                <c:pt idx="154">
                  <c:v>2040</c:v>
                </c:pt>
                <c:pt idx="155">
                  <c:v>2050</c:v>
                </c:pt>
                <c:pt idx="156">
                  <c:v>2060</c:v>
                </c:pt>
                <c:pt idx="157">
                  <c:v>2070</c:v>
                </c:pt>
                <c:pt idx="158">
                  <c:v>2080</c:v>
                </c:pt>
                <c:pt idx="159">
                  <c:v>2090</c:v>
                </c:pt>
                <c:pt idx="160">
                  <c:v>2100</c:v>
                </c:pt>
                <c:pt idx="161">
                  <c:v>2110</c:v>
                </c:pt>
                <c:pt idx="162">
                  <c:v>2120</c:v>
                </c:pt>
                <c:pt idx="163">
                  <c:v>2130</c:v>
                </c:pt>
                <c:pt idx="164">
                  <c:v>2140</c:v>
                </c:pt>
                <c:pt idx="165">
                  <c:v>2150</c:v>
                </c:pt>
                <c:pt idx="166">
                  <c:v>2160</c:v>
                </c:pt>
                <c:pt idx="167">
                  <c:v>2170</c:v>
                </c:pt>
                <c:pt idx="168">
                  <c:v>2180</c:v>
                </c:pt>
                <c:pt idx="169">
                  <c:v>2190</c:v>
                </c:pt>
                <c:pt idx="170">
                  <c:v>2200</c:v>
                </c:pt>
                <c:pt idx="171">
                  <c:v>2210</c:v>
                </c:pt>
                <c:pt idx="172">
                  <c:v>2220</c:v>
                </c:pt>
                <c:pt idx="173">
                  <c:v>2230</c:v>
                </c:pt>
                <c:pt idx="174">
                  <c:v>2240</c:v>
                </c:pt>
                <c:pt idx="175">
                  <c:v>2250</c:v>
                </c:pt>
                <c:pt idx="176">
                  <c:v>2260</c:v>
                </c:pt>
                <c:pt idx="177">
                  <c:v>2270</c:v>
                </c:pt>
                <c:pt idx="178">
                  <c:v>2280</c:v>
                </c:pt>
                <c:pt idx="179">
                  <c:v>2290</c:v>
                </c:pt>
                <c:pt idx="180">
                  <c:v>2300</c:v>
                </c:pt>
                <c:pt idx="181">
                  <c:v>2310</c:v>
                </c:pt>
                <c:pt idx="182">
                  <c:v>2320</c:v>
                </c:pt>
                <c:pt idx="183">
                  <c:v>2330</c:v>
                </c:pt>
                <c:pt idx="184">
                  <c:v>2340</c:v>
                </c:pt>
                <c:pt idx="185">
                  <c:v>2350</c:v>
                </c:pt>
                <c:pt idx="186">
                  <c:v>2360</c:v>
                </c:pt>
                <c:pt idx="187">
                  <c:v>2370</c:v>
                </c:pt>
                <c:pt idx="188">
                  <c:v>2380</c:v>
                </c:pt>
                <c:pt idx="189">
                  <c:v>2390</c:v>
                </c:pt>
                <c:pt idx="190">
                  <c:v>2400</c:v>
                </c:pt>
                <c:pt idx="191">
                  <c:v>2410</c:v>
                </c:pt>
                <c:pt idx="192">
                  <c:v>2420</c:v>
                </c:pt>
                <c:pt idx="193">
                  <c:v>2430</c:v>
                </c:pt>
                <c:pt idx="194">
                  <c:v>2440</c:v>
                </c:pt>
                <c:pt idx="195">
                  <c:v>2450</c:v>
                </c:pt>
                <c:pt idx="196">
                  <c:v>2460</c:v>
                </c:pt>
                <c:pt idx="197">
                  <c:v>2470</c:v>
                </c:pt>
                <c:pt idx="198">
                  <c:v>2480</c:v>
                </c:pt>
                <c:pt idx="199">
                  <c:v>2490</c:v>
                </c:pt>
                <c:pt idx="200">
                  <c:v>2500</c:v>
                </c:pt>
                <c:pt idx="201">
                  <c:v>2510</c:v>
                </c:pt>
                <c:pt idx="202">
                  <c:v>2520</c:v>
                </c:pt>
                <c:pt idx="203">
                  <c:v>2530</c:v>
                </c:pt>
                <c:pt idx="204">
                  <c:v>2540</c:v>
                </c:pt>
                <c:pt idx="205">
                  <c:v>2550</c:v>
                </c:pt>
                <c:pt idx="206">
                  <c:v>2560</c:v>
                </c:pt>
                <c:pt idx="207">
                  <c:v>2570</c:v>
                </c:pt>
                <c:pt idx="208">
                  <c:v>2580</c:v>
                </c:pt>
                <c:pt idx="209">
                  <c:v>2590</c:v>
                </c:pt>
                <c:pt idx="210">
                  <c:v>2600</c:v>
                </c:pt>
                <c:pt idx="211">
                  <c:v>2610</c:v>
                </c:pt>
                <c:pt idx="212">
                  <c:v>2620</c:v>
                </c:pt>
                <c:pt idx="213">
                  <c:v>2630</c:v>
                </c:pt>
                <c:pt idx="214">
                  <c:v>2640</c:v>
                </c:pt>
                <c:pt idx="215">
                  <c:v>2650</c:v>
                </c:pt>
                <c:pt idx="216">
                  <c:v>2660</c:v>
                </c:pt>
                <c:pt idx="217">
                  <c:v>2670</c:v>
                </c:pt>
                <c:pt idx="218">
                  <c:v>2680</c:v>
                </c:pt>
                <c:pt idx="219">
                  <c:v>2690</c:v>
                </c:pt>
                <c:pt idx="220">
                  <c:v>2700</c:v>
                </c:pt>
                <c:pt idx="221">
                  <c:v>2710</c:v>
                </c:pt>
                <c:pt idx="222">
                  <c:v>2720</c:v>
                </c:pt>
                <c:pt idx="223">
                  <c:v>2730</c:v>
                </c:pt>
                <c:pt idx="224">
                  <c:v>2740</c:v>
                </c:pt>
                <c:pt idx="225">
                  <c:v>2750</c:v>
                </c:pt>
                <c:pt idx="226">
                  <c:v>2760</c:v>
                </c:pt>
                <c:pt idx="227">
                  <c:v>2770</c:v>
                </c:pt>
                <c:pt idx="228">
                  <c:v>2780</c:v>
                </c:pt>
                <c:pt idx="229">
                  <c:v>2790</c:v>
                </c:pt>
                <c:pt idx="230">
                  <c:v>2800</c:v>
                </c:pt>
                <c:pt idx="231">
                  <c:v>2810</c:v>
                </c:pt>
                <c:pt idx="232">
                  <c:v>2820</c:v>
                </c:pt>
                <c:pt idx="233">
                  <c:v>2830</c:v>
                </c:pt>
                <c:pt idx="234">
                  <c:v>2840</c:v>
                </c:pt>
                <c:pt idx="235">
                  <c:v>2850</c:v>
                </c:pt>
                <c:pt idx="236">
                  <c:v>2860</c:v>
                </c:pt>
                <c:pt idx="237">
                  <c:v>2870</c:v>
                </c:pt>
                <c:pt idx="238">
                  <c:v>2880</c:v>
                </c:pt>
                <c:pt idx="239">
                  <c:v>2890</c:v>
                </c:pt>
                <c:pt idx="240">
                  <c:v>2900</c:v>
                </c:pt>
                <c:pt idx="241">
                  <c:v>2910</c:v>
                </c:pt>
                <c:pt idx="242">
                  <c:v>2920</c:v>
                </c:pt>
                <c:pt idx="243">
                  <c:v>2930</c:v>
                </c:pt>
                <c:pt idx="244">
                  <c:v>2940</c:v>
                </c:pt>
                <c:pt idx="245">
                  <c:v>2950</c:v>
                </c:pt>
                <c:pt idx="246">
                  <c:v>2960</c:v>
                </c:pt>
                <c:pt idx="247">
                  <c:v>2970</c:v>
                </c:pt>
                <c:pt idx="248">
                  <c:v>2980</c:v>
                </c:pt>
                <c:pt idx="249">
                  <c:v>2990</c:v>
                </c:pt>
                <c:pt idx="250">
                  <c:v>3000</c:v>
                </c:pt>
              </c:numCache>
            </c:numRef>
          </c:xVal>
          <c:yVal>
            <c:numRef>
              <c:f>Sheet1!$B$2:$B$252</c:f>
              <c:numCache>
                <c:formatCode>_("$"* #,##0.00_);_("$"* \(#,##0.00\);_("$"* "-"??_);_(@_)</c:formatCode>
                <c:ptCount val="251"/>
                <c:pt idx="0">
                  <c:v>49.646900000000002</c:v>
                </c:pt>
                <c:pt idx="1">
                  <c:v>57.298617647058819</c:v>
                </c:pt>
                <c:pt idx="2">
                  <c:v>56.196721153846141</c:v>
                </c:pt>
                <c:pt idx="3">
                  <c:v>55.136405660377363</c:v>
                </c:pt>
                <c:pt idx="4">
                  <c:v>54.115361111111113</c:v>
                </c:pt>
                <c:pt idx="5">
                  <c:v>53.131445454545442</c:v>
                </c:pt>
                <c:pt idx="6">
                  <c:v>53.193107142857151</c:v>
                </c:pt>
                <c:pt idx="7">
                  <c:v>52.259894736842099</c:v>
                </c:pt>
                <c:pt idx="8">
                  <c:v>51.358862068965507</c:v>
                </c:pt>
                <c:pt idx="9">
                  <c:v>50.488372881355929</c:v>
                </c:pt>
                <c:pt idx="10">
                  <c:v>49.646900000000002</c:v>
                </c:pt>
                <c:pt idx="11">
                  <c:v>56.044237704918032</c:v>
                </c:pt>
                <c:pt idx="12">
                  <c:v>55.140298387096777</c:v>
                </c:pt>
                <c:pt idx="13">
                  <c:v>54.265055555555563</c:v>
                </c:pt>
                <c:pt idx="14">
                  <c:v>53.417164062499992</c:v>
                </c:pt>
                <c:pt idx="15">
                  <c:v>52.595361538461539</c:v>
                </c:pt>
                <c:pt idx="16">
                  <c:v>52.655803030303034</c:v>
                </c:pt>
                <c:pt idx="17">
                  <c:v>51.869895522388063</c:v>
                </c:pt>
                <c:pt idx="18">
                  <c:v>51.107102941176471</c:v>
                </c:pt>
                <c:pt idx="19">
                  <c:v>50.366420289855078</c:v>
                </c:pt>
                <c:pt idx="20">
                  <c:v>49.646900000000002</c:v>
                </c:pt>
                <c:pt idx="21">
                  <c:v>55.143204225352108</c:v>
                </c:pt>
                <c:pt idx="22">
                  <c:v>54.377326388888903</c:v>
                </c:pt>
                <c:pt idx="23">
                  <c:v>53.632431506849322</c:v>
                </c:pt>
                <c:pt idx="24">
                  <c:v>52.907668918918922</c:v>
                </c:pt>
                <c:pt idx="25">
                  <c:v>52.202233333333339</c:v>
                </c:pt>
                <c:pt idx="26">
                  <c:v>52.259894736842107</c:v>
                </c:pt>
                <c:pt idx="27">
                  <c:v>51.581194805194812</c:v>
                </c:pt>
                <c:pt idx="28">
                  <c:v>50.919897435897433</c:v>
                </c:pt>
                <c:pt idx="29">
                  <c:v>50.275341772151911</c:v>
                </c:pt>
                <c:pt idx="30">
                  <c:v>49.646900000000002</c:v>
                </c:pt>
                <c:pt idx="31">
                  <c:v>54.464648148148157</c:v>
                </c:pt>
                <c:pt idx="32">
                  <c:v>53.800445121951228</c:v>
                </c:pt>
                <c:pt idx="33">
                  <c:v>53.152246987951813</c:v>
                </c:pt>
                <c:pt idx="34">
                  <c:v>52.51948214285715</c:v>
                </c:pt>
                <c:pt idx="35">
                  <c:v>51.901605882352953</c:v>
                </c:pt>
                <c:pt idx="36">
                  <c:v>51.956058139534882</c:v>
                </c:pt>
                <c:pt idx="37">
                  <c:v>51.358862068965507</c:v>
                </c:pt>
                <c:pt idx="38">
                  <c:v>50.775238636363632</c:v>
                </c:pt>
                <c:pt idx="39">
                  <c:v>50.204730337078651</c:v>
                </c:pt>
                <c:pt idx="40">
                  <c:v>49.646900000000002</c:v>
                </c:pt>
                <c:pt idx="41">
                  <c:v>57.298617647058819</c:v>
                </c:pt>
                <c:pt idx="42">
                  <c:v>56.196721153846141</c:v>
                </c:pt>
                <c:pt idx="43">
                  <c:v>55.136405660377363</c:v>
                </c:pt>
                <c:pt idx="44">
                  <c:v>54.115361111111113</c:v>
                </c:pt>
                <c:pt idx="45">
                  <c:v>53.131445454545442</c:v>
                </c:pt>
                <c:pt idx="46">
                  <c:v>53.193107142857151</c:v>
                </c:pt>
                <c:pt idx="47">
                  <c:v>52.259894736842099</c:v>
                </c:pt>
                <c:pt idx="48">
                  <c:v>51.358862068965507</c:v>
                </c:pt>
                <c:pt idx="49">
                  <c:v>50.488372881355929</c:v>
                </c:pt>
                <c:pt idx="50">
                  <c:v>49.646900000000002</c:v>
                </c:pt>
                <c:pt idx="51">
                  <c:v>56.044237704918032</c:v>
                </c:pt>
                <c:pt idx="52">
                  <c:v>55.140298387096777</c:v>
                </c:pt>
                <c:pt idx="53">
                  <c:v>54.265055555555563</c:v>
                </c:pt>
                <c:pt idx="54">
                  <c:v>53.417164062499992</c:v>
                </c:pt>
                <c:pt idx="55">
                  <c:v>52.595361538461539</c:v>
                </c:pt>
                <c:pt idx="56">
                  <c:v>52.655803030303034</c:v>
                </c:pt>
                <c:pt idx="57">
                  <c:v>51.869895522388063</c:v>
                </c:pt>
                <c:pt idx="58">
                  <c:v>51.107102941176471</c:v>
                </c:pt>
                <c:pt idx="59">
                  <c:v>50.366420289855078</c:v>
                </c:pt>
                <c:pt idx="60">
                  <c:v>49.646900000000002</c:v>
                </c:pt>
                <c:pt idx="61">
                  <c:v>55.143204225352108</c:v>
                </c:pt>
                <c:pt idx="62">
                  <c:v>54.377326388888903</c:v>
                </c:pt>
                <c:pt idx="63">
                  <c:v>53.632431506849322</c:v>
                </c:pt>
                <c:pt idx="64">
                  <c:v>52.907668918918922</c:v>
                </c:pt>
                <c:pt idx="65">
                  <c:v>52.202233333333339</c:v>
                </c:pt>
                <c:pt idx="66">
                  <c:v>52.259894736842107</c:v>
                </c:pt>
                <c:pt idx="67">
                  <c:v>51.581194805194812</c:v>
                </c:pt>
                <c:pt idx="68">
                  <c:v>50.919897435897433</c:v>
                </c:pt>
                <c:pt idx="69">
                  <c:v>50.275341772151911</c:v>
                </c:pt>
                <c:pt idx="70">
                  <c:v>49.646900000000002</c:v>
                </c:pt>
                <c:pt idx="71">
                  <c:v>54.464648148148157</c:v>
                </c:pt>
                <c:pt idx="72">
                  <c:v>53.800445121951228</c:v>
                </c:pt>
                <c:pt idx="73">
                  <c:v>53.152246987951813</c:v>
                </c:pt>
                <c:pt idx="74">
                  <c:v>52.51948214285715</c:v>
                </c:pt>
                <c:pt idx="75">
                  <c:v>51.901605882352953</c:v>
                </c:pt>
                <c:pt idx="76">
                  <c:v>51.956058139534882</c:v>
                </c:pt>
                <c:pt idx="77">
                  <c:v>51.358862068965507</c:v>
                </c:pt>
                <c:pt idx="78">
                  <c:v>50.775238636363632</c:v>
                </c:pt>
                <c:pt idx="79">
                  <c:v>50.204730337078651</c:v>
                </c:pt>
                <c:pt idx="80">
                  <c:v>49.646900000000002</c:v>
                </c:pt>
                <c:pt idx="81">
                  <c:v>57.298617647058819</c:v>
                </c:pt>
                <c:pt idx="82">
                  <c:v>56.196721153846141</c:v>
                </c:pt>
                <c:pt idx="83">
                  <c:v>55.136405660377363</c:v>
                </c:pt>
                <c:pt idx="84">
                  <c:v>54.115361111111113</c:v>
                </c:pt>
                <c:pt idx="85">
                  <c:v>53.131445454545442</c:v>
                </c:pt>
                <c:pt idx="86">
                  <c:v>53.193107142857151</c:v>
                </c:pt>
                <c:pt idx="87">
                  <c:v>52.259894736842099</c:v>
                </c:pt>
                <c:pt idx="88">
                  <c:v>51.358862068965507</c:v>
                </c:pt>
                <c:pt idx="89">
                  <c:v>50.488372881355929</c:v>
                </c:pt>
                <c:pt idx="90">
                  <c:v>49.646900000000002</c:v>
                </c:pt>
                <c:pt idx="91">
                  <c:v>56.044237704918032</c:v>
                </c:pt>
                <c:pt idx="92">
                  <c:v>55.140298387096777</c:v>
                </c:pt>
                <c:pt idx="93">
                  <c:v>54.265055555555563</c:v>
                </c:pt>
                <c:pt idx="94">
                  <c:v>53.417164062499992</c:v>
                </c:pt>
                <c:pt idx="95">
                  <c:v>52.595361538461539</c:v>
                </c:pt>
                <c:pt idx="96">
                  <c:v>52.655803030303034</c:v>
                </c:pt>
                <c:pt idx="97">
                  <c:v>51.869895522388063</c:v>
                </c:pt>
                <c:pt idx="98">
                  <c:v>51.107102941176471</c:v>
                </c:pt>
                <c:pt idx="99">
                  <c:v>50.366420289855078</c:v>
                </c:pt>
                <c:pt idx="100">
                  <c:v>49.646900000000002</c:v>
                </c:pt>
                <c:pt idx="101">
                  <c:v>55.143204225352108</c:v>
                </c:pt>
                <c:pt idx="102">
                  <c:v>54.377326388888903</c:v>
                </c:pt>
                <c:pt idx="103">
                  <c:v>53.632431506849322</c:v>
                </c:pt>
                <c:pt idx="104">
                  <c:v>52.907668918918922</c:v>
                </c:pt>
                <c:pt idx="105">
                  <c:v>52.202233333333339</c:v>
                </c:pt>
                <c:pt idx="106">
                  <c:v>52.259894736842107</c:v>
                </c:pt>
                <c:pt idx="107">
                  <c:v>51.581194805194812</c:v>
                </c:pt>
                <c:pt idx="108">
                  <c:v>50.919897435897433</c:v>
                </c:pt>
                <c:pt idx="109">
                  <c:v>50.275341772151911</c:v>
                </c:pt>
                <c:pt idx="110">
                  <c:v>49.646900000000002</c:v>
                </c:pt>
                <c:pt idx="111">
                  <c:v>54.464648148148157</c:v>
                </c:pt>
                <c:pt idx="112">
                  <c:v>53.800445121951228</c:v>
                </c:pt>
                <c:pt idx="113">
                  <c:v>53.152246987951813</c:v>
                </c:pt>
                <c:pt idx="114">
                  <c:v>52.51948214285715</c:v>
                </c:pt>
                <c:pt idx="115">
                  <c:v>51.901605882352953</c:v>
                </c:pt>
                <c:pt idx="116">
                  <c:v>51.956058139534882</c:v>
                </c:pt>
                <c:pt idx="117">
                  <c:v>51.358862068965507</c:v>
                </c:pt>
                <c:pt idx="118">
                  <c:v>50.775238636363632</c:v>
                </c:pt>
                <c:pt idx="119">
                  <c:v>50.204730337078651</c:v>
                </c:pt>
                <c:pt idx="120">
                  <c:v>49.646900000000002</c:v>
                </c:pt>
                <c:pt idx="121">
                  <c:v>57.298617647058819</c:v>
                </c:pt>
                <c:pt idx="122">
                  <c:v>56.196721153846141</c:v>
                </c:pt>
                <c:pt idx="123">
                  <c:v>55.136405660377363</c:v>
                </c:pt>
                <c:pt idx="124">
                  <c:v>54.115361111111113</c:v>
                </c:pt>
                <c:pt idx="125">
                  <c:v>53.131445454545442</c:v>
                </c:pt>
                <c:pt idx="126">
                  <c:v>53.193107142857151</c:v>
                </c:pt>
                <c:pt idx="127">
                  <c:v>52.259894736842099</c:v>
                </c:pt>
                <c:pt idx="128">
                  <c:v>51.358862068965507</c:v>
                </c:pt>
                <c:pt idx="129">
                  <c:v>50.488372881355929</c:v>
                </c:pt>
                <c:pt idx="130">
                  <c:v>49.646900000000002</c:v>
                </c:pt>
                <c:pt idx="131">
                  <c:v>56.044237704918032</c:v>
                </c:pt>
                <c:pt idx="132">
                  <c:v>55.140298387096777</c:v>
                </c:pt>
                <c:pt idx="133">
                  <c:v>54.265055555555563</c:v>
                </c:pt>
                <c:pt idx="134">
                  <c:v>53.417164062499992</c:v>
                </c:pt>
                <c:pt idx="135">
                  <c:v>52.595361538461539</c:v>
                </c:pt>
                <c:pt idx="136">
                  <c:v>52.655803030303034</c:v>
                </c:pt>
                <c:pt idx="137">
                  <c:v>51.869895522388063</c:v>
                </c:pt>
                <c:pt idx="138">
                  <c:v>51.107102941176471</c:v>
                </c:pt>
                <c:pt idx="139">
                  <c:v>50.366420289855078</c:v>
                </c:pt>
                <c:pt idx="140">
                  <c:v>49.646900000000002</c:v>
                </c:pt>
                <c:pt idx="141">
                  <c:v>55.143204225352108</c:v>
                </c:pt>
                <c:pt idx="142">
                  <c:v>54.377326388888903</c:v>
                </c:pt>
                <c:pt idx="143">
                  <c:v>53.632431506849322</c:v>
                </c:pt>
                <c:pt idx="144">
                  <c:v>52.907668918918922</c:v>
                </c:pt>
                <c:pt idx="145">
                  <c:v>52.202233333333339</c:v>
                </c:pt>
                <c:pt idx="146">
                  <c:v>52.259894736842107</c:v>
                </c:pt>
                <c:pt idx="147">
                  <c:v>51.581194805194812</c:v>
                </c:pt>
                <c:pt idx="148">
                  <c:v>50.919897435897433</c:v>
                </c:pt>
                <c:pt idx="149">
                  <c:v>50.275341772151911</c:v>
                </c:pt>
                <c:pt idx="150">
                  <c:v>49.646900000000002</c:v>
                </c:pt>
                <c:pt idx="151">
                  <c:v>54.464648148148157</c:v>
                </c:pt>
                <c:pt idx="152">
                  <c:v>53.800445121951228</c:v>
                </c:pt>
                <c:pt idx="153">
                  <c:v>53.152246987951813</c:v>
                </c:pt>
                <c:pt idx="154">
                  <c:v>52.51948214285715</c:v>
                </c:pt>
                <c:pt idx="155">
                  <c:v>51.901605882352953</c:v>
                </c:pt>
                <c:pt idx="156">
                  <c:v>51.956058139534882</c:v>
                </c:pt>
                <c:pt idx="157">
                  <c:v>51.358862068965507</c:v>
                </c:pt>
                <c:pt idx="158">
                  <c:v>50.775238636363632</c:v>
                </c:pt>
                <c:pt idx="159">
                  <c:v>50.204730337078651</c:v>
                </c:pt>
                <c:pt idx="160">
                  <c:v>49.646900000000002</c:v>
                </c:pt>
                <c:pt idx="161">
                  <c:v>57.298617647058819</c:v>
                </c:pt>
                <c:pt idx="162">
                  <c:v>56.196721153846141</c:v>
                </c:pt>
                <c:pt idx="163">
                  <c:v>55.136405660377363</c:v>
                </c:pt>
                <c:pt idx="164">
                  <c:v>54.115361111111113</c:v>
                </c:pt>
                <c:pt idx="165">
                  <c:v>53.131445454545442</c:v>
                </c:pt>
                <c:pt idx="166">
                  <c:v>53.193107142857151</c:v>
                </c:pt>
                <c:pt idx="167">
                  <c:v>52.259894736842099</c:v>
                </c:pt>
                <c:pt idx="168">
                  <c:v>51.358862068965507</c:v>
                </c:pt>
                <c:pt idx="169">
                  <c:v>50.488372881355929</c:v>
                </c:pt>
                <c:pt idx="170">
                  <c:v>49.646900000000002</c:v>
                </c:pt>
                <c:pt idx="171">
                  <c:v>56.044237704918032</c:v>
                </c:pt>
                <c:pt idx="172">
                  <c:v>55.140298387096777</c:v>
                </c:pt>
                <c:pt idx="173">
                  <c:v>54.265055555555563</c:v>
                </c:pt>
                <c:pt idx="174">
                  <c:v>53.417164062499992</c:v>
                </c:pt>
                <c:pt idx="175">
                  <c:v>52.595361538461539</c:v>
                </c:pt>
                <c:pt idx="176">
                  <c:v>52.655803030303034</c:v>
                </c:pt>
                <c:pt idx="177">
                  <c:v>51.869895522388063</c:v>
                </c:pt>
                <c:pt idx="178">
                  <c:v>51.107102941176471</c:v>
                </c:pt>
                <c:pt idx="179">
                  <c:v>50.366420289855078</c:v>
                </c:pt>
                <c:pt idx="180">
                  <c:v>49.646900000000002</c:v>
                </c:pt>
                <c:pt idx="181">
                  <c:v>55.143204225352108</c:v>
                </c:pt>
                <c:pt idx="182">
                  <c:v>54.377326388888903</c:v>
                </c:pt>
                <c:pt idx="183">
                  <c:v>53.632431506849322</c:v>
                </c:pt>
                <c:pt idx="184">
                  <c:v>52.907668918918922</c:v>
                </c:pt>
                <c:pt idx="185">
                  <c:v>52.202233333333339</c:v>
                </c:pt>
                <c:pt idx="186">
                  <c:v>52.259894736842107</c:v>
                </c:pt>
                <c:pt idx="187">
                  <c:v>51.581194805194812</c:v>
                </c:pt>
                <c:pt idx="188">
                  <c:v>50.919897435897433</c:v>
                </c:pt>
                <c:pt idx="189">
                  <c:v>50.275341772151911</c:v>
                </c:pt>
                <c:pt idx="190">
                  <c:v>49.646900000000002</c:v>
                </c:pt>
                <c:pt idx="191">
                  <c:v>54.464648148148157</c:v>
                </c:pt>
                <c:pt idx="192">
                  <c:v>53.800445121951228</c:v>
                </c:pt>
                <c:pt idx="193">
                  <c:v>53.152246987951813</c:v>
                </c:pt>
                <c:pt idx="194">
                  <c:v>52.51948214285715</c:v>
                </c:pt>
                <c:pt idx="195">
                  <c:v>51.901605882352953</c:v>
                </c:pt>
                <c:pt idx="196">
                  <c:v>51.956058139534882</c:v>
                </c:pt>
                <c:pt idx="197">
                  <c:v>51.358862068965507</c:v>
                </c:pt>
                <c:pt idx="198">
                  <c:v>50.775238636363632</c:v>
                </c:pt>
                <c:pt idx="199">
                  <c:v>50.204730337078651</c:v>
                </c:pt>
                <c:pt idx="200">
                  <c:v>49.646900000000002</c:v>
                </c:pt>
                <c:pt idx="201">
                  <c:v>57.298617647058819</c:v>
                </c:pt>
                <c:pt idx="202">
                  <c:v>56.196721153846141</c:v>
                </c:pt>
                <c:pt idx="203">
                  <c:v>55.136405660377363</c:v>
                </c:pt>
                <c:pt idx="204">
                  <c:v>54.115361111111113</c:v>
                </c:pt>
                <c:pt idx="205">
                  <c:v>53.131445454545442</c:v>
                </c:pt>
                <c:pt idx="206">
                  <c:v>53.193107142857151</c:v>
                </c:pt>
                <c:pt idx="207">
                  <c:v>52.259894736842099</c:v>
                </c:pt>
                <c:pt idx="208">
                  <c:v>51.358862068965507</c:v>
                </c:pt>
                <c:pt idx="209">
                  <c:v>50.488372881355929</c:v>
                </c:pt>
                <c:pt idx="210">
                  <c:v>49.646900000000002</c:v>
                </c:pt>
                <c:pt idx="211">
                  <c:v>56.044237704918032</c:v>
                </c:pt>
                <c:pt idx="212">
                  <c:v>55.140298387096777</c:v>
                </c:pt>
                <c:pt idx="213">
                  <c:v>54.265055555555563</c:v>
                </c:pt>
                <c:pt idx="214">
                  <c:v>53.417164062499992</c:v>
                </c:pt>
                <c:pt idx="215">
                  <c:v>52.595361538461539</c:v>
                </c:pt>
                <c:pt idx="216">
                  <c:v>52.655803030303034</c:v>
                </c:pt>
                <c:pt idx="217">
                  <c:v>51.869895522388063</c:v>
                </c:pt>
                <c:pt idx="218">
                  <c:v>51.107102941176471</c:v>
                </c:pt>
                <c:pt idx="219">
                  <c:v>50.366420289855078</c:v>
                </c:pt>
                <c:pt idx="220">
                  <c:v>49.646900000000002</c:v>
                </c:pt>
                <c:pt idx="221">
                  <c:v>55.143204225352108</c:v>
                </c:pt>
                <c:pt idx="222">
                  <c:v>54.377326388888903</c:v>
                </c:pt>
                <c:pt idx="223">
                  <c:v>53.632431506849322</c:v>
                </c:pt>
                <c:pt idx="224">
                  <c:v>52.907668918918922</c:v>
                </c:pt>
                <c:pt idx="225">
                  <c:v>52.202233333333339</c:v>
                </c:pt>
                <c:pt idx="226">
                  <c:v>52.259894736842107</c:v>
                </c:pt>
                <c:pt idx="227">
                  <c:v>51.581194805194812</c:v>
                </c:pt>
                <c:pt idx="228">
                  <c:v>50.919897435897433</c:v>
                </c:pt>
                <c:pt idx="229">
                  <c:v>50.275341772151911</c:v>
                </c:pt>
                <c:pt idx="230">
                  <c:v>49.646900000000002</c:v>
                </c:pt>
                <c:pt idx="231">
                  <c:v>54.464648148148157</c:v>
                </c:pt>
                <c:pt idx="232">
                  <c:v>53.800445121951228</c:v>
                </c:pt>
                <c:pt idx="233">
                  <c:v>53.152246987951813</c:v>
                </c:pt>
                <c:pt idx="234">
                  <c:v>52.51948214285715</c:v>
                </c:pt>
                <c:pt idx="235">
                  <c:v>51.901605882352953</c:v>
                </c:pt>
                <c:pt idx="236">
                  <c:v>51.956058139534882</c:v>
                </c:pt>
                <c:pt idx="237">
                  <c:v>51.358862068965507</c:v>
                </c:pt>
                <c:pt idx="238">
                  <c:v>50.775238636363632</c:v>
                </c:pt>
                <c:pt idx="239">
                  <c:v>50.204730337078651</c:v>
                </c:pt>
                <c:pt idx="240">
                  <c:v>49.646900000000002</c:v>
                </c:pt>
                <c:pt idx="241">
                  <c:v>57.298617647058819</c:v>
                </c:pt>
                <c:pt idx="242">
                  <c:v>56.196721153846141</c:v>
                </c:pt>
                <c:pt idx="243">
                  <c:v>55.136405660377363</c:v>
                </c:pt>
                <c:pt idx="244">
                  <c:v>54.115361111111113</c:v>
                </c:pt>
                <c:pt idx="245">
                  <c:v>53.131445454545442</c:v>
                </c:pt>
                <c:pt idx="246">
                  <c:v>53.193107142857151</c:v>
                </c:pt>
                <c:pt idx="247">
                  <c:v>52.259894736842099</c:v>
                </c:pt>
                <c:pt idx="248">
                  <c:v>51.358862068965507</c:v>
                </c:pt>
                <c:pt idx="249">
                  <c:v>50.488372881355929</c:v>
                </c:pt>
                <c:pt idx="250">
                  <c:v>49.646900000000002</c:v>
                </c:pt>
              </c:numCache>
            </c:numRef>
          </c:yVal>
          <c:smooth val="1"/>
        </c:ser>
        <c:ser>
          <c:idx val="1"/>
          <c:order val="1"/>
          <c:tx>
            <c:strRef>
              <c:f>Sheet1!$C$1</c:f>
              <c:strCache>
                <c:ptCount val="1"/>
                <c:pt idx="0">
                  <c:v>Midrange Hybrid Array</c:v>
                </c:pt>
              </c:strCache>
            </c:strRef>
          </c:tx>
          <c:spPr>
            <a:ln cap="rnd" cmpd="sng">
              <a:round/>
            </a:ln>
            <a:effectLst>
              <a:softEdge rad="0"/>
            </a:effectLst>
          </c:spPr>
          <c:marker>
            <c:symbol val="none"/>
          </c:marker>
          <c:xVal>
            <c:numRef>
              <c:f>Sheet1!$A$2:$A$252</c:f>
              <c:numCache>
                <c:formatCode>General</c:formatCode>
                <c:ptCount val="251"/>
                <c:pt idx="0">
                  <c:v>500</c:v>
                </c:pt>
                <c:pt idx="1">
                  <c:v>510</c:v>
                </c:pt>
                <c:pt idx="2">
                  <c:v>520</c:v>
                </c:pt>
                <c:pt idx="3">
                  <c:v>530</c:v>
                </c:pt>
                <c:pt idx="4">
                  <c:v>540</c:v>
                </c:pt>
                <c:pt idx="5">
                  <c:v>550</c:v>
                </c:pt>
                <c:pt idx="6">
                  <c:v>560</c:v>
                </c:pt>
                <c:pt idx="7">
                  <c:v>570</c:v>
                </c:pt>
                <c:pt idx="8">
                  <c:v>580</c:v>
                </c:pt>
                <c:pt idx="9">
                  <c:v>590</c:v>
                </c:pt>
                <c:pt idx="10">
                  <c:v>600</c:v>
                </c:pt>
                <c:pt idx="11">
                  <c:v>610</c:v>
                </c:pt>
                <c:pt idx="12">
                  <c:v>620</c:v>
                </c:pt>
                <c:pt idx="13">
                  <c:v>630</c:v>
                </c:pt>
                <c:pt idx="14">
                  <c:v>640</c:v>
                </c:pt>
                <c:pt idx="15">
                  <c:v>650</c:v>
                </c:pt>
                <c:pt idx="16">
                  <c:v>660</c:v>
                </c:pt>
                <c:pt idx="17">
                  <c:v>670</c:v>
                </c:pt>
                <c:pt idx="18">
                  <c:v>680</c:v>
                </c:pt>
                <c:pt idx="19">
                  <c:v>690</c:v>
                </c:pt>
                <c:pt idx="20">
                  <c:v>700</c:v>
                </c:pt>
                <c:pt idx="21">
                  <c:v>710</c:v>
                </c:pt>
                <c:pt idx="22">
                  <c:v>720</c:v>
                </c:pt>
                <c:pt idx="23">
                  <c:v>730</c:v>
                </c:pt>
                <c:pt idx="24">
                  <c:v>740</c:v>
                </c:pt>
                <c:pt idx="25">
                  <c:v>750</c:v>
                </c:pt>
                <c:pt idx="26">
                  <c:v>760</c:v>
                </c:pt>
                <c:pt idx="27">
                  <c:v>770</c:v>
                </c:pt>
                <c:pt idx="28">
                  <c:v>780</c:v>
                </c:pt>
                <c:pt idx="29">
                  <c:v>790</c:v>
                </c:pt>
                <c:pt idx="30">
                  <c:v>800</c:v>
                </c:pt>
                <c:pt idx="31">
                  <c:v>810</c:v>
                </c:pt>
                <c:pt idx="32">
                  <c:v>820</c:v>
                </c:pt>
                <c:pt idx="33">
                  <c:v>830</c:v>
                </c:pt>
                <c:pt idx="34">
                  <c:v>840</c:v>
                </c:pt>
                <c:pt idx="35">
                  <c:v>850</c:v>
                </c:pt>
                <c:pt idx="36">
                  <c:v>860</c:v>
                </c:pt>
                <c:pt idx="37">
                  <c:v>870</c:v>
                </c:pt>
                <c:pt idx="38">
                  <c:v>880</c:v>
                </c:pt>
                <c:pt idx="39">
                  <c:v>890</c:v>
                </c:pt>
                <c:pt idx="40">
                  <c:v>900</c:v>
                </c:pt>
                <c:pt idx="41">
                  <c:v>910</c:v>
                </c:pt>
                <c:pt idx="42">
                  <c:v>920</c:v>
                </c:pt>
                <c:pt idx="43">
                  <c:v>930</c:v>
                </c:pt>
                <c:pt idx="44">
                  <c:v>940</c:v>
                </c:pt>
                <c:pt idx="45">
                  <c:v>950</c:v>
                </c:pt>
                <c:pt idx="46">
                  <c:v>960</c:v>
                </c:pt>
                <c:pt idx="47">
                  <c:v>970</c:v>
                </c:pt>
                <c:pt idx="48">
                  <c:v>980</c:v>
                </c:pt>
                <c:pt idx="49">
                  <c:v>990</c:v>
                </c:pt>
                <c:pt idx="50">
                  <c:v>1000</c:v>
                </c:pt>
                <c:pt idx="51">
                  <c:v>1010</c:v>
                </c:pt>
                <c:pt idx="52">
                  <c:v>1020</c:v>
                </c:pt>
                <c:pt idx="53">
                  <c:v>1030</c:v>
                </c:pt>
                <c:pt idx="54">
                  <c:v>1040</c:v>
                </c:pt>
                <c:pt idx="55">
                  <c:v>1050</c:v>
                </c:pt>
                <c:pt idx="56">
                  <c:v>1060</c:v>
                </c:pt>
                <c:pt idx="57">
                  <c:v>1070</c:v>
                </c:pt>
                <c:pt idx="58">
                  <c:v>1080</c:v>
                </c:pt>
                <c:pt idx="59">
                  <c:v>1090</c:v>
                </c:pt>
                <c:pt idx="60">
                  <c:v>1100</c:v>
                </c:pt>
                <c:pt idx="61">
                  <c:v>1110</c:v>
                </c:pt>
                <c:pt idx="62">
                  <c:v>1120</c:v>
                </c:pt>
                <c:pt idx="63">
                  <c:v>1130</c:v>
                </c:pt>
                <c:pt idx="64">
                  <c:v>1140</c:v>
                </c:pt>
                <c:pt idx="65">
                  <c:v>1150</c:v>
                </c:pt>
                <c:pt idx="66">
                  <c:v>1160</c:v>
                </c:pt>
                <c:pt idx="67">
                  <c:v>1170</c:v>
                </c:pt>
                <c:pt idx="68">
                  <c:v>1180</c:v>
                </c:pt>
                <c:pt idx="69">
                  <c:v>1190</c:v>
                </c:pt>
                <c:pt idx="70">
                  <c:v>1200</c:v>
                </c:pt>
                <c:pt idx="71">
                  <c:v>1210</c:v>
                </c:pt>
                <c:pt idx="72">
                  <c:v>1220</c:v>
                </c:pt>
                <c:pt idx="73">
                  <c:v>1230</c:v>
                </c:pt>
                <c:pt idx="74">
                  <c:v>1240</c:v>
                </c:pt>
                <c:pt idx="75">
                  <c:v>1250</c:v>
                </c:pt>
                <c:pt idx="76">
                  <c:v>1260</c:v>
                </c:pt>
                <c:pt idx="77">
                  <c:v>1270</c:v>
                </c:pt>
                <c:pt idx="78">
                  <c:v>1280</c:v>
                </c:pt>
                <c:pt idx="79">
                  <c:v>1290</c:v>
                </c:pt>
                <c:pt idx="80">
                  <c:v>1300</c:v>
                </c:pt>
                <c:pt idx="81">
                  <c:v>1310</c:v>
                </c:pt>
                <c:pt idx="82">
                  <c:v>1320</c:v>
                </c:pt>
                <c:pt idx="83">
                  <c:v>1330</c:v>
                </c:pt>
                <c:pt idx="84">
                  <c:v>1340</c:v>
                </c:pt>
                <c:pt idx="85">
                  <c:v>1350</c:v>
                </c:pt>
                <c:pt idx="86">
                  <c:v>1360</c:v>
                </c:pt>
                <c:pt idx="87">
                  <c:v>1370</c:v>
                </c:pt>
                <c:pt idx="88">
                  <c:v>1380</c:v>
                </c:pt>
                <c:pt idx="89">
                  <c:v>1390</c:v>
                </c:pt>
                <c:pt idx="90">
                  <c:v>1400</c:v>
                </c:pt>
                <c:pt idx="91">
                  <c:v>1410</c:v>
                </c:pt>
                <c:pt idx="92">
                  <c:v>1420</c:v>
                </c:pt>
                <c:pt idx="93">
                  <c:v>1430</c:v>
                </c:pt>
                <c:pt idx="94">
                  <c:v>1440</c:v>
                </c:pt>
                <c:pt idx="95">
                  <c:v>1450</c:v>
                </c:pt>
                <c:pt idx="96">
                  <c:v>1460</c:v>
                </c:pt>
                <c:pt idx="97">
                  <c:v>1470</c:v>
                </c:pt>
                <c:pt idx="98">
                  <c:v>1480</c:v>
                </c:pt>
                <c:pt idx="99">
                  <c:v>1490</c:v>
                </c:pt>
                <c:pt idx="100">
                  <c:v>1500</c:v>
                </c:pt>
                <c:pt idx="101">
                  <c:v>1510</c:v>
                </c:pt>
                <c:pt idx="102">
                  <c:v>1520</c:v>
                </c:pt>
                <c:pt idx="103">
                  <c:v>1530</c:v>
                </c:pt>
                <c:pt idx="104">
                  <c:v>1540</c:v>
                </c:pt>
                <c:pt idx="105">
                  <c:v>1550</c:v>
                </c:pt>
                <c:pt idx="106">
                  <c:v>1560</c:v>
                </c:pt>
                <c:pt idx="107">
                  <c:v>1570</c:v>
                </c:pt>
                <c:pt idx="108">
                  <c:v>1580</c:v>
                </c:pt>
                <c:pt idx="109">
                  <c:v>1590</c:v>
                </c:pt>
                <c:pt idx="110">
                  <c:v>1600</c:v>
                </c:pt>
                <c:pt idx="111">
                  <c:v>1610</c:v>
                </c:pt>
                <c:pt idx="112">
                  <c:v>1620</c:v>
                </c:pt>
                <c:pt idx="113">
                  <c:v>1630</c:v>
                </c:pt>
                <c:pt idx="114">
                  <c:v>1640</c:v>
                </c:pt>
                <c:pt idx="115">
                  <c:v>1650</c:v>
                </c:pt>
                <c:pt idx="116">
                  <c:v>1660</c:v>
                </c:pt>
                <c:pt idx="117">
                  <c:v>1670</c:v>
                </c:pt>
                <c:pt idx="118">
                  <c:v>1680</c:v>
                </c:pt>
                <c:pt idx="119">
                  <c:v>1690</c:v>
                </c:pt>
                <c:pt idx="120">
                  <c:v>1700</c:v>
                </c:pt>
                <c:pt idx="121">
                  <c:v>1710</c:v>
                </c:pt>
                <c:pt idx="122">
                  <c:v>1720</c:v>
                </c:pt>
                <c:pt idx="123">
                  <c:v>1730</c:v>
                </c:pt>
                <c:pt idx="124">
                  <c:v>1740</c:v>
                </c:pt>
                <c:pt idx="125">
                  <c:v>1750</c:v>
                </c:pt>
                <c:pt idx="126">
                  <c:v>1760</c:v>
                </c:pt>
                <c:pt idx="127">
                  <c:v>1770</c:v>
                </c:pt>
                <c:pt idx="128">
                  <c:v>1780</c:v>
                </c:pt>
                <c:pt idx="129">
                  <c:v>1790</c:v>
                </c:pt>
                <c:pt idx="130">
                  <c:v>1800</c:v>
                </c:pt>
                <c:pt idx="131">
                  <c:v>1810</c:v>
                </c:pt>
                <c:pt idx="132">
                  <c:v>1820</c:v>
                </c:pt>
                <c:pt idx="133">
                  <c:v>1830</c:v>
                </c:pt>
                <c:pt idx="134">
                  <c:v>1840</c:v>
                </c:pt>
                <c:pt idx="135">
                  <c:v>1850</c:v>
                </c:pt>
                <c:pt idx="136">
                  <c:v>1860</c:v>
                </c:pt>
                <c:pt idx="137">
                  <c:v>1870</c:v>
                </c:pt>
                <c:pt idx="138">
                  <c:v>1880</c:v>
                </c:pt>
                <c:pt idx="139">
                  <c:v>1890</c:v>
                </c:pt>
                <c:pt idx="140">
                  <c:v>1900</c:v>
                </c:pt>
                <c:pt idx="141">
                  <c:v>1910</c:v>
                </c:pt>
                <c:pt idx="142">
                  <c:v>1920</c:v>
                </c:pt>
                <c:pt idx="143">
                  <c:v>1930</c:v>
                </c:pt>
                <c:pt idx="144">
                  <c:v>1940</c:v>
                </c:pt>
                <c:pt idx="145">
                  <c:v>1950</c:v>
                </c:pt>
                <c:pt idx="146">
                  <c:v>1960</c:v>
                </c:pt>
                <c:pt idx="147">
                  <c:v>1970</c:v>
                </c:pt>
                <c:pt idx="148">
                  <c:v>1980</c:v>
                </c:pt>
                <c:pt idx="149">
                  <c:v>1990</c:v>
                </c:pt>
                <c:pt idx="150">
                  <c:v>2000</c:v>
                </c:pt>
                <c:pt idx="151">
                  <c:v>2010</c:v>
                </c:pt>
                <c:pt idx="152">
                  <c:v>2020</c:v>
                </c:pt>
                <c:pt idx="153">
                  <c:v>2030</c:v>
                </c:pt>
                <c:pt idx="154">
                  <c:v>2040</c:v>
                </c:pt>
                <c:pt idx="155">
                  <c:v>2050</c:v>
                </c:pt>
                <c:pt idx="156">
                  <c:v>2060</c:v>
                </c:pt>
                <c:pt idx="157">
                  <c:v>2070</c:v>
                </c:pt>
                <c:pt idx="158">
                  <c:v>2080</c:v>
                </c:pt>
                <c:pt idx="159">
                  <c:v>2090</c:v>
                </c:pt>
                <c:pt idx="160">
                  <c:v>2100</c:v>
                </c:pt>
                <c:pt idx="161">
                  <c:v>2110</c:v>
                </c:pt>
                <c:pt idx="162">
                  <c:v>2120</c:v>
                </c:pt>
                <c:pt idx="163">
                  <c:v>2130</c:v>
                </c:pt>
                <c:pt idx="164">
                  <c:v>2140</c:v>
                </c:pt>
                <c:pt idx="165">
                  <c:v>2150</c:v>
                </c:pt>
                <c:pt idx="166">
                  <c:v>2160</c:v>
                </c:pt>
                <c:pt idx="167">
                  <c:v>2170</c:v>
                </c:pt>
                <c:pt idx="168">
                  <c:v>2180</c:v>
                </c:pt>
                <c:pt idx="169">
                  <c:v>2190</c:v>
                </c:pt>
                <c:pt idx="170">
                  <c:v>2200</c:v>
                </c:pt>
                <c:pt idx="171">
                  <c:v>2210</c:v>
                </c:pt>
                <c:pt idx="172">
                  <c:v>2220</c:v>
                </c:pt>
                <c:pt idx="173">
                  <c:v>2230</c:v>
                </c:pt>
                <c:pt idx="174">
                  <c:v>2240</c:v>
                </c:pt>
                <c:pt idx="175">
                  <c:v>2250</c:v>
                </c:pt>
                <c:pt idx="176">
                  <c:v>2260</c:v>
                </c:pt>
                <c:pt idx="177">
                  <c:v>2270</c:v>
                </c:pt>
                <c:pt idx="178">
                  <c:v>2280</c:v>
                </c:pt>
                <c:pt idx="179">
                  <c:v>2290</c:v>
                </c:pt>
                <c:pt idx="180">
                  <c:v>2300</c:v>
                </c:pt>
                <c:pt idx="181">
                  <c:v>2310</c:v>
                </c:pt>
                <c:pt idx="182">
                  <c:v>2320</c:v>
                </c:pt>
                <c:pt idx="183">
                  <c:v>2330</c:v>
                </c:pt>
                <c:pt idx="184">
                  <c:v>2340</c:v>
                </c:pt>
                <c:pt idx="185">
                  <c:v>2350</c:v>
                </c:pt>
                <c:pt idx="186">
                  <c:v>2360</c:v>
                </c:pt>
                <c:pt idx="187">
                  <c:v>2370</c:v>
                </c:pt>
                <c:pt idx="188">
                  <c:v>2380</c:v>
                </c:pt>
                <c:pt idx="189">
                  <c:v>2390</c:v>
                </c:pt>
                <c:pt idx="190">
                  <c:v>2400</c:v>
                </c:pt>
                <c:pt idx="191">
                  <c:v>2410</c:v>
                </c:pt>
                <c:pt idx="192">
                  <c:v>2420</c:v>
                </c:pt>
                <c:pt idx="193">
                  <c:v>2430</c:v>
                </c:pt>
                <c:pt idx="194">
                  <c:v>2440</c:v>
                </c:pt>
                <c:pt idx="195">
                  <c:v>2450</c:v>
                </c:pt>
                <c:pt idx="196">
                  <c:v>2460</c:v>
                </c:pt>
                <c:pt idx="197">
                  <c:v>2470</c:v>
                </c:pt>
                <c:pt idx="198">
                  <c:v>2480</c:v>
                </c:pt>
                <c:pt idx="199">
                  <c:v>2490</c:v>
                </c:pt>
                <c:pt idx="200">
                  <c:v>2500</c:v>
                </c:pt>
                <c:pt idx="201">
                  <c:v>2510</c:v>
                </c:pt>
                <c:pt idx="202">
                  <c:v>2520</c:v>
                </c:pt>
                <c:pt idx="203">
                  <c:v>2530</c:v>
                </c:pt>
                <c:pt idx="204">
                  <c:v>2540</c:v>
                </c:pt>
                <c:pt idx="205">
                  <c:v>2550</c:v>
                </c:pt>
                <c:pt idx="206">
                  <c:v>2560</c:v>
                </c:pt>
                <c:pt idx="207">
                  <c:v>2570</c:v>
                </c:pt>
                <c:pt idx="208">
                  <c:v>2580</c:v>
                </c:pt>
                <c:pt idx="209">
                  <c:v>2590</c:v>
                </c:pt>
                <c:pt idx="210">
                  <c:v>2600</c:v>
                </c:pt>
                <c:pt idx="211">
                  <c:v>2610</c:v>
                </c:pt>
                <c:pt idx="212">
                  <c:v>2620</c:v>
                </c:pt>
                <c:pt idx="213">
                  <c:v>2630</c:v>
                </c:pt>
                <c:pt idx="214">
                  <c:v>2640</c:v>
                </c:pt>
                <c:pt idx="215">
                  <c:v>2650</c:v>
                </c:pt>
                <c:pt idx="216">
                  <c:v>2660</c:v>
                </c:pt>
                <c:pt idx="217">
                  <c:v>2670</c:v>
                </c:pt>
                <c:pt idx="218">
                  <c:v>2680</c:v>
                </c:pt>
                <c:pt idx="219">
                  <c:v>2690</c:v>
                </c:pt>
                <c:pt idx="220">
                  <c:v>2700</c:v>
                </c:pt>
                <c:pt idx="221">
                  <c:v>2710</c:v>
                </c:pt>
                <c:pt idx="222">
                  <c:v>2720</c:v>
                </c:pt>
                <c:pt idx="223">
                  <c:v>2730</c:v>
                </c:pt>
                <c:pt idx="224">
                  <c:v>2740</c:v>
                </c:pt>
                <c:pt idx="225">
                  <c:v>2750</c:v>
                </c:pt>
                <c:pt idx="226">
                  <c:v>2760</c:v>
                </c:pt>
                <c:pt idx="227">
                  <c:v>2770</c:v>
                </c:pt>
                <c:pt idx="228">
                  <c:v>2780</c:v>
                </c:pt>
                <c:pt idx="229">
                  <c:v>2790</c:v>
                </c:pt>
                <c:pt idx="230">
                  <c:v>2800</c:v>
                </c:pt>
                <c:pt idx="231">
                  <c:v>2810</c:v>
                </c:pt>
                <c:pt idx="232">
                  <c:v>2820</c:v>
                </c:pt>
                <c:pt idx="233">
                  <c:v>2830</c:v>
                </c:pt>
                <c:pt idx="234">
                  <c:v>2840</c:v>
                </c:pt>
                <c:pt idx="235">
                  <c:v>2850</c:v>
                </c:pt>
                <c:pt idx="236">
                  <c:v>2860</c:v>
                </c:pt>
                <c:pt idx="237">
                  <c:v>2870</c:v>
                </c:pt>
                <c:pt idx="238">
                  <c:v>2880</c:v>
                </c:pt>
                <c:pt idx="239">
                  <c:v>2890</c:v>
                </c:pt>
                <c:pt idx="240">
                  <c:v>2900</c:v>
                </c:pt>
                <c:pt idx="241">
                  <c:v>2910</c:v>
                </c:pt>
                <c:pt idx="242">
                  <c:v>2920</c:v>
                </c:pt>
                <c:pt idx="243">
                  <c:v>2930</c:v>
                </c:pt>
                <c:pt idx="244">
                  <c:v>2940</c:v>
                </c:pt>
                <c:pt idx="245">
                  <c:v>2950</c:v>
                </c:pt>
                <c:pt idx="246">
                  <c:v>2960</c:v>
                </c:pt>
                <c:pt idx="247">
                  <c:v>2970</c:v>
                </c:pt>
                <c:pt idx="248">
                  <c:v>2980</c:v>
                </c:pt>
                <c:pt idx="249">
                  <c:v>2990</c:v>
                </c:pt>
                <c:pt idx="250">
                  <c:v>3000</c:v>
                </c:pt>
              </c:numCache>
            </c:numRef>
          </c:xVal>
          <c:yVal>
            <c:numRef>
              <c:f>Sheet1!$C$2:$C$252</c:f>
              <c:numCache>
                <c:formatCode>_("$"* #,##0.00_);_("$"* \(#,##0.00\);_("$"* "-"??_);_(@_)</c:formatCode>
                <c:ptCount val="251"/>
                <c:pt idx="0">
                  <c:v>188.18639999999999</c:v>
                </c:pt>
                <c:pt idx="1">
                  <c:v>188.5129411764706</c:v>
                </c:pt>
                <c:pt idx="2">
                  <c:v>186.99807692307701</c:v>
                </c:pt>
                <c:pt idx="3">
                  <c:v>183.4698113207547</c:v>
                </c:pt>
                <c:pt idx="4">
                  <c:v>180.07222222222219</c:v>
                </c:pt>
                <c:pt idx="5">
                  <c:v>178.6243636363636</c:v>
                </c:pt>
                <c:pt idx="6">
                  <c:v>177.2989285714286</c:v>
                </c:pt>
                <c:pt idx="7">
                  <c:v>174.18842105263161</c:v>
                </c:pt>
                <c:pt idx="8">
                  <c:v>171.18517241379311</c:v>
                </c:pt>
                <c:pt idx="9">
                  <c:v>169.98610169491519</c:v>
                </c:pt>
                <c:pt idx="10">
                  <c:v>167.15299999999999</c:v>
                </c:pt>
                <c:pt idx="11">
                  <c:v>166.12426229508191</c:v>
                </c:pt>
                <c:pt idx="12">
                  <c:v>168.44032258064519</c:v>
                </c:pt>
                <c:pt idx="13">
                  <c:v>165.76666666666671</c:v>
                </c:pt>
                <c:pt idx="14">
                  <c:v>163.17656249999999</c:v>
                </c:pt>
                <c:pt idx="15">
                  <c:v>160.6661538461538</c:v>
                </c:pt>
                <c:pt idx="16">
                  <c:v>161.33545454545461</c:v>
                </c:pt>
                <c:pt idx="17">
                  <c:v>158.9274626865672</c:v>
                </c:pt>
                <c:pt idx="18">
                  <c:v>156.59029411764709</c:v>
                </c:pt>
                <c:pt idx="19">
                  <c:v>157.36695652173921</c:v>
                </c:pt>
                <c:pt idx="20">
                  <c:v>155.11885714285711</c:v>
                </c:pt>
                <c:pt idx="21">
                  <c:v>154.40450704225361</c:v>
                </c:pt>
                <c:pt idx="22">
                  <c:v>152.26</c:v>
                </c:pt>
                <c:pt idx="23">
                  <c:v>151.5501369863014</c:v>
                </c:pt>
                <c:pt idx="24">
                  <c:v>149.50216216216211</c:v>
                </c:pt>
                <c:pt idx="25">
                  <c:v>147.50880000000001</c:v>
                </c:pt>
                <c:pt idx="26">
                  <c:v>146.94157894736841</c:v>
                </c:pt>
                <c:pt idx="27">
                  <c:v>146.33766233766241</c:v>
                </c:pt>
                <c:pt idx="28">
                  <c:v>144.46153846153851</c:v>
                </c:pt>
                <c:pt idx="29">
                  <c:v>142.63291139240511</c:v>
                </c:pt>
                <c:pt idx="30">
                  <c:v>142.10550000000001</c:v>
                </c:pt>
                <c:pt idx="31">
                  <c:v>141.63999999999999</c:v>
                </c:pt>
                <c:pt idx="32">
                  <c:v>139.91268292682921</c:v>
                </c:pt>
                <c:pt idx="33">
                  <c:v>138.22698795180719</c:v>
                </c:pt>
                <c:pt idx="34">
                  <c:v>137.77714285714279</c:v>
                </c:pt>
                <c:pt idx="35">
                  <c:v>136.15623529411761</c:v>
                </c:pt>
                <c:pt idx="36">
                  <c:v>135.78697674418601</c:v>
                </c:pt>
                <c:pt idx="37">
                  <c:v>135.48758620689651</c:v>
                </c:pt>
                <c:pt idx="38">
                  <c:v>135.08931818181819</c:v>
                </c:pt>
                <c:pt idx="39">
                  <c:v>133.57146067415721</c:v>
                </c:pt>
                <c:pt idx="40">
                  <c:v>132.08733333333339</c:v>
                </c:pt>
                <c:pt idx="41">
                  <c:v>234.03494505494501</c:v>
                </c:pt>
                <c:pt idx="42">
                  <c:v>231.49108695652171</c:v>
                </c:pt>
                <c:pt idx="43">
                  <c:v>229.00193548387099</c:v>
                </c:pt>
                <c:pt idx="44">
                  <c:v>226.565744680851</c:v>
                </c:pt>
                <c:pt idx="45">
                  <c:v>224.1808421052632</c:v>
                </c:pt>
                <c:pt idx="46">
                  <c:v>221.84562500000001</c:v>
                </c:pt>
                <c:pt idx="47">
                  <c:v>219.55855670103099</c:v>
                </c:pt>
                <c:pt idx="48">
                  <c:v>217.31816326530611</c:v>
                </c:pt>
                <c:pt idx="49">
                  <c:v>215.1230303030303</c:v>
                </c:pt>
                <c:pt idx="50">
                  <c:v>212.9718</c:v>
                </c:pt>
                <c:pt idx="51">
                  <c:v>210.86316831683169</c:v>
                </c:pt>
                <c:pt idx="52">
                  <c:v>208.79588235294119</c:v>
                </c:pt>
                <c:pt idx="53">
                  <c:v>206.76873786407771</c:v>
                </c:pt>
                <c:pt idx="54">
                  <c:v>204.78057692307689</c:v>
                </c:pt>
                <c:pt idx="55">
                  <c:v>202.83028571428571</c:v>
                </c:pt>
                <c:pt idx="56">
                  <c:v>200.91679245283021</c:v>
                </c:pt>
                <c:pt idx="57">
                  <c:v>199.03906542056069</c:v>
                </c:pt>
                <c:pt idx="58">
                  <c:v>197.19611111111109</c:v>
                </c:pt>
                <c:pt idx="59">
                  <c:v>195.38697247706421</c:v>
                </c:pt>
                <c:pt idx="60">
                  <c:v>193.61072727272719</c:v>
                </c:pt>
                <c:pt idx="61">
                  <c:v>191.86648648648651</c:v>
                </c:pt>
                <c:pt idx="62">
                  <c:v>190.15339285714279</c:v>
                </c:pt>
                <c:pt idx="63">
                  <c:v>188.4706194690265</c:v>
                </c:pt>
                <c:pt idx="64">
                  <c:v>186.81736842105261</c:v>
                </c:pt>
                <c:pt idx="65">
                  <c:v>185.19286956521739</c:v>
                </c:pt>
                <c:pt idx="66">
                  <c:v>183.59637931034479</c:v>
                </c:pt>
                <c:pt idx="67">
                  <c:v>182.0271794871795</c:v>
                </c:pt>
                <c:pt idx="68">
                  <c:v>180.4845762711864</c:v>
                </c:pt>
                <c:pt idx="69">
                  <c:v>178.96789915966389</c:v>
                </c:pt>
                <c:pt idx="70">
                  <c:v>177.47649999999999</c:v>
                </c:pt>
                <c:pt idx="71">
                  <c:v>176.0097520661156</c:v>
                </c:pt>
                <c:pt idx="72">
                  <c:v>174.5670491803279</c:v>
                </c:pt>
                <c:pt idx="73">
                  <c:v>173.1478048780487</c:v>
                </c:pt>
                <c:pt idx="74">
                  <c:v>171.75145161290331</c:v>
                </c:pt>
                <c:pt idx="75">
                  <c:v>170.37744000000001</c:v>
                </c:pt>
                <c:pt idx="76">
                  <c:v>169.02523809523811</c:v>
                </c:pt>
                <c:pt idx="77">
                  <c:v>167.6943307086614</c:v>
                </c:pt>
                <c:pt idx="78">
                  <c:v>166.38421875</c:v>
                </c:pt>
                <c:pt idx="79">
                  <c:v>165.0944186046512</c:v>
                </c:pt>
                <c:pt idx="80">
                  <c:v>163.82446153846149</c:v>
                </c:pt>
                <c:pt idx="81">
                  <c:v>162.57389312977091</c:v>
                </c:pt>
                <c:pt idx="82">
                  <c:v>161.3422727272727</c:v>
                </c:pt>
                <c:pt idx="83">
                  <c:v>160.12917293233079</c:v>
                </c:pt>
                <c:pt idx="84">
                  <c:v>158.93417910447761</c:v>
                </c:pt>
                <c:pt idx="85">
                  <c:v>157.75688888888891</c:v>
                </c:pt>
                <c:pt idx="86">
                  <c:v>156.59691176470591</c:v>
                </c:pt>
                <c:pt idx="87">
                  <c:v>155.45386861313861</c:v>
                </c:pt>
                <c:pt idx="88">
                  <c:v>154.3273913043478</c:v>
                </c:pt>
                <c:pt idx="89">
                  <c:v>153.2171223021582</c:v>
                </c:pt>
                <c:pt idx="90">
                  <c:v>152.1227142857143</c:v>
                </c:pt>
                <c:pt idx="91">
                  <c:v>152.4965957446808</c:v>
                </c:pt>
                <c:pt idx="92">
                  <c:v>152.1954929577465</c:v>
                </c:pt>
                <c:pt idx="93">
                  <c:v>151.13118881118879</c:v>
                </c:pt>
                <c:pt idx="94">
                  <c:v>150.08166666666659</c:v>
                </c:pt>
                <c:pt idx="95">
                  <c:v>149.73931034482749</c:v>
                </c:pt>
                <c:pt idx="96">
                  <c:v>149.42876712328771</c:v>
                </c:pt>
                <c:pt idx="97">
                  <c:v>148.4122448979592</c:v>
                </c:pt>
                <c:pt idx="98">
                  <c:v>147.4094594594595</c:v>
                </c:pt>
                <c:pt idx="99">
                  <c:v>147.0942281879195</c:v>
                </c:pt>
                <c:pt idx="100">
                  <c:v>146.11359999999991</c:v>
                </c:pt>
                <c:pt idx="101">
                  <c:v>145.83735099337741</c:v>
                </c:pt>
                <c:pt idx="102">
                  <c:v>146.91552631578949</c:v>
                </c:pt>
                <c:pt idx="103">
                  <c:v>145.95529411764699</c:v>
                </c:pt>
                <c:pt idx="104">
                  <c:v>145.00753246753251</c:v>
                </c:pt>
                <c:pt idx="105">
                  <c:v>144.072</c:v>
                </c:pt>
                <c:pt idx="106">
                  <c:v>144.4615384615384</c:v>
                </c:pt>
                <c:pt idx="107">
                  <c:v>143.54140127388541</c:v>
                </c:pt>
                <c:pt idx="108">
                  <c:v>142.63291139240511</c:v>
                </c:pt>
                <c:pt idx="109">
                  <c:v>143.0577358490566</c:v>
                </c:pt>
                <c:pt idx="110">
                  <c:v>142.163625</c:v>
                </c:pt>
                <c:pt idx="111">
                  <c:v>141.92906832298141</c:v>
                </c:pt>
                <c:pt idx="112">
                  <c:v>141.05296296296299</c:v>
                </c:pt>
                <c:pt idx="113">
                  <c:v>140.80380368098159</c:v>
                </c:pt>
                <c:pt idx="114">
                  <c:v>139.9452439024391</c:v>
                </c:pt>
                <c:pt idx="115">
                  <c:v>139.09709090909101</c:v>
                </c:pt>
                <c:pt idx="116">
                  <c:v>138.88807228915661</c:v>
                </c:pt>
                <c:pt idx="117">
                  <c:v>138.65784431137729</c:v>
                </c:pt>
                <c:pt idx="118">
                  <c:v>137.83250000000001</c:v>
                </c:pt>
                <c:pt idx="119">
                  <c:v>137.01692307692309</c:v>
                </c:pt>
                <c:pt idx="120">
                  <c:v>136.80176470588239</c:v>
                </c:pt>
                <c:pt idx="121">
                  <c:v>136.61228070175429</c:v>
                </c:pt>
                <c:pt idx="122">
                  <c:v>135.81802325581401</c:v>
                </c:pt>
                <c:pt idx="123">
                  <c:v>135.0329479768786</c:v>
                </c:pt>
                <c:pt idx="124">
                  <c:v>134.8341379310346</c:v>
                </c:pt>
                <c:pt idx="125">
                  <c:v>134.06365714285721</c:v>
                </c:pt>
                <c:pt idx="126">
                  <c:v>133.89511363636359</c:v>
                </c:pt>
                <c:pt idx="127">
                  <c:v>133.75864406779661</c:v>
                </c:pt>
                <c:pt idx="128">
                  <c:v>133.57146067415729</c:v>
                </c:pt>
                <c:pt idx="129">
                  <c:v>132.82525139664801</c:v>
                </c:pt>
                <c:pt idx="130">
                  <c:v>132.08733333333339</c:v>
                </c:pt>
                <c:pt idx="131">
                  <c:v>183.3427624309393</c:v>
                </c:pt>
                <c:pt idx="132">
                  <c:v>182.3353846153847</c:v>
                </c:pt>
                <c:pt idx="133">
                  <c:v>181.33901639344271</c:v>
                </c:pt>
                <c:pt idx="134">
                  <c:v>180.35347826086959</c:v>
                </c:pt>
                <c:pt idx="135">
                  <c:v>179.3785945945946</c:v>
                </c:pt>
                <c:pt idx="136">
                  <c:v>178.41419354838709</c:v>
                </c:pt>
                <c:pt idx="137">
                  <c:v>177.46010695187169</c:v>
                </c:pt>
                <c:pt idx="138">
                  <c:v>176.51617021276601</c:v>
                </c:pt>
                <c:pt idx="139">
                  <c:v>175.5822222222223</c:v>
                </c:pt>
                <c:pt idx="140">
                  <c:v>174.65810526315789</c:v>
                </c:pt>
                <c:pt idx="141">
                  <c:v>173.74366492146589</c:v>
                </c:pt>
                <c:pt idx="142">
                  <c:v>172.83875</c:v>
                </c:pt>
                <c:pt idx="143">
                  <c:v>171.94321243523319</c:v>
                </c:pt>
                <c:pt idx="144">
                  <c:v>171.05690721649501</c:v>
                </c:pt>
                <c:pt idx="145">
                  <c:v>170.17969230769239</c:v>
                </c:pt>
                <c:pt idx="146">
                  <c:v>169.31142857142859</c:v>
                </c:pt>
                <c:pt idx="147">
                  <c:v>168.4519796954315</c:v>
                </c:pt>
                <c:pt idx="148">
                  <c:v>167.60121212121209</c:v>
                </c:pt>
                <c:pt idx="149">
                  <c:v>166.75899497487441</c:v>
                </c:pt>
                <c:pt idx="150">
                  <c:v>165.9252000000001</c:v>
                </c:pt>
                <c:pt idx="151">
                  <c:v>165.09970149253729</c:v>
                </c:pt>
                <c:pt idx="152">
                  <c:v>164.28237623762379</c:v>
                </c:pt>
                <c:pt idx="153">
                  <c:v>163.47310344827599</c:v>
                </c:pt>
                <c:pt idx="154">
                  <c:v>162.67176470588231</c:v>
                </c:pt>
                <c:pt idx="155">
                  <c:v>161.8782439024391</c:v>
                </c:pt>
                <c:pt idx="156">
                  <c:v>161.09242718446609</c:v>
                </c:pt>
                <c:pt idx="157">
                  <c:v>160.31420289855069</c:v>
                </c:pt>
                <c:pt idx="158">
                  <c:v>159.54346153846149</c:v>
                </c:pt>
                <c:pt idx="159">
                  <c:v>158.78009569377991</c:v>
                </c:pt>
                <c:pt idx="160">
                  <c:v>158.024</c:v>
                </c:pt>
                <c:pt idx="161">
                  <c:v>157.27507109004739</c:v>
                </c:pt>
                <c:pt idx="162">
                  <c:v>156.53320754716981</c:v>
                </c:pt>
                <c:pt idx="163">
                  <c:v>155.79830985915501</c:v>
                </c:pt>
                <c:pt idx="164">
                  <c:v>155.07028037383179</c:v>
                </c:pt>
                <c:pt idx="165">
                  <c:v>154.34902325581399</c:v>
                </c:pt>
                <c:pt idx="166">
                  <c:v>153.63444444444451</c:v>
                </c:pt>
                <c:pt idx="167">
                  <c:v>152.92645161290329</c:v>
                </c:pt>
                <c:pt idx="168">
                  <c:v>152.22495412844029</c:v>
                </c:pt>
                <c:pt idx="169">
                  <c:v>151.52986301369859</c:v>
                </c:pt>
                <c:pt idx="170">
                  <c:v>150.84109090909101</c:v>
                </c:pt>
                <c:pt idx="171">
                  <c:v>150.1585520361991</c:v>
                </c:pt>
                <c:pt idx="172">
                  <c:v>149.48216216216221</c:v>
                </c:pt>
                <c:pt idx="173">
                  <c:v>148.8118385650225</c:v>
                </c:pt>
                <c:pt idx="174">
                  <c:v>148.14750000000001</c:v>
                </c:pt>
                <c:pt idx="175">
                  <c:v>147.4890666666667</c:v>
                </c:pt>
                <c:pt idx="176">
                  <c:v>146.83646017699121</c:v>
                </c:pt>
                <c:pt idx="177">
                  <c:v>146.18960352422911</c:v>
                </c:pt>
                <c:pt idx="178">
                  <c:v>145.54842105263171</c:v>
                </c:pt>
                <c:pt idx="179">
                  <c:v>144.91283842794761</c:v>
                </c:pt>
                <c:pt idx="180">
                  <c:v>144.2827826086957</c:v>
                </c:pt>
                <c:pt idx="181">
                  <c:v>144.54493506493509</c:v>
                </c:pt>
                <c:pt idx="182">
                  <c:v>144.39491379310351</c:v>
                </c:pt>
                <c:pt idx="183">
                  <c:v>143.7751931330472</c:v>
                </c:pt>
                <c:pt idx="184">
                  <c:v>143.1607692307692</c:v>
                </c:pt>
                <c:pt idx="185">
                  <c:v>142.97897872340431</c:v>
                </c:pt>
                <c:pt idx="186">
                  <c:v>142.81550847457629</c:v>
                </c:pt>
                <c:pt idx="187">
                  <c:v>142.21291139240509</c:v>
                </c:pt>
                <c:pt idx="188">
                  <c:v>141.6153781512605</c:v>
                </c:pt>
                <c:pt idx="189">
                  <c:v>141.44309623430959</c:v>
                </c:pt>
                <c:pt idx="190">
                  <c:v>140.85374999999999</c:v>
                </c:pt>
                <c:pt idx="191">
                  <c:v>140.702489626556</c:v>
                </c:pt>
                <c:pt idx="192">
                  <c:v>141.40090909090921</c:v>
                </c:pt>
                <c:pt idx="193">
                  <c:v>140.81901234567911</c:v>
                </c:pt>
                <c:pt idx="194">
                  <c:v>140.2418852459017</c:v>
                </c:pt>
                <c:pt idx="195">
                  <c:v>139.66946938775521</c:v>
                </c:pt>
                <c:pt idx="196">
                  <c:v>139.93439024390241</c:v>
                </c:pt>
                <c:pt idx="197">
                  <c:v>139.3678542510122</c:v>
                </c:pt>
                <c:pt idx="198">
                  <c:v>138.8058870967742</c:v>
                </c:pt>
                <c:pt idx="199">
                  <c:v>139.092530120482</c:v>
                </c:pt>
                <c:pt idx="200">
                  <c:v>138.53616</c:v>
                </c:pt>
                <c:pt idx="201">
                  <c:v>138.4001593625498</c:v>
                </c:pt>
                <c:pt idx="202">
                  <c:v>137.85095238095241</c:v>
                </c:pt>
                <c:pt idx="203">
                  <c:v>137.70308300395249</c:v>
                </c:pt>
                <c:pt idx="204">
                  <c:v>137.1609448818898</c:v>
                </c:pt>
                <c:pt idx="205">
                  <c:v>136.62305882352939</c:v>
                </c:pt>
                <c:pt idx="206">
                  <c:v>136.49718750000011</c:v>
                </c:pt>
                <c:pt idx="207">
                  <c:v>136.3568871595331</c:v>
                </c:pt>
                <c:pt idx="208">
                  <c:v>135.82837209302329</c:v>
                </c:pt>
                <c:pt idx="209">
                  <c:v>135.30393822393819</c:v>
                </c:pt>
                <c:pt idx="210">
                  <c:v>135.16984615384621</c:v>
                </c:pt>
                <c:pt idx="211">
                  <c:v>135.05195402298861</c:v>
                </c:pt>
                <c:pt idx="212">
                  <c:v>134.53648854961841</c:v>
                </c:pt>
                <c:pt idx="213">
                  <c:v>134.0249429657795</c:v>
                </c:pt>
                <c:pt idx="214">
                  <c:v>133.89772727272731</c:v>
                </c:pt>
                <c:pt idx="215">
                  <c:v>133.39245283018869</c:v>
                </c:pt>
                <c:pt idx="216">
                  <c:v>133.28345864661659</c:v>
                </c:pt>
                <c:pt idx="217">
                  <c:v>133.1952808988764</c:v>
                </c:pt>
                <c:pt idx="218">
                  <c:v>133.07305970149261</c:v>
                </c:pt>
                <c:pt idx="219">
                  <c:v>132.57836431226769</c:v>
                </c:pt>
                <c:pt idx="220">
                  <c:v>132.08733333333339</c:v>
                </c:pt>
                <c:pt idx="221">
                  <c:v>166.32066420664211</c:v>
                </c:pt>
                <c:pt idx="222">
                  <c:v>165.7091911764706</c:v>
                </c:pt>
                <c:pt idx="223">
                  <c:v>165.10219780219791</c:v>
                </c:pt>
                <c:pt idx="224">
                  <c:v>164.49963503649639</c:v>
                </c:pt>
                <c:pt idx="225">
                  <c:v>163.90145454545461</c:v>
                </c:pt>
                <c:pt idx="226">
                  <c:v>163.30760869565219</c:v>
                </c:pt>
                <c:pt idx="227">
                  <c:v>162.71805054151619</c:v>
                </c:pt>
                <c:pt idx="228">
                  <c:v>162.13273381294971</c:v>
                </c:pt>
                <c:pt idx="229">
                  <c:v>161.55161290322579</c:v>
                </c:pt>
                <c:pt idx="230">
                  <c:v>160.9746428571429</c:v>
                </c:pt>
                <c:pt idx="231">
                  <c:v>160.40177935943069</c:v>
                </c:pt>
                <c:pt idx="232">
                  <c:v>159.8329787234043</c:v>
                </c:pt>
                <c:pt idx="233">
                  <c:v>159.26819787985869</c:v>
                </c:pt>
                <c:pt idx="234">
                  <c:v>158.70739436619721</c:v>
                </c:pt>
                <c:pt idx="235">
                  <c:v>158.15052631578951</c:v>
                </c:pt>
                <c:pt idx="236">
                  <c:v>157.59755244755249</c:v>
                </c:pt>
                <c:pt idx="237">
                  <c:v>157.0484320557492</c:v>
                </c:pt>
                <c:pt idx="238">
                  <c:v>156.50312500000001</c:v>
                </c:pt>
                <c:pt idx="239">
                  <c:v>155.96159169550171</c:v>
                </c:pt>
                <c:pt idx="240">
                  <c:v>155.4237931034483</c:v>
                </c:pt>
                <c:pt idx="241">
                  <c:v>154.88969072164949</c:v>
                </c:pt>
                <c:pt idx="242">
                  <c:v>154.3592465753425</c:v>
                </c:pt>
                <c:pt idx="243">
                  <c:v>153.83242320819119</c:v>
                </c:pt>
                <c:pt idx="244">
                  <c:v>153.30918367346939</c:v>
                </c:pt>
                <c:pt idx="245">
                  <c:v>152.78949152542381</c:v>
                </c:pt>
                <c:pt idx="246">
                  <c:v>152.27331081081081</c:v>
                </c:pt>
                <c:pt idx="247">
                  <c:v>151.76060606060611</c:v>
                </c:pt>
                <c:pt idx="248">
                  <c:v>151.2513422818792</c:v>
                </c:pt>
                <c:pt idx="249">
                  <c:v>150.74548494983279</c:v>
                </c:pt>
                <c:pt idx="250">
                  <c:v>150.24299999999999</c:v>
                </c:pt>
              </c:numCache>
            </c:numRef>
          </c:yVal>
          <c:smooth val="1"/>
        </c:ser>
        <c:dLbls>
          <c:showLegendKey val="0"/>
          <c:showVal val="0"/>
          <c:showCatName val="0"/>
          <c:showSerName val="0"/>
          <c:showPercent val="0"/>
          <c:showBubbleSize val="0"/>
        </c:dLbls>
        <c:axId val="121545088"/>
        <c:axId val="121547008"/>
      </c:scatterChart>
      <c:valAx>
        <c:axId val="121545088"/>
        <c:scaling>
          <c:orientation val="minMax"/>
          <c:max val="3000"/>
          <c:min val="500"/>
        </c:scaling>
        <c:delete val="0"/>
        <c:axPos val="b"/>
        <c:title>
          <c:tx>
            <c:rich>
              <a:bodyPr/>
              <a:lstStyle/>
              <a:p>
                <a:pPr>
                  <a:defRPr>
                    <a:latin typeface="PMingLiU" pitchFamily="18" charset="-120"/>
                    <a:ea typeface="PMingLiU" pitchFamily="18" charset="-120"/>
                  </a:defRPr>
                </a:pPr>
                <a:r>
                  <a:rPr lang="en-US">
                    <a:latin typeface="Microsoft JhengHei" pitchFamily="34" charset="-120"/>
                    <a:ea typeface="Microsoft JhengHei" pitchFamily="34" charset="-120"/>
                  </a:rPr>
                  <a:t>桌面平台數量</a:t>
                </a:r>
              </a:p>
            </c:rich>
          </c:tx>
          <c:overlay val="0"/>
        </c:title>
        <c:numFmt formatCode="General" sourceLinked="1"/>
        <c:majorTickMark val="out"/>
        <c:minorTickMark val="none"/>
        <c:tickLblPos val="nextTo"/>
        <c:crossAx val="121547008"/>
        <c:crosses val="autoZero"/>
        <c:crossBetween val="midCat"/>
      </c:valAx>
      <c:valAx>
        <c:axId val="121547008"/>
        <c:scaling>
          <c:orientation val="minMax"/>
          <c:max val="250"/>
          <c:min val="40"/>
        </c:scaling>
        <c:delete val="0"/>
        <c:axPos val="l"/>
        <c:majorGridlines/>
        <c:title>
          <c:tx>
            <c:rich>
              <a:bodyPr rot="0" vert="eaVert"/>
              <a:lstStyle/>
              <a:p>
                <a:pPr>
                  <a:defRPr>
                    <a:latin typeface="Microsoft JhengHei" pitchFamily="34" charset="-120"/>
                    <a:ea typeface="Microsoft JhengHei" pitchFamily="34" charset="-120"/>
                  </a:defRPr>
                </a:pPr>
                <a:r>
                  <a:rPr lang="en-US">
                    <a:latin typeface="Microsoft JhengHei" pitchFamily="34" charset="-120"/>
                    <a:ea typeface="Microsoft JhengHei" pitchFamily="34" charset="-120"/>
                  </a:rPr>
                  <a:t>每個桌面平台的儲存成本</a:t>
                </a:r>
              </a:p>
            </c:rich>
          </c:tx>
          <c:overlay val="0"/>
        </c:title>
        <c:numFmt formatCode="&quot;$&quot;#,##0" sourceLinked="0"/>
        <c:majorTickMark val="out"/>
        <c:minorTickMark val="none"/>
        <c:tickLblPos val="nextTo"/>
        <c:crossAx val="121545088"/>
        <c:crosses val="autoZero"/>
        <c:crossBetween val="midCat"/>
      </c:valAx>
    </c:plotArea>
    <c:legend>
      <c:legendPos val="t"/>
      <c:layout>
        <c:manualLayout>
          <c:xMode val="edge"/>
          <c:yMode val="edge"/>
          <c:x val="0.29349737532808401"/>
          <c:y val="8.6568322628550506E-2"/>
          <c:w val="0.41538620172478402"/>
          <c:h val="6.8378068631184397E-2"/>
        </c:manualLayout>
      </c:layout>
      <c:overlay val="0"/>
    </c:legend>
    <c:plotVisOnly val="1"/>
    <c:dispBlanksAs val="gap"/>
    <c:showDLblsOverMax val="0"/>
  </c:chart>
  <c:txPr>
    <a:bodyPr/>
    <a:lstStyle/>
    <a:p>
      <a:pPr>
        <a:defRPr sz="1600" baseline="0">
          <a:latin typeface="Arial" pitchFamily="34" charset="0"/>
          <a:ea typeface="PMingLiU" pitchFamily="18" charset="-120"/>
        </a:defRPr>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latin typeface="Arial"/>
                <a:ea typeface="Microsoft JhengHei"/>
              </a:rPr>
              <a:pPr/>
              <a:t>6/9/2014</a:t>
            </a:fld>
            <a:endParaRPr lang="en-US">
              <a:latin typeface="Arial"/>
              <a:ea typeface="Microsoft JhengHe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altLang="zh-TW" smtClean="0">
                <a:latin typeface="Arial"/>
                <a:ea typeface="Microsoft JhengHei"/>
              </a:rPr>
              <a:pPr/>
              <a:t>‹#›</a:t>
            </a:fld>
            <a:endParaRPr lang="zh-TW" altLang="en-US">
              <a:latin typeface="Arial"/>
              <a:ea typeface="Microsoft JhengHei"/>
            </a:endParaRPr>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Microsoft JhengHei"/>
              </a:defRPr>
            </a:lvl1pPr>
          </a:lstStyle>
          <a:p>
            <a:fld id="{3CB6F0DB-E055-41D0-9102-627A646E4242}" type="datetimeFigureOut">
              <a:rPr lang="en-US" smtClean="0"/>
              <a:pPr/>
              <a:t>6/9/2014</a:t>
            </a:fld>
            <a:endParaRPr lang="en-US"/>
          </a:p>
        </p:txBody>
      </p:sp>
      <p:sp>
        <p:nvSpPr>
          <p:cNvPr id="4" name="Slide Image Placeholder 3"/>
          <p:cNvSpPr>
            <a:spLocks noGrp="1" noRot="1" noChangeAspect="1"/>
          </p:cNvSpPr>
          <p:nvPr>
            <p:ph type="sldImg" idx="2"/>
          </p:nvPr>
        </p:nvSpPr>
        <p:spPr>
          <a:xfrm>
            <a:off x="1447800" y="609600"/>
            <a:ext cx="3962400" cy="297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Microsoft JhengHei"/>
              </a:defRPr>
            </a:lvl1pPr>
          </a:lstStyle>
          <a:p>
            <a:fld id="{9F4FBC3A-A12C-40F9-BB8D-BC30C7901396}" type="slidenum">
              <a:rPr lang="en-US" altLang="zh-TW" smtClean="0"/>
              <a:pPr/>
              <a:t>‹#›</a:t>
            </a:fld>
            <a:endParaRPr lang="zh-TW" alt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icrosoft JhengHei"/>
        <a:cs typeface="+mn-cs"/>
      </a:defRPr>
    </a:lvl1pPr>
    <a:lvl2pPr marL="457200" algn="l" defTabSz="914400" rtl="0" eaLnBrk="1" latinLnBrk="0" hangingPunct="1">
      <a:defRPr sz="1200" kern="1200">
        <a:solidFill>
          <a:schemeClr val="tx1"/>
        </a:solidFill>
        <a:latin typeface="Arial"/>
        <a:ea typeface="Microsoft JhengHei"/>
        <a:cs typeface="+mn-cs"/>
      </a:defRPr>
    </a:lvl2pPr>
    <a:lvl3pPr marL="914400" algn="l" defTabSz="914400" rtl="0" eaLnBrk="1" latinLnBrk="0" hangingPunct="1">
      <a:defRPr sz="1200" kern="1200">
        <a:solidFill>
          <a:schemeClr val="tx1"/>
        </a:solidFill>
        <a:latin typeface="Arial"/>
        <a:ea typeface="Microsoft JhengHei"/>
        <a:cs typeface="+mn-cs"/>
      </a:defRPr>
    </a:lvl3pPr>
    <a:lvl4pPr marL="1371600" algn="l" defTabSz="914400" rtl="0" eaLnBrk="1" latinLnBrk="0" hangingPunct="1">
      <a:defRPr sz="1200" kern="1200">
        <a:solidFill>
          <a:schemeClr val="tx1"/>
        </a:solidFill>
        <a:latin typeface="Arial"/>
        <a:ea typeface="Microsoft JhengHei"/>
        <a:cs typeface="+mn-cs"/>
      </a:defRPr>
    </a:lvl4pPr>
    <a:lvl5pPr marL="1828800" algn="l" defTabSz="914400" rtl="0" eaLnBrk="1" latinLnBrk="0" hangingPunct="1">
      <a:defRPr sz="1200" kern="1200">
        <a:solidFill>
          <a:schemeClr val="tx1"/>
        </a:solidFill>
        <a:latin typeface="Arial"/>
        <a:ea typeface="Microsoft JhengHei"/>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1</a:t>
            </a:fld>
            <a:endParaRPr lang="en-US">
              <a:latin typeface="Arial"/>
              <a:ea typeface="Microsoft JhengHei"/>
            </a:endParaRPr>
          </a:p>
        </p:txBody>
      </p:sp>
    </p:spTree>
    <p:extLst>
      <p:ext uri="{BB962C8B-B14F-4D97-AF65-F5344CB8AC3E}">
        <p14:creationId xmlns:p14="http://schemas.microsoft.com/office/powerpoint/2010/main" val="337535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F4FBC3A-A12C-40F9-BB8D-BC30C7901396}" type="slidenum">
              <a:rPr lang="en-US" smtClean="0">
                <a:latin typeface="Arial"/>
                <a:ea typeface="Microsoft JhengHei"/>
              </a:rPr>
              <a:pPr/>
              <a:t>10</a:t>
            </a:fld>
            <a:endParaRPr lang="en-US">
              <a:latin typeface="Arial"/>
              <a:ea typeface="Microsoft JhengHe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pPr lvl="0"/>
            <a:r>
              <a:rPr lang="en-US" sz="1400" i="1" kern="1200" dirty="0" smtClean="0">
                <a:solidFill>
                  <a:schemeClr val="tx1"/>
                </a:solidFill>
                <a:effectLst/>
                <a:ea typeface="Microsoft JhengHei"/>
                <a:cs typeface="+mn-cs"/>
              </a:rPr>
              <a:t>BEN TALKING:</a:t>
            </a:r>
          </a:p>
          <a:p>
            <a:pPr marL="171435" indent="-171435">
              <a:buFont typeface="Arial"/>
              <a:buChar char="•"/>
            </a:pPr>
            <a:r>
              <a:rPr lang="en-US" sz="1400" dirty="0" smtClean="0">
                <a:ea typeface="Microsoft JhengHei"/>
              </a:rPr>
              <a:t>Abstracts and pools server-side disks and flash =&gt; shared </a:t>
            </a:r>
            <a:r>
              <a:rPr lang="en-US" sz="1400" dirty="0" err="1" smtClean="0">
                <a:ea typeface="Microsoft JhengHei"/>
              </a:rPr>
              <a:t>datastore</a:t>
            </a:r>
            <a:endParaRPr lang="en-US" sz="1400" dirty="0" smtClean="0">
              <a:ea typeface="Microsoft JhengHei"/>
            </a:endParaRPr>
          </a:p>
          <a:p>
            <a:pPr marL="0" indent="0">
              <a:buFont typeface="Arial"/>
              <a:buNone/>
            </a:pPr>
            <a:r>
              <a:rPr lang="en-US" sz="2000" dirty="0" smtClean="0">
                <a:ea typeface="Microsoft JhengHei"/>
              </a:rPr>
              <a:t>CLICK</a:t>
            </a:r>
          </a:p>
          <a:p>
            <a:pPr marL="0" indent="0">
              <a:buFont typeface="Arial"/>
              <a:buNone/>
            </a:pPr>
            <a:endParaRPr lang="en-US" sz="2000" dirty="0" smtClean="0">
              <a:ea typeface="Microsoft JhengHei"/>
            </a:endParaRPr>
          </a:p>
          <a:p>
            <a:pPr marL="171435" indent="-171435">
              <a:buFont typeface="Arial"/>
              <a:buChar char="•"/>
            </a:pPr>
            <a:r>
              <a:rPr lang="en-US" sz="1400" dirty="0" smtClean="0">
                <a:ea typeface="Microsoft JhengHei"/>
              </a:rPr>
              <a:t>Decouples software from hardware // Converts physical to virtual</a:t>
            </a:r>
            <a:endParaRPr lang="en-US" sz="2000" dirty="0" smtClean="0">
              <a:ea typeface="Microsoft JhengHei"/>
            </a:endParaRPr>
          </a:p>
          <a:p>
            <a:pPr marL="171435" indent="-171435">
              <a:buFont typeface="Arial"/>
              <a:buChar char="•"/>
            </a:pPr>
            <a:r>
              <a:rPr lang="en-US" sz="1400" dirty="0" smtClean="0">
                <a:ea typeface="Microsoft JhengHei"/>
              </a:rPr>
              <a:t>Embedded in </a:t>
            </a:r>
            <a:r>
              <a:rPr lang="en-US" sz="1400" dirty="0" err="1" smtClean="0">
                <a:ea typeface="Microsoft JhengHei"/>
              </a:rPr>
              <a:t>ESXi</a:t>
            </a:r>
            <a:r>
              <a:rPr lang="en-US" sz="1400" dirty="0" smtClean="0">
                <a:ea typeface="Microsoft JhengHei"/>
              </a:rPr>
              <a:t> kernel to create high performance storage tier running on x86 servers</a:t>
            </a:r>
          </a:p>
          <a:p>
            <a:pPr marL="171435" indent="-171435">
              <a:buFont typeface="Arial"/>
              <a:buChar char="•"/>
            </a:pPr>
            <a:r>
              <a:rPr lang="en-US" sz="1400" dirty="0" smtClean="0">
                <a:ea typeface="Microsoft JhengHei"/>
              </a:rPr>
              <a:t>Policy-based management framework automates routine tasks</a:t>
            </a:r>
          </a:p>
          <a:p>
            <a:pPr marL="171435" indent="-171435">
              <a:buFont typeface="Arial"/>
              <a:buChar char="•"/>
            </a:pPr>
            <a:r>
              <a:rPr lang="en-US" sz="1400" dirty="0" smtClean="0">
                <a:ea typeface="Microsoft JhengHei"/>
              </a:rPr>
              <a:t>Creates a resilient, scalable storage tier that is easy to use</a:t>
            </a:r>
          </a:p>
          <a:p>
            <a:pPr marL="171435" indent="-171435">
              <a:buFont typeface="Arial"/>
              <a:buChar char="•"/>
            </a:pPr>
            <a:r>
              <a:rPr lang="en-US" sz="1400" smtClean="0">
                <a:ea typeface="Microsoft JhengHei"/>
              </a:rPr>
              <a:t>Gives users</a:t>
            </a:r>
            <a:r>
              <a:rPr lang="zh-TW" altLang="en-US" sz="1400" baseline="0" smtClean="0">
                <a:ea typeface="Microsoft JhengHei"/>
              </a:rPr>
              <a:t> </a:t>
            </a:r>
            <a:r>
              <a:rPr lang="en-US" altLang="zh-TW" sz="1400" baseline="0" smtClean="0">
                <a:ea typeface="Microsoft JhengHei"/>
              </a:rPr>
              <a:t>the flexibility to configure the storage they need</a:t>
            </a:r>
          </a:p>
          <a:p>
            <a:pPr marL="171435" indent="-171435">
              <a:buFont typeface="Arial"/>
              <a:buChar char="•"/>
            </a:pPr>
            <a:endParaRPr lang="zh-TW" altLang="en-US" sz="1400" baseline="0" smtClean="0">
              <a:ea typeface="Microsoft JhengHei"/>
            </a:endParaRPr>
          </a:p>
          <a:p>
            <a:pPr marL="0" indent="0">
              <a:buFont typeface="Arial"/>
              <a:buNone/>
            </a:pPr>
            <a:r>
              <a:rPr lang="en-US" altLang="zh-TW" sz="1400" baseline="0" smtClean="0">
                <a:ea typeface="Microsoft JhengHei"/>
              </a:rPr>
              <a:t>T:  Virtual SAN is a true Software-Defined Storage product that runs on standard x86 servers, giving users deployment flexibility…</a:t>
            </a:r>
            <a:endParaRPr lang="zh-TW" altLang="en-US" sz="1400" baseline="0" smtClean="0">
              <a:ea typeface="Microsoft JhengHei"/>
            </a:endParaRPr>
          </a:p>
          <a:p>
            <a:pPr marL="0" indent="0">
              <a:buFont typeface="Arial"/>
              <a:buNone/>
            </a:pPr>
            <a:endParaRPr lang="zh-TW" altLang="en-US" sz="1400" baseline="0" smtClean="0">
              <a:ea typeface="Microsoft JhengHei"/>
            </a:endParaRPr>
          </a:p>
          <a:p>
            <a:pPr marL="0" indent="0">
              <a:buFont typeface="Arial"/>
              <a:buNone/>
            </a:pPr>
            <a:endParaRPr lang="en-US" sz="1400" dirty="0" smtClean="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11</a:t>
            </a:fld>
            <a:endParaRPr lang="en-US" dirty="0">
              <a:latin typeface="Arial"/>
              <a:ea typeface="Microsoft JhengHei"/>
            </a:endParaRPr>
          </a:p>
        </p:txBody>
      </p:sp>
    </p:spTree>
    <p:extLst>
      <p:ext uri="{BB962C8B-B14F-4D97-AF65-F5344CB8AC3E}">
        <p14:creationId xmlns:p14="http://schemas.microsoft.com/office/powerpoint/2010/main" val="355982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zh-TW" b="0" smtClean="0">
                <a:ea typeface="Microsoft JhengHei"/>
              </a:rPr>
              <a:t>We announced the public beta of Virtual SAN at Vmworld last year and it’s been a great success story.</a:t>
            </a:r>
            <a:endParaRPr lang="zh-TW" altLang="en-US" b="0" smtClean="0">
              <a:ea typeface="Microsoft JhengHei"/>
            </a:endParaRPr>
          </a:p>
          <a:p>
            <a:pPr lvl="0"/>
            <a:r>
              <a:rPr lang="en-US" altLang="zh-TW" b="0" smtClean="0">
                <a:ea typeface="Microsoft JhengHei"/>
              </a:rPr>
              <a:t>We</a:t>
            </a:r>
            <a:r>
              <a:rPr lang="en-US" b="0" baseline="0" smtClean="0">
                <a:ea typeface="Microsoft JhengHei"/>
              </a:rPr>
              <a:t> </a:t>
            </a:r>
            <a:r>
              <a:rPr lang="en-US" b="0" baseline="0" dirty="0" smtClean="0">
                <a:ea typeface="Microsoft JhengHei"/>
              </a:rPr>
              <a:t>had o</a:t>
            </a:r>
            <a:r>
              <a:rPr lang="en-US" b="0" dirty="0" smtClean="0">
                <a:ea typeface="Microsoft JhengHei"/>
              </a:rPr>
              <a:t>ver 10,000 registered participants  </a:t>
            </a:r>
            <a:endParaRPr lang="en-US" sz="1000" b="0" dirty="0" smtClean="0">
              <a:ea typeface="Microsoft JhengHei"/>
            </a:endParaRPr>
          </a:p>
          <a:p>
            <a:pPr lvl="0"/>
            <a:r>
              <a:rPr lang="en-US" altLang="zh-TW" b="0" smtClean="0">
                <a:ea typeface="Microsoft JhengHei"/>
              </a:rPr>
              <a:t>We’ve seen a lot of excitement and response from customers. </a:t>
            </a:r>
          </a:p>
          <a:p>
            <a:pPr lvl="0"/>
            <a:endParaRPr lang="en-US" sz="1000" b="0" dirty="0" smtClean="0">
              <a:ea typeface="Microsoft JhengHei"/>
            </a:endParaRPr>
          </a:p>
          <a:p>
            <a:pPr lvl="0"/>
            <a:r>
              <a:rPr lang="en-US" sz="1000" b="0" smtClean="0">
                <a:ea typeface="Microsoft JhengHei"/>
              </a:rPr>
              <a:t>The</a:t>
            </a:r>
            <a:r>
              <a:rPr lang="zh-TW" altLang="en-US" sz="1000" b="0" baseline="0" smtClean="0">
                <a:ea typeface="Microsoft JhengHei"/>
              </a:rPr>
              <a:t> </a:t>
            </a:r>
            <a:r>
              <a:rPr lang="en-US" altLang="zh-TW" sz="1000" b="0" baseline="0" smtClean="0">
                <a:ea typeface="Microsoft JhengHei"/>
              </a:rPr>
              <a:t>team has over-achieved. We promised we’d deliver vSAN in the first half of 2014. As you know, that usually means June 32</a:t>
            </a:r>
            <a:r>
              <a:rPr lang="en-US" sz="1000" b="0" baseline="30000" smtClean="0">
                <a:ea typeface="Microsoft JhengHei"/>
              </a:rPr>
              <a:t>nd</a:t>
            </a:r>
            <a:r>
              <a:rPr lang="en-US" altLang="zh-TW" sz="1000" b="0" baseline="0" smtClean="0">
                <a:ea typeface="Microsoft JhengHei"/>
              </a:rPr>
              <a:t>.</a:t>
            </a:r>
          </a:p>
          <a:p>
            <a:pPr lvl="0"/>
            <a:r>
              <a:rPr lang="en-US" altLang="zh-TW" sz="1000" b="0" baseline="0" smtClean="0">
                <a:ea typeface="Microsoft JhengHei"/>
              </a:rPr>
              <a:t>But I’m glad to announce that we’re almost ready and will be releasing vSAN ahead of schedule in Q1.</a:t>
            </a:r>
            <a:endParaRPr lang="zh-TW" altLang="en-US" sz="1000" b="0" baseline="0" smtClean="0">
              <a:ea typeface="Microsoft JhengHei"/>
            </a:endParaRPr>
          </a:p>
          <a:p>
            <a:pPr lvl="0"/>
            <a:r>
              <a:rPr lang="en-US" altLang="zh-TW" sz="1000" b="0" baseline="0" smtClean="0">
                <a:ea typeface="Microsoft JhengHei"/>
              </a:rPr>
              <a:t>We also promised an 8-node solution for the first release, but I’m proud to announce that we’re going to support 16 nodes at GA.</a:t>
            </a:r>
            <a:endParaRPr lang="zh-TW" altLang="en-US" sz="1000" b="0" smtClean="0">
              <a:ea typeface="Microsoft JhengHei"/>
            </a:endParaRPr>
          </a:p>
          <a:p>
            <a:pPr marL="112181" indent="-112181" defTabSz="692349">
              <a:defRPr/>
            </a:pPr>
            <a:endParaRPr lang="en-US" b="0" dirty="0" smtClean="0">
              <a:solidFill>
                <a:srgbClr val="FFFF00"/>
              </a:solidFill>
              <a:ea typeface="Microsoft JhengHei"/>
            </a:endParaRPr>
          </a:p>
          <a:p>
            <a:pPr marL="112181" indent="-112181" defTabSz="692349">
              <a:defRPr/>
            </a:pPr>
            <a:r>
              <a:rPr lang="en-US" b="0" dirty="0" smtClean="0">
                <a:solidFill>
                  <a:srgbClr val="FFFF00"/>
                </a:solidFill>
                <a:ea typeface="Microsoft JhengHei"/>
              </a:rPr>
              <a:t>Finally, to thank </a:t>
            </a:r>
            <a:r>
              <a:rPr lang="en-US" b="0" smtClean="0">
                <a:solidFill>
                  <a:srgbClr val="FFFF00"/>
                </a:solidFill>
                <a:ea typeface="Microsoft JhengHei"/>
              </a:rPr>
              <a:t>our</a:t>
            </a:r>
            <a:r>
              <a:rPr lang="en-US" b="0" baseline="0" smtClean="0">
                <a:solidFill>
                  <a:srgbClr val="FFFF00"/>
                </a:solidFill>
                <a:ea typeface="Microsoft JhengHei"/>
              </a:rPr>
              <a:t> </a:t>
            </a:r>
            <a:r>
              <a:rPr lang="en-US" altLang="zh-TW" b="0" smtClean="0">
                <a:solidFill>
                  <a:srgbClr val="FFFF00"/>
                </a:solidFill>
                <a:ea typeface="Microsoft JhengHei"/>
              </a:rPr>
              <a:t>Beta Customers, we’re offering a 20% discount on their first purchase.</a:t>
            </a:r>
          </a:p>
          <a:p>
            <a:endParaRPr lang="en-US" b="0" dirty="0" smtClean="0">
              <a:ea typeface="Microsoft JhengHei"/>
            </a:endParaRP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Arial"/>
                <a:ea typeface="Microsoft JhengHei"/>
              </a:rPr>
              <a:pPr/>
              <a:t>12</a:t>
            </a:fld>
            <a:endParaRPr lang="en-US" dirty="0">
              <a:solidFill>
                <a:prstClr val="black"/>
              </a:solidFill>
              <a:latin typeface="Arial"/>
              <a:ea typeface="Microsoft JhengHei"/>
            </a:endParaRPr>
          </a:p>
        </p:txBody>
      </p:sp>
    </p:spTree>
    <p:extLst>
      <p:ext uri="{BB962C8B-B14F-4D97-AF65-F5344CB8AC3E}">
        <p14:creationId xmlns:p14="http://schemas.microsoft.com/office/powerpoint/2010/main" val="3107031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457200" y="4427984"/>
            <a:ext cx="5943600" cy="4258816"/>
          </a:xfrm>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ea typeface="Microsoft JhengHei"/>
              </a:rPr>
              <a:pPr/>
              <a:t>13</a:t>
            </a:fld>
            <a:endParaRPr lang="en-US">
              <a:solidFill>
                <a:prstClr val="black"/>
              </a:solidFill>
              <a:latin typeface="Calibri"/>
              <a:ea typeface="Microsoft JhengHei"/>
            </a:endParaRPr>
          </a:p>
        </p:txBody>
      </p:sp>
    </p:spTree>
    <p:extLst>
      <p:ext uri="{BB962C8B-B14F-4D97-AF65-F5344CB8AC3E}">
        <p14:creationId xmlns:p14="http://schemas.microsoft.com/office/powerpoint/2010/main" val="285547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5175" cy="3430588"/>
          </a:xfrm>
        </p:spPr>
      </p:sp>
      <p:sp>
        <p:nvSpPr>
          <p:cNvPr id="3" name="Notes Placeholder 2"/>
          <p:cNvSpPr>
            <a:spLocks noGrp="1"/>
          </p:cNvSpPr>
          <p:nvPr>
            <p:ph type="body" idx="1"/>
          </p:nvPr>
        </p:nvSpPr>
        <p:spPr>
          <a:xfrm>
            <a:off x="457200" y="4355976"/>
            <a:ext cx="5943600" cy="433082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smtClean="0">
                <a:solidFill>
                  <a:schemeClr val="tx1"/>
                </a:solidFill>
                <a:effectLst/>
                <a:ea typeface="Microsoft JhengHei"/>
                <a:cs typeface="+mn-cs"/>
              </a:rPr>
              <a:t>BEN TALKING:</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zh-TW" altLang="en-US" sz="1200" kern="1200" smtClean="0">
              <a:solidFill>
                <a:schemeClr val="tx1"/>
              </a:solidFill>
              <a:effectLst/>
              <a:ea typeface="Microsoft JhengHei"/>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altLang="zh-TW" sz="1200" kern="1200" smtClean="0">
                <a:solidFill>
                  <a:schemeClr val="tx1"/>
                </a:solidFill>
                <a:effectLst/>
                <a:ea typeface="Microsoft JhengHei"/>
                <a:cs typeface="+mn-cs"/>
              </a:rPr>
              <a:t>2 ways to deploy =&gt; ready node or component based</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VSAN is completely HW independent</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Flexibility of configuration to optimize for performance  or capacity</a:t>
            </a:r>
            <a:endParaRPr lang="zh-TW" altLang="en-US" sz="1200" kern="1200" smtClean="0">
              <a:solidFill>
                <a:schemeClr val="tx1"/>
              </a:solidFill>
              <a:effectLst/>
              <a:ea typeface="Microsoft JhengHei"/>
              <a:cs typeface="+mn-cs"/>
            </a:endParaRPr>
          </a:p>
          <a:p>
            <a:pPr marL="0" lvl="0" indent="0">
              <a:buFont typeface="Arial"/>
              <a:buNone/>
            </a:pPr>
            <a:endParaRPr lang="zh-TW" altLang="en-US" sz="1200" kern="1200" smtClean="0">
              <a:solidFill>
                <a:schemeClr val="tx1"/>
              </a:solidFill>
              <a:effectLst/>
              <a:ea typeface="Microsoft JhengHei"/>
              <a:cs typeface="+mn-cs"/>
            </a:endParaRPr>
          </a:p>
          <a:p>
            <a:pPr marL="0" lvl="0" indent="0">
              <a:buFont typeface="Arial"/>
              <a:buNone/>
            </a:pPr>
            <a:r>
              <a:rPr lang="en-US" altLang="zh-TW" sz="1200" kern="1200" smtClean="0">
                <a:solidFill>
                  <a:schemeClr val="tx1"/>
                </a:solidFill>
                <a:effectLst/>
                <a:latin typeface="Arial"/>
                <a:ea typeface="Microsoft JhengHei" pitchFamily="34" charset="-120"/>
                <a:cs typeface="+mn-cs"/>
              </a:rPr>
              <a:t>Ready Node:</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VMW working with OEM server vendors =&gt; </a:t>
            </a:r>
            <a:r>
              <a:rPr lang="zh-TW" altLang="en-US" sz="1200" kern="1200" smtClean="0">
                <a:solidFill>
                  <a:schemeClr val="tx1"/>
                </a:solidFill>
                <a:effectLst/>
                <a:ea typeface="Microsoft JhengHei"/>
                <a:cs typeface="+mn-cs"/>
              </a:rPr>
              <a:t>“</a:t>
            </a:r>
            <a:r>
              <a:rPr lang="en-US" altLang="zh-TW" sz="1200" kern="1200" smtClean="0">
                <a:solidFill>
                  <a:schemeClr val="tx1"/>
                </a:solidFill>
                <a:effectLst/>
                <a:ea typeface="Microsoft JhengHei"/>
                <a:cs typeface="+mn-cs"/>
              </a:rPr>
              <a:t>VIRTUAL SAN Ready Nodes</a:t>
            </a:r>
            <a:r>
              <a:rPr lang="zh-TW" altLang="en-US" sz="1200" kern="1200" smtClean="0">
                <a:solidFill>
                  <a:schemeClr val="tx1"/>
                </a:solidFill>
                <a:effectLst/>
                <a:ea typeface="Microsoft JhengHei"/>
                <a:cs typeface="+mn-cs"/>
              </a:rPr>
              <a:t>”</a:t>
            </a:r>
          </a:p>
          <a:p>
            <a:pPr marL="171450" lvl="0" indent="-171450">
              <a:buFont typeface="Arial"/>
              <a:buChar char="•"/>
            </a:pPr>
            <a:r>
              <a:rPr lang="en-US" altLang="zh-TW" sz="1200" kern="1200" smtClean="0">
                <a:solidFill>
                  <a:schemeClr val="tx1"/>
                </a:solidFill>
                <a:effectLst/>
                <a:ea typeface="Microsoft JhengHei"/>
                <a:cs typeface="+mn-cs"/>
              </a:rPr>
              <a:t>Servers designed to make it easy to run Virtual SAN</a:t>
            </a:r>
            <a:endParaRPr lang="zh-TW" altLang="en-US" sz="1200" kern="1200" smtClean="0">
              <a:solidFill>
                <a:schemeClr val="tx1"/>
              </a:solidFill>
              <a:effectLst/>
              <a:ea typeface="Microsoft JhengHei"/>
              <a:cs typeface="+mn-cs"/>
            </a:endParaRPr>
          </a:p>
          <a:p>
            <a:pPr marL="0" lvl="0" indent="0">
              <a:buFont typeface="Arial"/>
              <a:buNone/>
            </a:pPr>
            <a:endParaRPr lang="zh-TW" altLang="en-US" sz="1200" kern="1200" smtClean="0">
              <a:solidFill>
                <a:schemeClr val="tx1"/>
              </a:solidFill>
              <a:effectLst/>
              <a:ea typeface="Microsoft JhengHei"/>
              <a:cs typeface="+mn-cs"/>
            </a:endParaRPr>
          </a:p>
          <a:p>
            <a:pPr marL="0" lvl="0" indent="0">
              <a:buFont typeface="Arial"/>
              <a:buNone/>
            </a:pPr>
            <a:r>
              <a:rPr lang="en-US" altLang="zh-TW" sz="1200" kern="1200" smtClean="0">
                <a:solidFill>
                  <a:schemeClr val="tx1"/>
                </a:solidFill>
                <a:effectLst/>
                <a:latin typeface="Arial"/>
                <a:ea typeface="Microsoft JhengHei" pitchFamily="34" charset="-120"/>
                <a:cs typeface="+mn-cs"/>
              </a:rPr>
              <a:t>Build Your</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Own:</a:t>
            </a: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VMW certifying VSAN to run on many different</a:t>
            </a:r>
            <a:r>
              <a:rPr lang="en-US" sz="1200" kern="1200" baseline="0" dirty="0" smtClean="0">
                <a:solidFill>
                  <a:schemeClr val="tx1"/>
                </a:solidFill>
                <a:effectLst/>
                <a:latin typeface="+mn-lt"/>
                <a:ea typeface="+mn-ea"/>
                <a:cs typeface="+mn-cs"/>
              </a:rPr>
              <a:t> types of hardware</a:t>
            </a:r>
          </a:p>
          <a:p>
            <a:pPr marL="171450" lvl="0" indent="-171450">
              <a:buFont typeface="Arial"/>
              <a:buChar char="•"/>
            </a:pPr>
            <a:r>
              <a:rPr lang="en-US" altLang="zh-TW" sz="1200" kern="1200" smtClean="0">
                <a:solidFill>
                  <a:schemeClr val="tx1"/>
                </a:solidFill>
                <a:effectLst/>
                <a:ea typeface="Microsoft JhengHei"/>
                <a:cs typeface="+mn-cs"/>
              </a:rPr>
              <a:t>Servers, magnetic disks, solid state drives and controllers.</a:t>
            </a:r>
          </a:p>
          <a:p>
            <a:pPr marL="171450" lvl="0" indent="-171450">
              <a:buFont typeface="Arial"/>
              <a:buChar char="•"/>
            </a:pPr>
            <a:r>
              <a:rPr lang="en-US" altLang="zh-TW" sz="1200" kern="1200" smtClean="0">
                <a:solidFill>
                  <a:schemeClr val="tx1"/>
                </a:solidFill>
                <a:effectLst/>
                <a:ea typeface="Microsoft JhengHei"/>
                <a:cs typeface="+mn-cs"/>
              </a:rPr>
              <a:t>Gives you the flexibility to choose… build storage system</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based on your needs</a:t>
            </a:r>
            <a:r>
              <a:rPr lang="en-US" sz="1200" kern="1200" dirty="0" smtClean="0">
                <a:solidFill>
                  <a:schemeClr val="tx1"/>
                </a:solidFill>
                <a:effectLst/>
                <a:ea typeface="Microsoft JhengHei"/>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ea typeface="Microsoft JhengHei"/>
                <a:cs typeface="+mn-cs"/>
              </a:rPr>
              <a:t>VMware believes that a true Software-Defined Storage product gives users</a:t>
            </a:r>
            <a:r>
              <a:rPr lang="en-US" sz="1200" kern="1200" baseline="0" dirty="0" smtClean="0">
                <a:solidFill>
                  <a:schemeClr val="tx1"/>
                </a:solidFill>
                <a:effectLst/>
                <a:ea typeface="Microsoft JhengHei"/>
                <a:cs typeface="+mn-cs"/>
              </a:rPr>
              <a:t> the flexibility </a:t>
            </a:r>
            <a:r>
              <a:rPr lang="en-US" sz="1200" kern="1200" dirty="0" smtClean="0">
                <a:solidFill>
                  <a:schemeClr val="tx1"/>
                </a:solidFill>
                <a:effectLst/>
                <a:ea typeface="Microsoft JhengHei"/>
                <a:cs typeface="+mn-cs"/>
              </a:rPr>
              <a:t>when constructing</a:t>
            </a:r>
            <a:r>
              <a:rPr lang="en-US" sz="1200" kern="1200" baseline="0" dirty="0" smtClean="0">
                <a:solidFill>
                  <a:schemeClr val="tx1"/>
                </a:solidFill>
                <a:effectLst/>
                <a:ea typeface="Microsoft JhengHei"/>
                <a:cs typeface="+mn-cs"/>
              </a:rPr>
              <a:t> storage architectures</a:t>
            </a:r>
            <a:endParaRPr lang="en-US" sz="1200" kern="1200" dirty="0" smtClean="0">
              <a:solidFill>
                <a:schemeClr val="tx1"/>
              </a:solidFill>
              <a:effectLst/>
              <a:ea typeface="Microsoft JhengHei"/>
              <a:cs typeface="+mn-cs"/>
            </a:endParaRPr>
          </a:p>
          <a:p>
            <a:pPr marL="171450" lvl="0" indent="-171450">
              <a:buFont typeface="Arial"/>
              <a:buChar char="•"/>
            </a:pPr>
            <a:endParaRPr lang="en-US" sz="1200" kern="1200" dirty="0" smtClean="0">
              <a:solidFill>
                <a:schemeClr val="tx1"/>
              </a:solidFill>
              <a:effectLst/>
              <a:ea typeface="Microsoft JhengHei"/>
              <a:cs typeface="+mn-cs"/>
            </a:endParaRPr>
          </a:p>
          <a:p>
            <a:pPr marL="0" lvl="0" indent="0">
              <a:buFont typeface="Arial"/>
              <a:buNone/>
            </a:pPr>
            <a:r>
              <a:rPr lang="en-US" sz="1200" kern="1200" dirty="0" smtClean="0">
                <a:solidFill>
                  <a:schemeClr val="tx1"/>
                </a:solidFill>
                <a:effectLst/>
                <a:ea typeface="Microsoft JhengHei"/>
                <a:cs typeface="+mn-cs"/>
              </a:rPr>
              <a:t>T:  VMware has been working with a broad array</a:t>
            </a:r>
            <a:r>
              <a:rPr lang="en-US" sz="1200" kern="1200" baseline="0" dirty="0" smtClean="0">
                <a:solidFill>
                  <a:schemeClr val="tx1"/>
                </a:solidFill>
                <a:effectLst/>
                <a:latin typeface="+mn-lt"/>
                <a:ea typeface="+mn-ea"/>
                <a:cs typeface="+mn-cs"/>
              </a:rPr>
              <a:t> of ecosystem vendors to make this a reality…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E4FBB7-9C53-419B-A60B-221AF8A98C35}" type="slidenum">
              <a:rPr lang="en-US" smtClean="0">
                <a:solidFill>
                  <a:prstClr val="black"/>
                </a:solidFill>
                <a:latin typeface="Calibri"/>
                <a:ea typeface="Microsoft JhengHei"/>
              </a:rPr>
              <a:pPr/>
              <a:t>14</a:t>
            </a:fld>
            <a:endParaRPr lang="en-US">
              <a:solidFill>
                <a:prstClr val="black"/>
              </a:solidFill>
              <a:latin typeface="Calibri"/>
              <a:ea typeface="Microsoft JhengHe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F4FBC3A-A12C-40F9-BB8D-BC30C7901396}" type="slidenum">
              <a:rPr lang="en-US" smtClean="0">
                <a:latin typeface="Arial"/>
                <a:ea typeface="Microsoft JhengHei"/>
              </a:rPr>
              <a:pPr/>
              <a:t>15</a:t>
            </a:fld>
            <a:endParaRPr lang="en-US">
              <a:latin typeface="Arial"/>
              <a:ea typeface="Microsoft JhengHe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a:xfrm>
            <a:off x="457200" y="4427984"/>
            <a:ext cx="5943600" cy="4258816"/>
          </a:xfrm>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i="1" kern="1200" dirty="0" smtClean="0">
                <a:solidFill>
                  <a:schemeClr val="tx1"/>
                </a:solidFill>
                <a:effectLst/>
                <a:ea typeface="Microsoft JhengHei"/>
                <a:cs typeface="+mn-cs"/>
              </a:rPr>
              <a:t>BEN TALKING:</a:t>
            </a:r>
          </a:p>
          <a:p>
            <a:pPr marL="171450" lvl="0" indent="-171450">
              <a:buFont typeface="Arial"/>
              <a:buChar char="•"/>
            </a:pP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We have built a robust, global eco-system around Virtual SAN</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Includes all major server manufacturers and systems solutions..</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Includes a broad range of hardware components such as controllers and disks…</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And a variety of data protection solutions.</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As</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part of the SDDC approach Pat laid out, it is </a:t>
            </a:r>
            <a:r>
              <a:rPr lang="en-US" sz="1200" kern="1200" dirty="0" smtClean="0">
                <a:solidFill>
                  <a:schemeClr val="tx1"/>
                </a:solidFill>
                <a:effectLst/>
                <a:ea typeface="Microsoft JhengHei"/>
                <a:cs typeface="+mn-cs"/>
              </a:rPr>
              <a:t>VMware offer customers great flexibility of choice</a:t>
            </a:r>
          </a:p>
          <a:p>
            <a:pPr marL="171450" lvl="0" indent="-171450">
              <a:buFont typeface="Arial"/>
              <a:buChar char="•"/>
            </a:pPr>
            <a:endParaRPr lang="en-US" sz="1200" kern="1200" dirty="0" smtClean="0">
              <a:solidFill>
                <a:schemeClr val="tx1"/>
              </a:solidFill>
              <a:effectLst/>
              <a:ea typeface="Microsoft JhengHei"/>
              <a:cs typeface="+mn-cs"/>
            </a:endParaRPr>
          </a:p>
          <a:p>
            <a:pPr marL="0" lvl="0" indent="0">
              <a:buFont typeface="Arial"/>
              <a:buNone/>
            </a:pPr>
            <a:r>
              <a:rPr lang="en-US" sz="1200" kern="1200" dirty="0" smtClean="0">
                <a:solidFill>
                  <a:schemeClr val="tx1"/>
                </a:solidFill>
                <a:effectLst/>
                <a:ea typeface="Microsoft JhengHei"/>
                <a:cs typeface="+mn-cs"/>
              </a:rPr>
              <a:t>T:  In addition</a:t>
            </a:r>
            <a:r>
              <a:rPr lang="en-US" sz="1200" kern="1200" baseline="0" dirty="0" smtClean="0">
                <a:solidFill>
                  <a:schemeClr val="tx1"/>
                </a:solidFill>
                <a:effectLst/>
                <a:ea typeface="Microsoft JhengHei"/>
                <a:cs typeface="+mn-cs"/>
              </a:rPr>
              <a:t> to being hardware independent, VSAN has a policy-based management framework built-in to simplify storage</a:t>
            </a:r>
            <a:endParaRPr lang="en-US" sz="1200" kern="1200" dirty="0" smtClean="0">
              <a:solidFill>
                <a:schemeClr val="tx1"/>
              </a:solidFill>
              <a:effectLst/>
              <a:ea typeface="Microsoft JhengHei"/>
              <a:cs typeface="+mn-cs"/>
            </a:endParaRPr>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solidFill>
                  <a:prstClr val="black"/>
                </a:solidFill>
                <a:latin typeface="Arial"/>
                <a:ea typeface="Microsoft JhengHei"/>
              </a:rPr>
              <a:pPr>
                <a:defRPr/>
              </a:pPr>
              <a:t>16</a:t>
            </a:fld>
            <a:endParaRPr lang="en-US" dirty="0">
              <a:solidFill>
                <a:prstClr val="black"/>
              </a:solidFill>
              <a:latin typeface="Arial"/>
              <a:ea typeface="Microsoft JhengHei"/>
            </a:endParaRPr>
          </a:p>
        </p:txBody>
      </p:sp>
    </p:spTree>
    <p:extLst>
      <p:ext uri="{BB962C8B-B14F-4D97-AF65-F5344CB8AC3E}">
        <p14:creationId xmlns:p14="http://schemas.microsoft.com/office/powerpoint/2010/main" val="300424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indent="-285750">
              <a:lnSpc>
                <a:spcPct val="90000"/>
              </a:lnSpc>
              <a:spcBef>
                <a:spcPts val="600"/>
              </a:spcBef>
              <a:buFont typeface="Arial" panose="020B0604020202020204" pitchFamily="34" charset="0"/>
              <a:buChar char="•"/>
            </a:pPr>
            <a:r>
              <a:rPr lang="en-US" dirty="0" smtClean="0">
                <a:solidFill>
                  <a:srgbClr val="717074"/>
                </a:solidFill>
                <a:ea typeface="Microsoft JhengHei"/>
              </a:rPr>
              <a:t>Virtual SAN automatically handles any error in the cluster </a:t>
            </a:r>
          </a:p>
          <a:p>
            <a:pPr marL="285750" indent="-285750">
              <a:lnSpc>
                <a:spcPct val="90000"/>
              </a:lnSpc>
              <a:spcBef>
                <a:spcPts val="600"/>
              </a:spcBef>
              <a:buFont typeface="Arial" panose="020B0604020202020204" pitchFamily="34" charset="0"/>
              <a:buChar char="•"/>
            </a:pPr>
            <a:r>
              <a:rPr lang="en-US" dirty="0" smtClean="0">
                <a:solidFill>
                  <a:srgbClr val="717074"/>
                </a:solidFill>
                <a:ea typeface="Microsoft JhengHei"/>
              </a:rPr>
              <a:t>Availability levels set through the policy</a:t>
            </a:r>
          </a:p>
          <a:p>
            <a:pPr marL="285750" indent="-285750">
              <a:lnSpc>
                <a:spcPct val="90000"/>
              </a:lnSpc>
              <a:spcBef>
                <a:spcPts val="600"/>
              </a:spcBef>
              <a:buFont typeface="Arial" panose="020B0604020202020204" pitchFamily="34" charset="0"/>
              <a:buChar char="•"/>
            </a:pPr>
            <a:r>
              <a:rPr lang="en-US" dirty="0" smtClean="0">
                <a:solidFill>
                  <a:srgbClr val="717074"/>
                </a:solidFill>
                <a:ea typeface="Microsoft JhengHei"/>
              </a:rPr>
              <a:t>Automatically rebuilds availability SLAs in case of failure</a:t>
            </a:r>
          </a:p>
          <a:p>
            <a:pPr marL="285750" indent="-285750">
              <a:lnSpc>
                <a:spcPct val="90000"/>
              </a:lnSpc>
              <a:spcBef>
                <a:spcPts val="600"/>
              </a:spcBef>
              <a:buFont typeface="Arial" panose="020B0604020202020204" pitchFamily="34" charset="0"/>
              <a:buChar char="•"/>
            </a:pPr>
            <a:r>
              <a:rPr lang="en-US" dirty="0" smtClean="0">
                <a:solidFill>
                  <a:srgbClr val="717074"/>
                </a:solidFill>
                <a:ea typeface="Microsoft JhengHei"/>
              </a:rPr>
              <a:t>No data loss from:</a:t>
            </a:r>
          </a:p>
          <a:p>
            <a:pPr marL="742950" lvl="1" indent="-285750">
              <a:lnSpc>
                <a:spcPct val="90000"/>
              </a:lnSpc>
              <a:spcBef>
                <a:spcPts val="600"/>
              </a:spcBef>
              <a:buFont typeface="Courier New" panose="02070309020205020404" pitchFamily="49" charset="0"/>
              <a:buChar char="o"/>
            </a:pPr>
            <a:r>
              <a:rPr lang="en-US" dirty="0" smtClean="0">
                <a:solidFill>
                  <a:srgbClr val="717074"/>
                </a:solidFill>
                <a:ea typeface="Microsoft JhengHei"/>
              </a:rPr>
              <a:t>I/O</a:t>
            </a:r>
          </a:p>
          <a:p>
            <a:pPr marL="742950" lvl="1" indent="-285750">
              <a:lnSpc>
                <a:spcPct val="90000"/>
              </a:lnSpc>
              <a:spcBef>
                <a:spcPts val="600"/>
              </a:spcBef>
              <a:buFont typeface="Courier New" panose="02070309020205020404" pitchFamily="49" charset="0"/>
              <a:buChar char="o"/>
            </a:pPr>
            <a:r>
              <a:rPr lang="en-US" dirty="0" smtClean="0">
                <a:solidFill>
                  <a:srgbClr val="717074"/>
                </a:solidFill>
                <a:ea typeface="Microsoft JhengHei"/>
              </a:rPr>
              <a:t>Disk</a:t>
            </a:r>
          </a:p>
          <a:p>
            <a:pPr marL="742950" lvl="1" indent="-285750">
              <a:lnSpc>
                <a:spcPct val="90000"/>
              </a:lnSpc>
              <a:spcBef>
                <a:spcPts val="600"/>
              </a:spcBef>
              <a:buFont typeface="Courier New" panose="02070309020205020404" pitchFamily="49" charset="0"/>
              <a:buChar char="o"/>
            </a:pPr>
            <a:r>
              <a:rPr lang="en-US" dirty="0" smtClean="0">
                <a:solidFill>
                  <a:srgbClr val="717074"/>
                </a:solidFill>
                <a:ea typeface="Microsoft JhengHei"/>
              </a:rPr>
              <a:t>Network</a:t>
            </a:r>
          </a:p>
          <a:p>
            <a:pPr marL="742950" lvl="1" indent="-285750">
              <a:lnSpc>
                <a:spcPct val="90000"/>
              </a:lnSpc>
              <a:spcBef>
                <a:spcPts val="600"/>
              </a:spcBef>
              <a:buFont typeface="Courier New" panose="02070309020205020404" pitchFamily="49" charset="0"/>
              <a:buChar char="o"/>
            </a:pPr>
            <a:r>
              <a:rPr lang="en-US" dirty="0" smtClean="0">
                <a:solidFill>
                  <a:srgbClr val="717074"/>
                </a:solidFill>
                <a:ea typeface="Microsoft JhengHei"/>
              </a:rPr>
              <a:t>Host</a:t>
            </a:r>
          </a:p>
          <a:p>
            <a:pPr marL="285750" indent="-285750">
              <a:lnSpc>
                <a:spcPct val="90000"/>
              </a:lnSpc>
              <a:buFont typeface="Arial" panose="020B0604020202020204" pitchFamily="34" charset="0"/>
              <a:buChar char="•"/>
            </a:pPr>
            <a:endParaRPr lang="en-US" dirty="0" smtClean="0">
              <a:solidFill>
                <a:srgbClr val="717074"/>
              </a:solidFill>
              <a:ea typeface="Microsoft JhengHei"/>
            </a:endParaRPr>
          </a:p>
          <a:p>
            <a:pPr>
              <a:lnSpc>
                <a:spcPct val="80000"/>
              </a:lnSpc>
            </a:pPr>
            <a:r>
              <a:rPr lang="en-US" b="1" dirty="0" smtClean="0">
                <a:ea typeface="Microsoft JhengHei"/>
              </a:rPr>
              <a:t>==============================</a:t>
            </a:r>
          </a:p>
          <a:p>
            <a:pPr>
              <a:lnSpc>
                <a:spcPct val="80000"/>
              </a:lnSpc>
            </a:pPr>
            <a:endParaRPr lang="en-US" b="1" dirty="0" smtClean="0">
              <a:ea typeface="Microsoft JhengHei"/>
            </a:endParaRPr>
          </a:p>
          <a:p>
            <a:pPr>
              <a:lnSpc>
                <a:spcPct val="80000"/>
              </a:lnSpc>
            </a:pPr>
            <a:r>
              <a:rPr lang="en-US" b="1" smtClean="0">
                <a:ea typeface="Microsoft JhengHei"/>
              </a:rPr>
              <a:t>-- Highly</a:t>
            </a:r>
            <a:r>
              <a:rPr lang="zh-TW" altLang="en-US" b="1" baseline="0" smtClean="0">
                <a:ea typeface="Microsoft JhengHei"/>
              </a:rPr>
              <a:t> </a:t>
            </a:r>
            <a:r>
              <a:rPr lang="en-US" altLang="zh-TW" b="1" baseline="0" smtClean="0">
                <a:ea typeface="Microsoft JhengHei"/>
              </a:rPr>
              <a:t>resilient zero data loss – leverage HA (lose host – move VMs)</a:t>
            </a:r>
            <a:endParaRPr lang="zh-TW" altLang="en-US" b="1" smtClean="0">
              <a:ea typeface="Microsoft JhengHei"/>
            </a:endParaRPr>
          </a:p>
          <a:p>
            <a:pPr>
              <a:lnSpc>
                <a:spcPct val="80000"/>
              </a:lnSpc>
            </a:pPr>
            <a:r>
              <a:rPr lang="en-US" b="1" smtClean="0">
                <a:ea typeface="Microsoft JhengHei"/>
              </a:rPr>
              <a:t>-- </a:t>
            </a:r>
            <a:r>
              <a:rPr lang="en-US" b="1" dirty="0" smtClean="0">
                <a:ea typeface="Microsoft JhengHei"/>
              </a:rPr>
              <a:t>Google/Facebook break-fix model efficient operations (separate</a:t>
            </a:r>
            <a:r>
              <a:rPr lang="en-US" b="1" baseline="0" dirty="0" smtClean="0">
                <a:ea typeface="Microsoft JhengHei"/>
              </a:rPr>
              <a:t> slide)</a:t>
            </a:r>
            <a:endParaRPr lang="en-US" b="1" dirty="0" smtClean="0">
              <a:ea typeface="Microsoft JhengHei"/>
            </a:endParaRPr>
          </a:p>
          <a:p>
            <a:pPr>
              <a:lnSpc>
                <a:spcPct val="80000"/>
              </a:lnSpc>
            </a:pPr>
            <a:r>
              <a:rPr lang="en-US" b="1" dirty="0" smtClean="0">
                <a:ea typeface="Microsoft JhengHei"/>
              </a:rPr>
              <a:t>Components accessible, but errors on I/O</a:t>
            </a:r>
          </a:p>
          <a:p>
            <a:pPr>
              <a:lnSpc>
                <a:spcPct val="80000"/>
              </a:lnSpc>
            </a:pPr>
            <a:r>
              <a:rPr lang="en-US" dirty="0" smtClean="0"/>
              <a:t>Write Errors: </a:t>
            </a:r>
          </a:p>
          <a:p>
            <a:pPr marL="571500" lvl="1" indent="-342900">
              <a:lnSpc>
                <a:spcPct val="80000"/>
              </a:lnSpc>
            </a:pPr>
            <a:r>
              <a:rPr lang="en-US" altLang="zh-TW" smtClean="0">
                <a:ea typeface="Microsoft JhengHei"/>
              </a:rPr>
              <a:t>HDD marked degraded; SSD used to buffer writes</a:t>
            </a:r>
          </a:p>
          <a:p>
            <a:pPr marL="571500" lvl="1" indent="-342900">
              <a:lnSpc>
                <a:spcPct val="80000"/>
              </a:lnSpc>
            </a:pPr>
            <a:r>
              <a:rPr lang="en-US" altLang="zh-TW" smtClean="0">
                <a:ea typeface="Microsoft JhengHei"/>
              </a:rPr>
              <a:t>Failure propagated to object owner</a:t>
            </a:r>
            <a:endParaRPr lang="zh-TW" altLang="en-US" smtClean="0">
              <a:ea typeface="Microsoft JhengHei"/>
            </a:endParaRPr>
          </a:p>
          <a:p>
            <a:pPr marL="571500" lvl="1" indent="-342900">
              <a:lnSpc>
                <a:spcPct val="80000"/>
              </a:lnSpc>
            </a:pPr>
            <a:r>
              <a:rPr lang="en-US" altLang="zh-TW" smtClean="0">
                <a:ea typeface="Microsoft JhengHei"/>
              </a:rPr>
              <a:t>Object recreation initiated on different components; on completion cluster directory updated</a:t>
            </a:r>
            <a:endParaRPr lang="zh-TW" altLang="en-US" smtClean="0">
              <a:ea typeface="Microsoft JhengHei"/>
            </a:endParaRPr>
          </a:p>
          <a:p>
            <a:pPr marL="571500" lvl="1" indent="-342900">
              <a:lnSpc>
                <a:spcPct val="80000"/>
              </a:lnSpc>
            </a:pPr>
            <a:r>
              <a:rPr lang="en-US" altLang="zh-TW" smtClean="0">
                <a:ea typeface="Microsoft JhengHei"/>
              </a:rPr>
              <a:t>Reads still serviced from SSD’s</a:t>
            </a:r>
            <a:endParaRPr lang="zh-TW" altLang="en-US" smtClean="0">
              <a:ea typeface="Microsoft JhengHei"/>
            </a:endParaRPr>
          </a:p>
          <a:p>
            <a:pPr>
              <a:lnSpc>
                <a:spcPct val="80000"/>
              </a:lnSpc>
            </a:pPr>
            <a:r>
              <a:rPr lang="en-US" smtClean="0">
                <a:ea typeface="Microsoft JhengHei"/>
              </a:rPr>
              <a:t>Read </a:t>
            </a:r>
            <a:r>
              <a:rPr lang="en-US" dirty="0" smtClean="0">
                <a:ea typeface="Microsoft JhengHei"/>
              </a:rPr>
              <a:t>Errors:</a:t>
            </a:r>
          </a:p>
          <a:p>
            <a:pPr marL="571500" lvl="1" indent="-342900">
              <a:lnSpc>
                <a:spcPct val="80000"/>
              </a:lnSpc>
            </a:pPr>
            <a:r>
              <a:rPr lang="en-US" dirty="0" smtClean="0">
                <a:ea typeface="Microsoft JhengHei"/>
              </a:rPr>
              <a:t>If replica object exists, data returned; if not, IO error returned</a:t>
            </a:r>
          </a:p>
          <a:p>
            <a:pPr marL="571500" lvl="1" indent="-342900">
              <a:lnSpc>
                <a:spcPct val="80000"/>
              </a:lnSpc>
            </a:pPr>
            <a:r>
              <a:rPr lang="en-US" dirty="0" smtClean="0">
                <a:ea typeface="Microsoft JhengHei"/>
              </a:rPr>
              <a:t>Failure propagated to object owner</a:t>
            </a:r>
          </a:p>
          <a:p>
            <a:pPr marL="571500" lvl="1" indent="-342900">
              <a:lnSpc>
                <a:spcPct val="80000"/>
              </a:lnSpc>
            </a:pPr>
            <a:r>
              <a:rPr lang="en-US" dirty="0" smtClean="0">
                <a:ea typeface="Microsoft JhengHei"/>
              </a:rPr>
              <a:t>Object re-creation initiated - on completion cluster directory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a typeface="Microsoft JhengHei"/>
              </a:rPr>
              <a:t>SSD/HDD/Controller inaccessible</a:t>
            </a:r>
          </a:p>
          <a:p>
            <a:pPr algn="just"/>
            <a:r>
              <a:rPr lang="en-US" dirty="0" smtClean="0">
                <a:ea typeface="Microsoft JhengHei"/>
              </a:rPr>
              <a:t>Actions:</a:t>
            </a:r>
          </a:p>
          <a:p>
            <a:pPr marL="571500" lvl="1" indent="-342900" algn="just"/>
            <a:r>
              <a:rPr lang="en-US" dirty="0" smtClean="0">
                <a:ea typeface="Microsoft JhengHei"/>
              </a:rPr>
              <a:t>If exists, data returned from replica object; if not, IO error returned</a:t>
            </a:r>
          </a:p>
          <a:p>
            <a:pPr marL="571500" lvl="1" indent="-342900" algn="just"/>
            <a:r>
              <a:rPr lang="en-US" dirty="0" smtClean="0">
                <a:ea typeface="Microsoft JhengHei"/>
              </a:rPr>
              <a:t>Failure propagated to object owner</a:t>
            </a:r>
          </a:p>
          <a:p>
            <a:pPr marL="571500" lvl="1" indent="-342900" algn="just"/>
            <a:r>
              <a:rPr lang="en-US" dirty="0" smtClean="0">
                <a:ea typeface="Microsoft JhengHei"/>
              </a:rPr>
              <a:t>Object re-creation initiated.</a:t>
            </a:r>
          </a:p>
          <a:p>
            <a:pPr marL="571500" lvl="1" indent="-342900" algn="just"/>
            <a:r>
              <a:rPr lang="en-US" dirty="0" smtClean="0">
                <a:ea typeface="Microsoft JhengHei"/>
              </a:rPr>
              <a:t>On completion Cluster Directory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a typeface="Microsoft JhengHei"/>
              </a:rPr>
              <a:t>Recovery from Node failure</a:t>
            </a:r>
          </a:p>
          <a:p>
            <a:pPr lvl="1"/>
            <a:r>
              <a:rPr lang="en-US" dirty="0" smtClean="0">
                <a:ea typeface="Microsoft JhengHei"/>
              </a:rPr>
              <a:t>If object reconstruction on H1 is complete, no action is taken</a:t>
            </a:r>
          </a:p>
          <a:p>
            <a:pPr lvl="1"/>
            <a:r>
              <a:rPr lang="en-US" dirty="0" smtClean="0">
                <a:ea typeface="Microsoft JhengHei"/>
              </a:rPr>
              <a:t>If object </a:t>
            </a:r>
            <a:r>
              <a:rPr lang="en-US" dirty="0" err="1" smtClean="0">
                <a:ea typeface="Microsoft JhengHei"/>
              </a:rPr>
              <a:t>resync</a:t>
            </a:r>
            <a:r>
              <a:rPr lang="en-US" dirty="0" smtClean="0">
                <a:ea typeface="Microsoft JhengHei"/>
              </a:rPr>
              <a:t> on H2 is deemed quicker, H2 copy is made replica, H3 copy is discarded.</a:t>
            </a:r>
          </a:p>
          <a:p>
            <a:pPr lvl="1"/>
            <a:r>
              <a:rPr lang="en-US" dirty="0" smtClean="0">
                <a:ea typeface="Microsoft JhengHei"/>
              </a:rPr>
              <a:t>Cluster directory updated appropriately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a typeface="Microsoft JhengHei"/>
            </a:endParaRP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ea typeface="Microsoft JhengHei"/>
              </a:rPr>
              <a:pPr/>
              <a:t>17</a:t>
            </a:fld>
            <a:endParaRPr lang="en-US">
              <a:solidFill>
                <a:prstClr val="black"/>
              </a:solidFill>
              <a:latin typeface="Calibri"/>
              <a:ea typeface="Microsoft JhengHei"/>
            </a:endParaRPr>
          </a:p>
        </p:txBody>
      </p:sp>
    </p:spTree>
    <p:extLst>
      <p:ext uri="{BB962C8B-B14F-4D97-AF65-F5344CB8AC3E}">
        <p14:creationId xmlns:p14="http://schemas.microsoft.com/office/powerpoint/2010/main" val="414999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icrosoft JhengHei"/>
              </a:rPr>
              <a:t>Make text look nicer - Tom</a:t>
            </a:r>
            <a:endParaRPr lang="en-US" dirty="0">
              <a:ea typeface="Microsoft JhengHei"/>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18</a:t>
            </a:fld>
            <a:endParaRPr lang="en-US">
              <a:latin typeface="Arial"/>
              <a:ea typeface="Microsoft JhengHei"/>
            </a:endParaRPr>
          </a:p>
        </p:txBody>
      </p:sp>
    </p:spTree>
    <p:extLst>
      <p:ext uri="{BB962C8B-B14F-4D97-AF65-F5344CB8AC3E}">
        <p14:creationId xmlns:p14="http://schemas.microsoft.com/office/powerpoint/2010/main" val="69420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i="1" kern="1200" dirty="0" smtClean="0">
                <a:solidFill>
                  <a:schemeClr val="tx1"/>
                </a:solidFill>
                <a:effectLst/>
                <a:ea typeface="Microsoft JhengHei"/>
                <a:cs typeface="+mn-cs"/>
              </a:rPr>
              <a:t>BEN TALKING:</a:t>
            </a:r>
          </a:p>
          <a:p>
            <a:pPr marL="171450" lvl="0" indent="-171450">
              <a:buFont typeface="Arial"/>
              <a:buChar char="•"/>
            </a:pPr>
            <a:r>
              <a:rPr lang="en-US" sz="1200" kern="1200" smtClean="0">
                <a:solidFill>
                  <a:schemeClr val="tx1"/>
                </a:solidFill>
                <a:effectLst/>
                <a:ea typeface="Microsoft JhengHei"/>
                <a:cs typeface="+mn-cs"/>
              </a:rPr>
              <a:t>Beyond</a:t>
            </a:r>
            <a:r>
              <a:rPr lang="zh-TW" altLang="en-US" sz="1200" kern="1200" baseline="0" smtClean="0">
                <a:solidFill>
                  <a:schemeClr val="tx1"/>
                </a:solidFill>
                <a:effectLst/>
                <a:ea typeface="Microsoft JhengHei"/>
                <a:cs typeface="+mn-cs"/>
              </a:rPr>
              <a:t> </a:t>
            </a:r>
            <a:r>
              <a:rPr lang="en-US" altLang="zh-TW" sz="1200" kern="1200" baseline="0" smtClean="0">
                <a:solidFill>
                  <a:schemeClr val="tx1"/>
                </a:solidFill>
                <a:effectLst/>
                <a:ea typeface="Microsoft JhengHei"/>
                <a:cs typeface="+mn-cs"/>
              </a:rPr>
              <a:t>the big numbers on this page….</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…Virtual SAN scales to the needs of your environment</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Powerful storage tier running on heterogeneous</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server hardware</a:t>
            </a:r>
          </a:p>
          <a:p>
            <a:pPr marL="171450" lvl="0" indent="-171450">
              <a:buFont typeface="Arial"/>
              <a:buChar char="•"/>
            </a:pPr>
            <a:r>
              <a:rPr lang="en-US" sz="1200" kern="1200" smtClean="0">
                <a:solidFill>
                  <a:schemeClr val="tx1"/>
                </a:solidFill>
                <a:effectLst/>
                <a:ea typeface="Microsoft JhengHei"/>
                <a:cs typeface="+mn-cs"/>
              </a:rPr>
              <a:t>Most</a:t>
            </a:r>
            <a:r>
              <a:rPr lang="zh-TW" altLang="en-US" sz="1200" kern="1200" baseline="0" smtClean="0">
                <a:solidFill>
                  <a:schemeClr val="tx1"/>
                </a:solidFill>
                <a:effectLst/>
                <a:ea typeface="Microsoft JhengHei"/>
                <a:cs typeface="+mn-cs"/>
              </a:rPr>
              <a:t> </a:t>
            </a:r>
            <a:r>
              <a:rPr lang="en-US" altLang="zh-TW" sz="1200" kern="1200" baseline="0" smtClean="0">
                <a:solidFill>
                  <a:schemeClr val="tx1"/>
                </a:solidFill>
                <a:effectLst/>
                <a:ea typeface="Microsoft JhengHei"/>
                <a:cs typeface="+mn-cs"/>
              </a:rPr>
              <a:t>importantly…s</a:t>
            </a:r>
            <a:r>
              <a:rPr lang="en-US" sz="1200" kern="1200" smtClean="0">
                <a:solidFill>
                  <a:schemeClr val="tx1"/>
                </a:solidFill>
                <a:effectLst/>
                <a:ea typeface="Microsoft JhengHei"/>
                <a:cs typeface="+mn-cs"/>
              </a:rPr>
              <a:t>cales </a:t>
            </a:r>
            <a:r>
              <a:rPr lang="en-US" sz="1200" kern="1200" dirty="0" smtClean="0">
                <a:solidFill>
                  <a:schemeClr val="tx1"/>
                </a:solidFill>
                <a:effectLst/>
                <a:ea typeface="Microsoft JhengHei"/>
                <a:cs typeface="+mn-cs"/>
              </a:rPr>
              <a:t>to the needs of customers.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ea typeface="Microsoft JhengHei"/>
                <a:cs typeface="+mn-cs"/>
              </a:rPr>
              <a:t>32 node VSAN cluster</a:t>
            </a:r>
            <a:r>
              <a:rPr lang="en-US" sz="1200" kern="1200" baseline="0" dirty="0" smtClean="0">
                <a:solidFill>
                  <a:schemeClr val="tx1"/>
                </a:solidFill>
                <a:effectLst/>
                <a:ea typeface="Microsoft JhengHei"/>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ea typeface="Microsoft JhengHei"/>
                <a:cs typeface="+mn-cs"/>
              </a:rPr>
              <a:t>4.4 TBs of capacity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ea typeface="Microsoft JhengHei"/>
                <a:cs typeface="+mn-cs"/>
              </a:rPr>
              <a:t>2M IOPs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ea typeface="Microsoft JhengHei"/>
                <a:cs typeface="+mn-cs"/>
              </a:rPr>
              <a:t>3,200</a:t>
            </a:r>
            <a:r>
              <a:rPr lang="en-US" sz="1200" kern="1200" baseline="0" dirty="0" smtClean="0">
                <a:solidFill>
                  <a:schemeClr val="tx1"/>
                </a:solidFill>
                <a:effectLst/>
                <a:ea typeface="Microsoft JhengHei"/>
                <a:cs typeface="+mn-cs"/>
              </a:rPr>
              <a:t> VMs</a:t>
            </a: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Not a toy</a:t>
            </a:r>
          </a:p>
          <a:p>
            <a:pPr marL="171450" lvl="0" indent="-171450">
              <a:buFont typeface="Arial"/>
              <a:buChar char="•"/>
            </a:pPr>
            <a:r>
              <a:rPr lang="en-US" sz="1200" kern="1200" dirty="0" smtClean="0">
                <a:solidFill>
                  <a:schemeClr val="tx1"/>
                </a:solidFill>
                <a:effectLst/>
                <a:ea typeface="Microsoft JhengHei"/>
                <a:cs typeface="+mn-cs"/>
              </a:rPr>
              <a:t>Ideal and viable</a:t>
            </a:r>
            <a:r>
              <a:rPr lang="en-US" sz="1200" kern="1200" baseline="0" dirty="0" smtClean="0">
                <a:solidFill>
                  <a:schemeClr val="tx1"/>
                </a:solidFill>
                <a:effectLst/>
                <a:ea typeface="Microsoft JhengHei"/>
                <a:cs typeface="+mn-cs"/>
              </a:rPr>
              <a:t> storage tier for vSphere environments</a:t>
            </a:r>
          </a:p>
          <a:p>
            <a:pPr marL="171450" lvl="0" indent="-171450">
              <a:buFont typeface="Arial"/>
              <a:buChar char="•"/>
            </a:pPr>
            <a:r>
              <a:rPr lang="en-US" altLang="zh-TW" sz="1200" kern="1200" smtClean="0">
                <a:solidFill>
                  <a:schemeClr val="tx1"/>
                </a:solidFill>
                <a:effectLst/>
                <a:ea typeface="Microsoft JhengHei"/>
                <a:cs typeface="+mn-cs"/>
              </a:rPr>
              <a:t>VSAN is high performance, scalable and resilient… and runs</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on </a:t>
            </a:r>
            <a:r>
              <a:rPr lang="en-US" sz="1200" kern="1200" baseline="0" smtClean="0">
                <a:solidFill>
                  <a:schemeClr val="tx1"/>
                </a:solidFill>
                <a:effectLst/>
                <a:ea typeface="Microsoft JhengHei"/>
                <a:cs typeface="+mn-cs"/>
              </a:rPr>
              <a:t>heterogeneous hardware</a:t>
            </a:r>
            <a:r>
              <a:rPr lang="zh-TW" altLang="en-US" sz="1200" kern="1200" smtClean="0">
                <a:solidFill>
                  <a:schemeClr val="tx1"/>
                </a:solidFill>
                <a:effectLst/>
                <a:ea typeface="Microsoft JhengHei"/>
                <a:cs typeface="+mn-cs"/>
              </a:rPr>
              <a:t> </a:t>
            </a:r>
          </a:p>
          <a:p>
            <a:r>
              <a:rPr lang="zh-TW" altLang="en-US" sz="1200" kern="1200" smtClean="0">
                <a:solidFill>
                  <a:schemeClr val="tx1"/>
                </a:solidFill>
                <a:effectLst/>
                <a:ea typeface="Microsoft JhengHei"/>
                <a:cs typeface="+mn-cs"/>
              </a:rPr>
              <a:t> </a:t>
            </a:r>
          </a:p>
          <a:p>
            <a:r>
              <a:rPr lang="en-US" altLang="zh-TW" sz="1200" kern="1200" smtClean="0">
                <a:solidFill>
                  <a:schemeClr val="tx1"/>
                </a:solidFill>
                <a:effectLst/>
                <a:ea typeface="Microsoft JhengHei"/>
                <a:cs typeface="+mn-cs"/>
              </a:rPr>
              <a:t>JOHN TALKING</a:t>
            </a:r>
            <a:endParaRPr lang="zh-TW" altLang="en-US" sz="1200" kern="1200" smtClean="0">
              <a:solidFill>
                <a:schemeClr val="tx1"/>
              </a:solidFill>
              <a:effectLst/>
              <a:ea typeface="Microsoft JhengHei"/>
              <a:cs typeface="+mn-cs"/>
            </a:endParaRPr>
          </a:p>
          <a:p>
            <a:pPr lvl="0"/>
            <a:r>
              <a:rPr lang="en-US" altLang="zh-TW" sz="1200" kern="1200" smtClean="0">
                <a:solidFill>
                  <a:schemeClr val="tx1"/>
                </a:solidFill>
                <a:effectLst/>
                <a:ea typeface="Microsoft JhengHei"/>
                <a:cs typeface="+mn-cs"/>
              </a:rPr>
              <a:t>That’s great, Ben.</a:t>
            </a:r>
            <a:r>
              <a:rPr lang="en-US" sz="1200" kern="1200" baseline="0" smtClean="0">
                <a:solidFill>
                  <a:schemeClr val="tx1"/>
                </a:solidFill>
                <a:effectLst/>
                <a:ea typeface="Microsoft JhengHei"/>
                <a:cs typeface="+mn-cs"/>
              </a:rPr>
              <a:t>  </a:t>
            </a:r>
            <a:r>
              <a:rPr lang="en-US" altLang="zh-TW" sz="1200" kern="1200" smtClean="0">
                <a:solidFill>
                  <a:schemeClr val="tx1"/>
                </a:solidFill>
                <a:effectLst/>
                <a:ea typeface="Microsoft JhengHei"/>
                <a:cs typeface="+mn-cs"/>
              </a:rPr>
              <a:t>Couldn’t you just add more hardware to any other storage technologies in the market today to increase capacity?</a:t>
            </a:r>
          </a:p>
          <a:p>
            <a:pPr lvl="0"/>
            <a:endParaRPr lang="zh-TW" altLang="en-US" sz="1200" kern="1200" smtClean="0">
              <a:solidFill>
                <a:schemeClr val="tx1"/>
              </a:solidFill>
              <a:effectLst/>
              <a:ea typeface="Microsoft JhengHei"/>
              <a:cs typeface="+mn-cs"/>
            </a:endParaRPr>
          </a:p>
          <a:p>
            <a:pPr lvl="0"/>
            <a:r>
              <a:rPr lang="en-US" altLang="zh-TW" sz="1200" kern="1200" smtClean="0">
                <a:solidFill>
                  <a:schemeClr val="tx1"/>
                </a:solidFill>
                <a:effectLst/>
                <a:ea typeface="Microsoft JhengHei"/>
                <a:cs typeface="+mn-cs"/>
              </a:rPr>
              <a:t>T:</a:t>
            </a:r>
            <a:r>
              <a:rPr lang="zh-TW" altLang="en-US" sz="1200" kern="1200" baseline="0" smtClean="0">
                <a:solidFill>
                  <a:schemeClr val="tx1"/>
                </a:solidFill>
                <a:effectLst/>
                <a:ea typeface="Microsoft JhengHei"/>
                <a:cs typeface="+mn-cs"/>
              </a:rPr>
              <a:t>  </a:t>
            </a:r>
            <a:r>
              <a:rPr lang="en-US" altLang="zh-TW" sz="1200" kern="1200" baseline="0" smtClean="0">
                <a:solidFill>
                  <a:schemeClr val="tx1"/>
                </a:solidFill>
                <a:effectLst/>
                <a:ea typeface="Microsoft JhengHei"/>
                <a:cs typeface="+mn-cs"/>
              </a:rPr>
              <a:t>What is impressive about Virtual SAN is not just its maximum capacity or IOPs… it is its efficiency and how it gets to these numbers…</a:t>
            </a:r>
            <a:endParaRPr lang="zh-TW" altLang="en-US" sz="1200" kern="1200" smtClean="0">
              <a:solidFill>
                <a:schemeClr val="tx1"/>
              </a:solidFill>
              <a:effectLst/>
              <a:ea typeface="Microsoft JhengHei"/>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19</a:t>
            </a:fld>
            <a:endParaRPr lang="en-US">
              <a:latin typeface="Arial"/>
              <a:ea typeface="Microsoft JhengHei"/>
            </a:endParaRPr>
          </a:p>
        </p:txBody>
      </p:sp>
    </p:spTree>
    <p:extLst>
      <p:ext uri="{BB962C8B-B14F-4D97-AF65-F5344CB8AC3E}">
        <p14:creationId xmlns:p14="http://schemas.microsoft.com/office/powerpoint/2010/main" val="376675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zh-TW" smtClean="0">
                <a:ea typeface="Microsoft JhengHei"/>
              </a:rPr>
              <a:t>OK, let’s drill into the SDDC now. </a:t>
            </a:r>
            <a:endParaRPr lang="zh-TW" altLang="en-US" sz="1000" smtClean="0">
              <a:ea typeface="Microsoft JhengHei"/>
            </a:endParaRPr>
          </a:p>
          <a:p>
            <a:pPr lvl="0"/>
            <a:r>
              <a:rPr lang="en-US" dirty="0" smtClean="0">
                <a:ea typeface="Microsoft JhengHei"/>
              </a:rPr>
              <a:t> </a:t>
            </a:r>
            <a:endParaRPr lang="en-US" sz="1000" dirty="0">
              <a:ea typeface="Microsoft JhengHei"/>
            </a:endParaRPr>
          </a:p>
          <a:p>
            <a:pPr lvl="0"/>
            <a:r>
              <a:rPr lang="en-US" altLang="zh-TW" smtClean="0">
                <a:ea typeface="Microsoft JhengHei"/>
              </a:rPr>
              <a:t>I’m going</a:t>
            </a:r>
            <a:r>
              <a:rPr lang="en-US" baseline="0" smtClean="0">
                <a:ea typeface="Microsoft JhengHei"/>
              </a:rPr>
              <a:t> </a:t>
            </a:r>
            <a:r>
              <a:rPr lang="en-US" baseline="0" dirty="0" smtClean="0">
                <a:ea typeface="Microsoft JhengHei"/>
              </a:rPr>
              <a:t>to talk about each of these four components next.</a:t>
            </a:r>
            <a:endParaRPr lang="en-US" sz="1000" dirty="0">
              <a:ea typeface="Microsoft JhengHei"/>
            </a:endParaRPr>
          </a:p>
          <a:p>
            <a:pPr lvl="0"/>
            <a:r>
              <a:rPr lang="en-US" dirty="0" smtClean="0">
                <a:ea typeface="Microsoft JhengHei"/>
              </a:rPr>
              <a:t> </a:t>
            </a:r>
            <a:endParaRPr lang="en-US" sz="1000" dirty="0">
              <a:ea typeface="Microsoft JhengHei"/>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Aft>
                <a:spcPct val="40000"/>
              </a:spcAft>
              <a:defRPr sz="2400">
                <a:solidFill>
                  <a:srgbClr val="0095D3"/>
                </a:solidFill>
                <a:latin typeface="Arial" pitchFamily="34" charset="0"/>
                <a:ea typeface="ＭＳ Ｐゴシック" pitchFamily="34" charset="-128"/>
              </a:defRPr>
            </a:lvl1pPr>
            <a:lvl2pPr marL="730105" indent="-280810" algn="ctr" eaLnBrk="0" hangingPunct="0">
              <a:spcAft>
                <a:spcPct val="40000"/>
              </a:spcAft>
              <a:defRPr sz="2400">
                <a:solidFill>
                  <a:srgbClr val="0095D3"/>
                </a:solidFill>
                <a:latin typeface="Arial" pitchFamily="34" charset="0"/>
                <a:ea typeface="ＭＳ Ｐゴシック" pitchFamily="34" charset="-128"/>
              </a:defRPr>
            </a:lvl2pPr>
            <a:lvl3pPr marL="1123239" indent="-224647" algn="ctr" eaLnBrk="0" hangingPunct="0">
              <a:spcAft>
                <a:spcPct val="40000"/>
              </a:spcAft>
              <a:defRPr sz="2400">
                <a:solidFill>
                  <a:srgbClr val="0095D3"/>
                </a:solidFill>
                <a:latin typeface="Arial" pitchFamily="34" charset="0"/>
                <a:ea typeface="ＭＳ Ｐゴシック" pitchFamily="34" charset="-128"/>
              </a:defRPr>
            </a:lvl3pPr>
            <a:lvl4pPr marL="1572535" indent="-224647" algn="ctr" eaLnBrk="0" hangingPunct="0">
              <a:spcAft>
                <a:spcPct val="40000"/>
              </a:spcAft>
              <a:defRPr sz="2400">
                <a:solidFill>
                  <a:srgbClr val="0095D3"/>
                </a:solidFill>
                <a:latin typeface="Arial" pitchFamily="34" charset="0"/>
                <a:ea typeface="ＭＳ Ｐゴシック" pitchFamily="34" charset="-128"/>
              </a:defRPr>
            </a:lvl4pPr>
            <a:lvl5pPr marL="2021830" indent="-224647" algn="ctr" eaLnBrk="0" hangingPunct="0">
              <a:spcAft>
                <a:spcPct val="40000"/>
              </a:spcAft>
              <a:defRPr sz="2400">
                <a:solidFill>
                  <a:srgbClr val="0095D3"/>
                </a:solidFill>
                <a:latin typeface="Arial" pitchFamily="34" charset="0"/>
                <a:ea typeface="ＭＳ Ｐゴシック" pitchFamily="34" charset="-128"/>
              </a:defRPr>
            </a:lvl5pPr>
            <a:lvl6pPr marL="2471126"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6pPr>
            <a:lvl7pPr marL="2920422"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7pPr>
            <a:lvl8pPr marL="3369717"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8pPr>
            <a:lvl9pPr marL="3819012"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9pPr>
          </a:lstStyle>
          <a:p>
            <a:pPr algn="r">
              <a:spcAft>
                <a:spcPct val="0"/>
              </a:spcAft>
            </a:pPr>
            <a:fld id="{4A9106F7-8D2E-4ED9-89EF-A0A6A8EF9681}" type="slidenum">
              <a:rPr lang="en-US" altLang="en-US" sz="1200">
                <a:solidFill>
                  <a:srgbClr val="000000"/>
                </a:solidFill>
                <a:latin typeface="Calibri"/>
                <a:ea typeface="Microsoft JhengHei"/>
              </a:rPr>
              <a:pPr algn="r">
                <a:spcAft>
                  <a:spcPct val="0"/>
                </a:spcAft>
              </a:pPr>
              <a:t>2</a:t>
            </a:fld>
            <a:endParaRPr lang="en-US" altLang="en-US" sz="1200" dirty="0">
              <a:solidFill>
                <a:srgbClr val="000000"/>
              </a:solidFill>
              <a:latin typeface="Calibri"/>
              <a:ea typeface="Microsoft JhengHei"/>
            </a:endParaRPr>
          </a:p>
        </p:txBody>
      </p:sp>
    </p:spTree>
    <p:extLst>
      <p:ext uri="{BB962C8B-B14F-4D97-AF65-F5344CB8AC3E}">
        <p14:creationId xmlns:p14="http://schemas.microsoft.com/office/powerpoint/2010/main" val="37822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457200" y="4355976"/>
            <a:ext cx="5943600" cy="4330824"/>
          </a:xfrm>
        </p:spPr>
        <p:txBody>
          <a:bodyPr>
            <a:normAutofit fontScale="92500" lnSpcReduction="10000"/>
          </a:bodyPr>
          <a:lstStyle/>
          <a:p>
            <a:pPr lvl="0"/>
            <a:r>
              <a:rPr lang="en-US" altLang="zh-TW" sz="1200" kern="1200" smtClean="0">
                <a:solidFill>
                  <a:schemeClr val="tx1"/>
                </a:solidFill>
                <a:effectLst/>
                <a:ea typeface="Microsoft JhengHei"/>
                <a:cs typeface="+mn-cs"/>
              </a:rPr>
              <a:t>BEN TALKING</a:t>
            </a:r>
          </a:p>
          <a:p>
            <a:pPr marL="171450" lvl="0" indent="-171450">
              <a:buFont typeface="Arial"/>
              <a:buChar char="•"/>
            </a:pPr>
            <a:r>
              <a:rPr lang="en-US" altLang="zh-TW" sz="1200" kern="1200" smtClean="0">
                <a:solidFill>
                  <a:schemeClr val="tx1"/>
                </a:solidFill>
                <a:effectLst/>
                <a:ea typeface="Microsoft JhengHei"/>
                <a:cs typeface="+mn-cs"/>
              </a:rPr>
              <a:t>Yes… Virtual SAN scales to 32 nodes and 2M IOPs, but it does so in a predictable and linear</a:t>
            </a:r>
            <a:r>
              <a:rPr lang="zh-TW" altLang="en-US" sz="1200" kern="1200" baseline="0" smtClean="0">
                <a:solidFill>
                  <a:schemeClr val="tx1"/>
                </a:solidFill>
                <a:effectLst/>
                <a:ea typeface="Microsoft JhengHei"/>
                <a:cs typeface="+mn-cs"/>
              </a:rPr>
              <a:t> </a:t>
            </a:r>
            <a:r>
              <a:rPr lang="en-US" altLang="zh-TW" sz="1200" kern="1200" baseline="0" smtClean="0">
                <a:solidFill>
                  <a:schemeClr val="tx1"/>
                </a:solidFill>
                <a:effectLst/>
                <a:ea typeface="Microsoft JhengHei"/>
                <a:cs typeface="+mn-cs"/>
              </a:rPr>
              <a:t>fashion</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This is particularly helpful if you are trying to forecast storage capacity….</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 or have a latent application in need of more performance</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Virtual SAN gives you the ability to granularly scale-up or scale-out your cluster</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Add more resources to achieve an intended outcome</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One customer quote I liked from the beta was … </a:t>
            </a:r>
            <a:r>
              <a:rPr lang="zh-TW" altLang="en-US" sz="1200" kern="1200" baseline="0" smtClean="0">
                <a:solidFill>
                  <a:schemeClr val="tx1"/>
                </a:solidFill>
                <a:effectLst/>
                <a:ea typeface="Microsoft JhengHei"/>
                <a:cs typeface="+mn-cs"/>
              </a:rPr>
              <a:t>“</a:t>
            </a:r>
            <a:r>
              <a:rPr lang="en-US" altLang="zh-TW" sz="1200" kern="1200" baseline="0" smtClean="0">
                <a:solidFill>
                  <a:schemeClr val="tx1"/>
                </a:solidFill>
                <a:effectLst/>
                <a:ea typeface="Microsoft JhengHei"/>
                <a:cs typeface="+mn-cs"/>
              </a:rPr>
              <a:t>We can customize IO and capacity on demand</a:t>
            </a:r>
            <a:r>
              <a:rPr lang="zh-TW" altLang="en-US" sz="1200" kern="1200" baseline="0" smtClean="0">
                <a:solidFill>
                  <a:schemeClr val="tx1"/>
                </a:solidFill>
                <a:effectLst/>
                <a:ea typeface="Microsoft JhengHei"/>
                <a:cs typeface="+mn-cs"/>
              </a:rPr>
              <a:t>”</a:t>
            </a:r>
          </a:p>
          <a:p>
            <a:pPr marL="171450" lvl="0" indent="-171450">
              <a:buFont typeface="Arial"/>
              <a:buChar char="•"/>
            </a:pPr>
            <a:r>
              <a:rPr lang="en-US" altLang="zh-TW" sz="1200" kern="1200" baseline="0" smtClean="0">
                <a:solidFill>
                  <a:schemeClr val="tx1"/>
                </a:solidFill>
                <a:effectLst/>
                <a:ea typeface="Microsoft JhengHei"/>
                <a:cs typeface="+mn-cs"/>
              </a:rPr>
              <a:t>Eliminates costly overprovisioning</a:t>
            </a:r>
            <a:endParaRPr lang="zh-TW" altLang="en-US" sz="1200" kern="1200" baseline="0" smtClean="0">
              <a:solidFill>
                <a:schemeClr val="tx1"/>
              </a:solidFill>
              <a:effectLst/>
              <a:ea typeface="Microsoft JhengHei"/>
              <a:cs typeface="+mn-cs"/>
            </a:endParaRPr>
          </a:p>
          <a:p>
            <a:pPr marL="0" lvl="0" indent="0">
              <a:buFont typeface="Arial"/>
              <a:buNone/>
            </a:pPr>
            <a:endParaRPr lang="zh-TW" altLang="en-US" sz="1200" kern="1200" baseline="0" smtClean="0">
              <a:solidFill>
                <a:schemeClr val="tx1"/>
              </a:solidFill>
              <a:effectLst/>
              <a:ea typeface="Microsoft JhengHei"/>
              <a:cs typeface="+mn-cs"/>
            </a:endParaRPr>
          </a:p>
          <a:p>
            <a:pPr marL="0" lvl="0" indent="0">
              <a:buFont typeface="Arial"/>
              <a:buNone/>
            </a:pPr>
            <a:r>
              <a:rPr lang="en-US" altLang="zh-TW" sz="1200" kern="1200" baseline="0" smtClean="0">
                <a:solidFill>
                  <a:schemeClr val="tx1"/>
                </a:solidFill>
                <a:effectLst/>
                <a:latin typeface="Arial"/>
                <a:ea typeface="Microsoft JhengHei" pitchFamily="34" charset="-120"/>
                <a:cs typeface="+mn-cs"/>
              </a:rPr>
              <a:t>Pause…</a:t>
            </a:r>
            <a:endParaRPr lang="zh-TW" altLang="en-US" sz="1200" kern="1200" baseline="0" smtClean="0">
              <a:solidFill>
                <a:schemeClr val="tx1"/>
              </a:solidFill>
              <a:effectLst/>
              <a:ea typeface="Microsoft JhengHei"/>
              <a:cs typeface="+mn-cs"/>
            </a:endParaRPr>
          </a:p>
          <a:p>
            <a:pPr marL="171450" lvl="0" indent="-171450">
              <a:buFont typeface="Arial"/>
              <a:buChar char="•"/>
            </a:pP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As customers look for every edge possible about efficiency, Virtual SAN delivers on this</a:t>
            </a:r>
            <a:endParaRPr lang="zh-TW" altLang="en-US" sz="1200" kern="1200" baseline="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This gives you the control to have Google-like and Amazon-like efficiency within your private cloud</a:t>
            </a:r>
            <a:endParaRPr lang="zh-TW" altLang="en-US" sz="1200" kern="1200" baseline="0" smtClean="0">
              <a:solidFill>
                <a:schemeClr val="tx1"/>
              </a:solidFill>
              <a:effectLst/>
              <a:ea typeface="Microsoft JhengHei"/>
              <a:cs typeface="+mn-cs"/>
            </a:endParaRPr>
          </a:p>
          <a:p>
            <a:pPr marL="171450" lvl="0" indent="-171450">
              <a:buFont typeface="Arial"/>
              <a:buChar char="•"/>
            </a:pP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On the left…</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Linear and Predictable performance</a:t>
            </a:r>
            <a:endParaRPr lang="zh-TW" altLang="en-US" sz="1200" kern="1200" smtClean="0">
              <a:solidFill>
                <a:schemeClr val="tx1"/>
              </a:solidFill>
              <a:effectLst/>
              <a:ea typeface="Microsoft JhengHei"/>
              <a:cs typeface="+mn-cs"/>
            </a:endParaRPr>
          </a:p>
          <a:p>
            <a:pPr marL="628650" lvl="1" indent="-171450">
              <a:buFont typeface="Arial"/>
              <a:buChar char="•"/>
            </a:pPr>
            <a:r>
              <a:rPr lang="en-US" sz="1200" kern="1200" smtClean="0">
                <a:solidFill>
                  <a:schemeClr val="tx1"/>
                </a:solidFill>
                <a:effectLst/>
                <a:ea typeface="Microsoft JhengHei"/>
                <a:cs typeface="+mn-cs"/>
              </a:rPr>
              <a:t>Scales </a:t>
            </a:r>
            <a:r>
              <a:rPr lang="en-US" sz="1200" kern="1200" dirty="0" smtClean="0">
                <a:solidFill>
                  <a:schemeClr val="tx1"/>
                </a:solidFill>
                <a:effectLst/>
                <a:ea typeface="Microsoft JhengHei"/>
                <a:cs typeface="+mn-cs"/>
              </a:rPr>
              <a:t>with your environment</a:t>
            </a:r>
          </a:p>
          <a:p>
            <a:pPr marL="628650" lvl="1" indent="-171450">
              <a:buFont typeface="Arial"/>
              <a:buChar char="•"/>
            </a:pPr>
            <a:r>
              <a:rPr lang="en-US" sz="1200" kern="1200" dirty="0" smtClean="0">
                <a:solidFill>
                  <a:schemeClr val="tx1"/>
                </a:solidFill>
                <a:effectLst/>
                <a:ea typeface="Microsoft JhengHei"/>
                <a:cs typeface="+mn-cs"/>
              </a:rPr>
              <a:t>Same functionality across different types of workloads</a:t>
            </a:r>
          </a:p>
          <a:p>
            <a:pPr marL="0" lvl="0" indent="0">
              <a:buFont typeface="Arial"/>
              <a:buNone/>
            </a:pP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On the right…</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High VM density in VDI environments. </a:t>
            </a:r>
            <a:endParaRPr lang="zh-TW" altLang="en-US" sz="1200" kern="1200" smtClean="0">
              <a:solidFill>
                <a:schemeClr val="tx1"/>
              </a:solidFill>
              <a:effectLst/>
              <a:ea typeface="Microsoft JhengHei"/>
              <a:cs typeface="+mn-cs"/>
            </a:endParaRPr>
          </a:p>
          <a:p>
            <a:pPr marL="628650" lvl="1" indent="-171450">
              <a:buFont typeface="Arial"/>
              <a:buChar char="•"/>
            </a:pPr>
            <a:r>
              <a:rPr lang="en-US" altLang="zh-TW" sz="1200" kern="1200" smtClean="0">
                <a:solidFill>
                  <a:schemeClr val="tx1"/>
                </a:solidFill>
                <a:effectLst/>
                <a:ea typeface="Microsoft JhengHei"/>
                <a:cs typeface="+mn-cs"/>
              </a:rPr>
              <a:t>Performance isn’t a constraint</a:t>
            </a:r>
            <a:endParaRPr lang="zh-TW" altLang="en-US" sz="1200" kern="1200" smtClean="0">
              <a:solidFill>
                <a:schemeClr val="tx1"/>
              </a:solidFill>
              <a:effectLst/>
              <a:ea typeface="Microsoft JhengHei"/>
              <a:cs typeface="+mn-cs"/>
            </a:endParaRPr>
          </a:p>
          <a:p>
            <a:pPr marL="628650" lvl="1" indent="-171450">
              <a:buFont typeface="Arial"/>
              <a:buChar char="•"/>
            </a:pPr>
            <a:r>
              <a:rPr lang="en-US" altLang="zh-TW" sz="1200" kern="1200" smtClean="0">
                <a:solidFill>
                  <a:schemeClr val="tx1"/>
                </a:solidFill>
                <a:effectLst/>
                <a:ea typeface="Microsoft JhengHei"/>
                <a:cs typeface="+mn-cs"/>
              </a:rPr>
              <a:t>VSAN</a:t>
            </a:r>
            <a:r>
              <a:rPr lang="en-US" sz="1200" kern="1200" baseline="0" smtClean="0">
                <a:solidFill>
                  <a:schemeClr val="tx1"/>
                </a:solidFill>
                <a:effectLst/>
                <a:ea typeface="Microsoft JhengHei"/>
                <a:cs typeface="+mn-cs"/>
              </a:rPr>
              <a:t> </a:t>
            </a:r>
            <a:r>
              <a:rPr lang="en-US" sz="1200" kern="1200" baseline="0" dirty="0" smtClean="0">
                <a:solidFill>
                  <a:schemeClr val="tx1"/>
                </a:solidFill>
                <a:effectLst/>
                <a:ea typeface="Microsoft JhengHei"/>
                <a:cs typeface="+mn-cs"/>
              </a:rPr>
              <a:t>has VM densities </a:t>
            </a:r>
            <a:r>
              <a:rPr lang="en-US" sz="1200" kern="1200" dirty="0" smtClean="0">
                <a:solidFill>
                  <a:schemeClr val="tx1"/>
                </a:solidFill>
                <a:effectLst/>
                <a:ea typeface="Microsoft JhengHei"/>
                <a:cs typeface="+mn-cs"/>
              </a:rPr>
              <a:t>comparable to an all-flash array</a:t>
            </a:r>
          </a:p>
          <a:p>
            <a:pPr marL="0" lvl="0" indent="0">
              <a:buFont typeface="Arial"/>
              <a:buNone/>
            </a:pPr>
            <a:endParaRPr lang="en-US" sz="1200" kern="1200" dirty="0" smtClean="0">
              <a:solidFill>
                <a:schemeClr val="tx1"/>
              </a:solidFill>
              <a:effectLst/>
              <a:ea typeface="Microsoft JhengHei"/>
              <a:cs typeface="+mn-cs"/>
            </a:endParaRPr>
          </a:p>
          <a:p>
            <a:r>
              <a:rPr lang="en-US" sz="1200" kern="1200" dirty="0" smtClean="0">
                <a:solidFill>
                  <a:schemeClr val="tx1"/>
                </a:solidFill>
                <a:effectLst/>
                <a:ea typeface="Microsoft JhengHei"/>
                <a:cs typeface="+mn-cs"/>
              </a:rPr>
              <a:t>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ea typeface="Microsoft JhengHei"/>
              </a:rPr>
              <a:pPr/>
              <a:t>20</a:t>
            </a:fld>
            <a:endParaRPr lang="en-US">
              <a:solidFill>
                <a:prstClr val="black"/>
              </a:solidFill>
              <a:latin typeface="Calibri"/>
              <a:ea typeface="Microsoft JhengHei"/>
            </a:endParaRPr>
          </a:p>
        </p:txBody>
      </p:sp>
    </p:spTree>
    <p:extLst>
      <p:ext uri="{BB962C8B-B14F-4D97-AF65-F5344CB8AC3E}">
        <p14:creationId xmlns:p14="http://schemas.microsoft.com/office/powerpoint/2010/main" val="664350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F4FBC3A-A12C-40F9-BB8D-BC30C7901396}" type="slidenum">
              <a:rPr lang="en-US" smtClean="0">
                <a:latin typeface="Arial"/>
                <a:ea typeface="Microsoft JhengHei"/>
              </a:rPr>
              <a:pPr/>
              <a:t>21</a:t>
            </a:fld>
            <a:endParaRPr lang="en-US">
              <a:latin typeface="Arial"/>
              <a:ea typeface="Microsoft JhengHe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icrosoft JhengHei"/>
              </a:rPr>
              <a:t>(SLIDE</a:t>
            </a:r>
            <a:r>
              <a:rPr lang="en-US" baseline="0" dirty="0" smtClean="0">
                <a:ea typeface="Microsoft JhengHei"/>
              </a:rPr>
              <a:t> AUTOMATICALLY BUILDS)</a:t>
            </a:r>
            <a:endParaRPr lang="en-US" dirty="0" smtClean="0">
              <a:ea typeface="Microsoft JhengHei"/>
            </a:endParaRPr>
          </a:p>
          <a:p>
            <a:endParaRPr lang="en-US" i="0" dirty="0" smtClean="0">
              <a:ea typeface="Microsoft JhengHei"/>
            </a:endParaRPr>
          </a:p>
          <a:p>
            <a:pPr lvl="0"/>
            <a:r>
              <a:rPr lang="en-US" sz="1200" i="1" kern="1200" dirty="0" smtClean="0">
                <a:solidFill>
                  <a:schemeClr val="tx1"/>
                </a:solidFill>
                <a:effectLst/>
                <a:ea typeface="Microsoft JhengHei"/>
                <a:cs typeface="+mn-cs"/>
              </a:rPr>
              <a:t>BEN TALKING:</a:t>
            </a:r>
          </a:p>
          <a:p>
            <a:pPr marL="171450" lvl="0" indent="-171450">
              <a:buFont typeface="Arial"/>
              <a:buChar char="•"/>
            </a:pPr>
            <a:r>
              <a:rPr lang="en-US" sz="1200" kern="1200" dirty="0" smtClean="0">
                <a:solidFill>
                  <a:schemeClr val="tx1"/>
                </a:solidFill>
                <a:effectLst/>
                <a:ea typeface="Microsoft JhengHei"/>
                <a:cs typeface="+mn-cs"/>
              </a:rPr>
              <a:t>Interoperability</a:t>
            </a:r>
            <a:r>
              <a:rPr lang="en-US" sz="1200" kern="1200" baseline="0" dirty="0" smtClean="0">
                <a:solidFill>
                  <a:schemeClr val="tx1"/>
                </a:solidFill>
                <a:effectLst/>
                <a:ea typeface="Microsoft JhengHei"/>
                <a:cs typeface="+mn-cs"/>
              </a:rPr>
              <a:t> a key </a:t>
            </a:r>
            <a:r>
              <a:rPr lang="en-US" sz="1200" kern="1200" dirty="0" smtClean="0">
                <a:solidFill>
                  <a:schemeClr val="tx1"/>
                </a:solidFill>
                <a:effectLst/>
                <a:ea typeface="Microsoft JhengHei"/>
                <a:cs typeface="+mn-cs"/>
              </a:rPr>
              <a:t>differentiator</a:t>
            </a:r>
            <a:r>
              <a:rPr lang="en-US" sz="1200" kern="1200" baseline="0" dirty="0" smtClean="0">
                <a:solidFill>
                  <a:schemeClr val="tx1"/>
                </a:solidFill>
                <a:effectLst/>
                <a:ea typeface="Microsoft JhengHei"/>
                <a:cs typeface="+mn-cs"/>
              </a:rPr>
              <a:t> for Virtual SAN</a:t>
            </a:r>
          </a:p>
          <a:p>
            <a:pPr marL="171450" lvl="0" indent="-171450">
              <a:buFont typeface="Arial"/>
              <a:buChar char="•"/>
            </a:pPr>
            <a:r>
              <a:rPr lang="en-US" sz="1200" kern="1200" baseline="0" dirty="0" smtClean="0">
                <a:solidFill>
                  <a:schemeClr val="tx1"/>
                </a:solidFill>
                <a:effectLst/>
                <a:ea typeface="Microsoft JhengHei"/>
                <a:cs typeface="+mn-cs"/>
              </a:rPr>
              <a:t>Makes the product easy to use for our customers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i="1" kern="1200" dirty="0" smtClean="0">
                <a:solidFill>
                  <a:schemeClr val="tx1"/>
                </a:solidFill>
                <a:effectLst/>
                <a:ea typeface="Microsoft JhengHei"/>
                <a:cs typeface="+mn-cs"/>
              </a:rPr>
              <a:t>[GO AROUND</a:t>
            </a:r>
            <a:r>
              <a:rPr lang="en-US" sz="1200" i="1" kern="1200" baseline="0" dirty="0" smtClean="0">
                <a:solidFill>
                  <a:schemeClr val="tx1"/>
                </a:solidFill>
                <a:effectLst/>
                <a:ea typeface="Microsoft JhengHei"/>
                <a:cs typeface="+mn-cs"/>
              </a:rPr>
              <a:t> TO TALK THROUGH PRODUCTS]</a:t>
            </a:r>
            <a:endParaRPr lang="en-US" sz="1200" i="1" kern="1200" dirty="0" smtClean="0">
              <a:solidFill>
                <a:schemeClr val="tx1"/>
              </a:solidFill>
              <a:effectLst/>
              <a:ea typeface="Microsoft JhengHei"/>
              <a:cs typeface="+mn-cs"/>
            </a:endParaRPr>
          </a:p>
          <a:p>
            <a:pPr marL="171450" lvl="0" indent="-171450">
              <a:buFont typeface="Arial"/>
              <a:buChar char="•"/>
            </a:pPr>
            <a:r>
              <a:rPr lang="en-US" altLang="zh-TW" sz="1200" kern="1200" baseline="0" smtClean="0">
                <a:solidFill>
                  <a:schemeClr val="tx1"/>
                </a:solidFill>
                <a:effectLst/>
                <a:ea typeface="Microsoft JhengHei"/>
                <a:cs typeface="+mn-cs"/>
              </a:rPr>
              <a:t>High degree of convenience … makes storage simple for customers</a:t>
            </a:r>
            <a:endParaRPr lang="zh-TW" altLang="en-US" sz="1200" kern="1200" smtClean="0">
              <a:solidFill>
                <a:schemeClr val="tx1"/>
              </a:solidFill>
              <a:effectLst/>
              <a:ea typeface="Microsoft JhengHei"/>
              <a:cs typeface="+mn-cs"/>
            </a:endParaRPr>
          </a:p>
          <a:p>
            <a:r>
              <a:rPr lang="en-US" sz="1200" kern="1200" dirty="0" smtClean="0">
                <a:solidFill>
                  <a:schemeClr val="tx1"/>
                </a:solidFill>
                <a:effectLst/>
                <a:ea typeface="Microsoft JhengHei"/>
                <a:cs typeface="+mn-cs"/>
              </a:rPr>
              <a:t> </a:t>
            </a:r>
          </a:p>
          <a:p>
            <a:r>
              <a:rPr lang="en-US" sz="1200" kern="1200" dirty="0" smtClean="0">
                <a:solidFill>
                  <a:schemeClr val="tx1"/>
                </a:solidFill>
                <a:effectLst/>
                <a:ea typeface="Microsoft JhengHei"/>
                <a:cs typeface="+mn-cs"/>
              </a:rPr>
              <a:t>John:</a:t>
            </a:r>
          </a:p>
          <a:p>
            <a:pPr lvl="0"/>
            <a:r>
              <a:rPr lang="en-US" sz="1200" kern="1200" dirty="0" smtClean="0">
                <a:solidFill>
                  <a:schemeClr val="tx1"/>
                </a:solidFill>
                <a:effectLst/>
                <a:ea typeface="Microsoft JhengHei"/>
                <a:cs typeface="+mn-cs"/>
              </a:rPr>
              <a:t>This is great to hear that Virtual SAN is resilient and interoperates with other VMware products.  Could</a:t>
            </a:r>
            <a:r>
              <a:rPr lang="en-US" sz="1200" kern="1200" baseline="0" dirty="0" smtClean="0">
                <a:solidFill>
                  <a:schemeClr val="tx1"/>
                </a:solidFill>
                <a:effectLst/>
                <a:ea typeface="Microsoft JhengHei"/>
                <a:cs typeface="+mn-cs"/>
              </a:rPr>
              <a:t> you show me how this works?</a:t>
            </a:r>
            <a:endParaRPr lang="en-US" sz="1200" kern="1200" dirty="0" smtClean="0">
              <a:solidFill>
                <a:schemeClr val="tx1"/>
              </a:solidFill>
              <a:effectLst/>
              <a:ea typeface="Microsoft JhengHei"/>
              <a:cs typeface="+mn-cs"/>
            </a:endParaRPr>
          </a:p>
          <a:p>
            <a:endParaRPr lang="en-US" dirty="0" smtClean="0">
              <a:ea typeface="Microsoft JhengHe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ea typeface="Microsoft JhengHei"/>
                <a:cs typeface="+mn-cs"/>
              </a:rPr>
              <a:t>BEN: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ea typeface="Microsoft JhengHei"/>
                <a:cs typeface="+mn-cs"/>
              </a:rPr>
              <a:t>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ea typeface="Microsoft JhengHe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ea typeface="Microsoft JhengHei"/>
                <a:cs typeface="+mn-cs"/>
              </a:rPr>
              <a:t>T: Let me show you how this works in the product</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22</a:t>
            </a:fld>
            <a:endParaRPr lang="en-US">
              <a:latin typeface="Arial"/>
              <a:ea typeface="Microsoft JhengHei"/>
            </a:endParaRPr>
          </a:p>
        </p:txBody>
      </p:sp>
    </p:spTree>
    <p:extLst>
      <p:ext uri="{BB962C8B-B14F-4D97-AF65-F5344CB8AC3E}">
        <p14:creationId xmlns:p14="http://schemas.microsoft.com/office/powerpoint/2010/main" val="1590550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ea typeface="Microsoft JhengHei"/>
              </a:rPr>
              <a:t>Challenges</a:t>
            </a:r>
          </a:p>
          <a:p>
            <a:r>
              <a:rPr lang="en-US" dirty="0" smtClean="0">
                <a:ea typeface="Microsoft JhengHei"/>
              </a:rPr>
              <a:t>Difficult to forecast right</a:t>
            </a:r>
          </a:p>
          <a:p>
            <a:r>
              <a:rPr lang="en-US" dirty="0" smtClean="0">
                <a:ea typeface="Microsoft JhengHei"/>
              </a:rPr>
              <a:t>Difficult to change policies once allocated</a:t>
            </a:r>
          </a:p>
          <a:p>
            <a:r>
              <a:rPr lang="en-US" dirty="0" smtClean="0">
                <a:ea typeface="Microsoft JhengHei"/>
              </a:rPr>
              <a:t>Difficult to change apps to new policies</a:t>
            </a:r>
          </a:p>
          <a:p>
            <a:pPr marL="0" indent="0">
              <a:buNone/>
            </a:pPr>
            <a:r>
              <a:rPr lang="en-US" b="1" dirty="0" smtClean="0">
                <a:ea typeface="Microsoft JhengHei"/>
              </a:rPr>
              <a:t> What Happens</a:t>
            </a:r>
          </a:p>
          <a:p>
            <a:r>
              <a:rPr lang="en-US" dirty="0" smtClean="0">
                <a:ea typeface="Microsoft JhengHei"/>
              </a:rPr>
              <a:t>Overprovisioning (better safe than sorry!)</a:t>
            </a:r>
          </a:p>
          <a:p>
            <a:r>
              <a:rPr lang="en-US" dirty="0" smtClean="0">
                <a:ea typeface="Microsoft JhengHei"/>
              </a:rPr>
              <a:t>Wasteful of resources, wasteful of time</a:t>
            </a:r>
          </a:p>
          <a:p>
            <a:r>
              <a:rPr lang="en-US" dirty="0" smtClean="0">
                <a:ea typeface="Microsoft JhengHei"/>
              </a:rPr>
              <a:t>Difficult and complex</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23</a:t>
            </a:fld>
            <a:endParaRPr lang="en-US" dirty="0">
              <a:latin typeface="Arial"/>
              <a:ea typeface="Microsoft JhengHei"/>
            </a:endParaRPr>
          </a:p>
        </p:txBody>
      </p:sp>
    </p:spTree>
    <p:extLst>
      <p:ext uri="{BB962C8B-B14F-4D97-AF65-F5344CB8AC3E}">
        <p14:creationId xmlns:p14="http://schemas.microsoft.com/office/powerpoint/2010/main" val="942033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ea typeface="Microsoft JhengHei"/>
                <a:cs typeface="+mn-cs"/>
              </a:rPr>
              <a:t>BEN TALKING:</a:t>
            </a:r>
          </a:p>
          <a:p>
            <a:pPr lvl="0"/>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SPBM framework allows you to define</a:t>
            </a:r>
            <a:r>
              <a:rPr lang="en-US" sz="1200" kern="1200" baseline="0" dirty="0" smtClean="0">
                <a:solidFill>
                  <a:schemeClr val="tx1"/>
                </a:solidFill>
                <a:effectLst/>
                <a:ea typeface="Microsoft JhengHei"/>
                <a:cs typeface="+mn-cs"/>
              </a:rPr>
              <a:t> storage</a:t>
            </a:r>
            <a:r>
              <a:rPr lang="en-US" sz="1200" kern="1200" dirty="0" smtClean="0">
                <a:solidFill>
                  <a:schemeClr val="tx1"/>
                </a:solidFill>
                <a:effectLst/>
                <a:ea typeface="Microsoft JhengHei"/>
                <a:cs typeface="+mn-cs"/>
              </a:rPr>
              <a:t> requirements based on application needs.  </a:t>
            </a:r>
          </a:p>
          <a:p>
            <a:pPr marL="0" lvl="0" indent="0">
              <a:buFont typeface="Arial"/>
              <a:buNone/>
            </a:pPr>
            <a:r>
              <a:rPr lang="en-US" sz="1200" kern="1200" dirty="0" smtClean="0">
                <a:solidFill>
                  <a:schemeClr val="tx1"/>
                </a:solidFill>
                <a:effectLst/>
                <a:ea typeface="Microsoft JhengHei"/>
                <a:cs typeface="+mn-cs"/>
              </a:rPr>
              <a:t>CLICK</a:t>
            </a:r>
          </a:p>
          <a:p>
            <a:pPr marL="0" lvl="0" indent="0">
              <a:buFont typeface="Arial"/>
              <a:buNone/>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It</a:t>
            </a:r>
            <a:r>
              <a:rPr lang="en-US" sz="1200" kern="1200" baseline="0" dirty="0" smtClean="0">
                <a:solidFill>
                  <a:schemeClr val="tx1"/>
                </a:solidFill>
                <a:effectLst/>
                <a:ea typeface="Microsoft JhengHei"/>
                <a:cs typeface="+mn-cs"/>
              </a:rPr>
              <a:t> is s</a:t>
            </a:r>
            <a:r>
              <a:rPr lang="en-US" sz="1200" kern="1200" dirty="0" smtClean="0">
                <a:solidFill>
                  <a:schemeClr val="tx1"/>
                </a:solidFill>
                <a:effectLst/>
                <a:ea typeface="Microsoft JhengHei"/>
                <a:cs typeface="+mn-cs"/>
              </a:rPr>
              <a:t>imple =&gt; capacity, performance and availability</a:t>
            </a:r>
          </a:p>
          <a:p>
            <a:pPr marL="0" lvl="0" indent="0">
              <a:buFont typeface="Arial"/>
              <a:buNone/>
            </a:pPr>
            <a:r>
              <a:rPr lang="en-US" sz="1200" kern="1200" dirty="0" smtClean="0">
                <a:solidFill>
                  <a:schemeClr val="tx1"/>
                </a:solidFill>
                <a:effectLst/>
                <a:ea typeface="Microsoft JhengHei"/>
                <a:cs typeface="+mn-cs"/>
              </a:rPr>
              <a:t>CLICK</a:t>
            </a:r>
          </a:p>
          <a:p>
            <a:pPr marL="0" lvl="0" indent="0">
              <a:buFont typeface="Arial"/>
              <a:buNone/>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VSAN matches requirements to underlying capabilities.  </a:t>
            </a:r>
          </a:p>
          <a:p>
            <a:pPr marL="171450" lvl="0" indent="-171450">
              <a:buFont typeface="Arial"/>
              <a:buChar char="•"/>
            </a:pPr>
            <a:r>
              <a:rPr lang="en-US" sz="1200" kern="1200" dirty="0" smtClean="0">
                <a:solidFill>
                  <a:schemeClr val="tx1"/>
                </a:solidFill>
                <a:effectLst/>
                <a:ea typeface="Microsoft JhengHei"/>
                <a:cs typeface="+mn-cs"/>
              </a:rPr>
              <a:t>Unlike traditional external storage</a:t>
            </a:r>
            <a:r>
              <a:rPr lang="en-US" sz="1200" kern="1200" baseline="0" dirty="0" smtClean="0">
                <a:solidFill>
                  <a:schemeClr val="tx1"/>
                </a:solidFill>
                <a:effectLst/>
                <a:ea typeface="Microsoft JhengHei"/>
                <a:cs typeface="+mn-cs"/>
              </a:rPr>
              <a:t> =&gt; </a:t>
            </a:r>
            <a:r>
              <a:rPr lang="en-US" sz="1200" kern="1200" dirty="0" smtClean="0">
                <a:solidFill>
                  <a:schemeClr val="tx1"/>
                </a:solidFill>
                <a:effectLst/>
                <a:ea typeface="Microsoft JhengHei"/>
                <a:cs typeface="+mn-cs"/>
              </a:rPr>
              <a:t>provisioning done at array layer</a:t>
            </a:r>
          </a:p>
          <a:p>
            <a:pPr marL="171450" lvl="0" indent="-171450">
              <a:buFont typeface="Arial"/>
              <a:buChar char="•"/>
            </a:pPr>
            <a:r>
              <a:rPr lang="en-US" sz="1200" kern="1200" dirty="0" smtClean="0">
                <a:solidFill>
                  <a:schemeClr val="tx1"/>
                </a:solidFill>
                <a:effectLst/>
                <a:ea typeface="Microsoft JhengHei"/>
                <a:cs typeface="+mn-cs"/>
              </a:rPr>
              <a:t>Automation: policies governed by SLAs</a:t>
            </a:r>
          </a:p>
          <a:p>
            <a:pPr marL="0" lvl="0" indent="0">
              <a:buFont typeface="Arial"/>
              <a:buNone/>
            </a:pPr>
            <a:r>
              <a:rPr lang="en-US" sz="1200" kern="1200" dirty="0" smtClean="0">
                <a:solidFill>
                  <a:schemeClr val="tx1"/>
                </a:solidFill>
                <a:effectLst/>
                <a:ea typeface="Microsoft JhengHei"/>
                <a:cs typeface="+mn-cs"/>
              </a:rPr>
              <a:t>CLICK</a:t>
            </a:r>
          </a:p>
          <a:p>
            <a:pPr marL="0" lvl="0" indent="0">
              <a:buFont typeface="Arial"/>
              <a:buNone/>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Orchestration:</a:t>
            </a:r>
            <a:r>
              <a:rPr lang="en-US" sz="1200" kern="1200" baseline="0" dirty="0" smtClean="0">
                <a:solidFill>
                  <a:schemeClr val="tx1"/>
                </a:solidFill>
                <a:effectLst/>
                <a:ea typeface="Microsoft JhengHei"/>
                <a:cs typeface="+mn-cs"/>
              </a:rPr>
              <a:t> software abstracts underlying hardware</a:t>
            </a: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End result =&gt; No more LUNs</a:t>
            </a:r>
            <a:r>
              <a:rPr lang="en-US" sz="1200" kern="1200" baseline="0" dirty="0" smtClean="0">
                <a:solidFill>
                  <a:schemeClr val="tx1"/>
                </a:solidFill>
                <a:effectLst/>
                <a:latin typeface="+mn-lt"/>
                <a:ea typeface="+mn-ea"/>
                <a:cs typeface="+mn-cs"/>
              </a:rPr>
              <a:t> of Volumes…</a:t>
            </a:r>
            <a:endParaRPr lang="en-US" sz="1200" kern="1200" dirty="0" smtClean="0">
              <a:solidFill>
                <a:schemeClr val="tx1"/>
              </a:solidFill>
              <a:effectLst/>
              <a:ea typeface="Microsoft JhengHei"/>
              <a:cs typeface="+mn-cs"/>
            </a:endParaRPr>
          </a:p>
          <a:p>
            <a:pPr marL="171450" lvl="0" indent="-171450">
              <a:buFont typeface="Arial"/>
              <a:buChar char="•"/>
            </a:pPr>
            <a:endParaRPr lang="en-US" sz="1200" kern="1200" dirty="0" smtClean="0">
              <a:solidFill>
                <a:schemeClr val="tx1"/>
              </a:solidFill>
              <a:effectLst/>
              <a:ea typeface="Microsoft JhengHei"/>
              <a:cs typeface="+mn-cs"/>
            </a:endParaRPr>
          </a:p>
          <a:p>
            <a:pPr marL="0" lvl="0" indent="0">
              <a:buFont typeface="Arial"/>
              <a:buNone/>
            </a:pPr>
            <a:r>
              <a:rPr lang="en-US" sz="1200" kern="1200" dirty="0" smtClean="0">
                <a:solidFill>
                  <a:schemeClr val="tx1"/>
                </a:solidFill>
                <a:effectLst/>
                <a:ea typeface="Microsoft JhengHei"/>
                <a:cs typeface="+mn-cs"/>
              </a:rPr>
              <a:t>T:  To give</a:t>
            </a:r>
            <a:r>
              <a:rPr lang="en-US" sz="1200" kern="1200" baseline="0" dirty="0" smtClean="0">
                <a:solidFill>
                  <a:schemeClr val="tx1"/>
                </a:solidFill>
                <a:effectLst/>
                <a:ea typeface="Microsoft JhengHei"/>
                <a:cs typeface="+mn-cs"/>
              </a:rPr>
              <a:t> you a better idea, l</a:t>
            </a:r>
            <a:r>
              <a:rPr lang="en-US" sz="1200" kern="1200" dirty="0" smtClean="0">
                <a:solidFill>
                  <a:schemeClr val="tx1"/>
                </a:solidFill>
                <a:effectLst/>
                <a:ea typeface="Microsoft JhengHei"/>
                <a:cs typeface="+mn-cs"/>
              </a:rPr>
              <a:t>et me show you how all of this works together  (DEMO)</a:t>
            </a:r>
          </a:p>
          <a:p>
            <a:pPr marL="0" lvl="0" indent="0">
              <a:buFont typeface="Arial"/>
              <a:buNone/>
            </a:pPr>
            <a:endParaRPr lang="en-US" sz="1200" kern="1200" dirty="0" smtClean="0">
              <a:solidFill>
                <a:schemeClr val="tx1"/>
              </a:solidFill>
              <a:effectLst/>
              <a:ea typeface="Microsoft JhengHei"/>
              <a:cs typeface="+mn-cs"/>
            </a:endParaRPr>
          </a:p>
          <a:p>
            <a:pPr marL="0" lvl="0" indent="0">
              <a:buFont typeface="Arial"/>
              <a:buNone/>
            </a:pPr>
            <a:r>
              <a:rPr lang="en-US" sz="1200" kern="1200" dirty="0" smtClean="0">
                <a:solidFill>
                  <a:schemeClr val="tx1"/>
                </a:solidFill>
                <a:effectLst/>
                <a:ea typeface="Microsoft JhengHei"/>
                <a:cs typeface="+mn-cs"/>
              </a:rPr>
              <a:t>John:</a:t>
            </a:r>
          </a:p>
          <a:p>
            <a:pPr marL="0" lvl="0" indent="0">
              <a:buFont typeface="Arial"/>
              <a:buNone/>
            </a:pPr>
            <a:r>
              <a:rPr lang="en-US" sz="1200" kern="1200" dirty="0" smtClean="0">
                <a:solidFill>
                  <a:schemeClr val="tx1"/>
                </a:solidFill>
                <a:effectLst/>
                <a:ea typeface="Microsoft JhengHei"/>
                <a:cs typeface="+mn-cs"/>
              </a:rPr>
              <a:t>You mentioned</a:t>
            </a:r>
            <a:r>
              <a:rPr lang="en-US" sz="1200" kern="1200" baseline="0" dirty="0" smtClean="0">
                <a:solidFill>
                  <a:schemeClr val="tx1"/>
                </a:solidFill>
                <a:effectLst/>
                <a:ea typeface="Microsoft JhengHei"/>
                <a:cs typeface="+mn-cs"/>
              </a:rPr>
              <a:t> policy-based framework.  Help me understand how that works as I believe that is a fairly new concept when it comes to storage.</a:t>
            </a:r>
            <a:endParaRPr lang="en-US" sz="1200" kern="1200" dirty="0" smtClean="0">
              <a:solidFill>
                <a:schemeClr val="tx1"/>
              </a:solidFill>
              <a:effectLst/>
              <a:ea typeface="Microsoft JhengHei"/>
              <a:cs typeface="+mn-cs"/>
            </a:endParaRPr>
          </a:p>
          <a:p>
            <a:pPr marL="171450" lvl="0" indent="-171450">
              <a:buFont typeface="Arial"/>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ea typeface="Microsoft JhengHei"/>
              </a:rPr>
              <a:pPr/>
              <a:t>24</a:t>
            </a:fld>
            <a:endParaRPr lang="en-US">
              <a:solidFill>
                <a:prstClr val="black"/>
              </a:solidFill>
              <a:latin typeface="Calibri"/>
              <a:ea typeface="Microsoft JhengHei"/>
            </a:endParaRPr>
          </a:p>
        </p:txBody>
      </p:sp>
    </p:spTree>
    <p:extLst>
      <p:ext uri="{BB962C8B-B14F-4D97-AF65-F5344CB8AC3E}">
        <p14:creationId xmlns:p14="http://schemas.microsoft.com/office/powerpoint/2010/main" val="2087857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0720" lvl="1" indent="-342900">
              <a:spcBef>
                <a:spcPts val="600"/>
              </a:spcBef>
            </a:pPr>
            <a:r>
              <a:rPr lang="en-US" altLang="zh-TW" smtClean="0">
                <a:ea typeface="Microsoft JhengHei"/>
              </a:rPr>
              <a:t>Drivers on the right – Arrow – Bubbles (with range) $2.5GB</a:t>
            </a:r>
            <a:r>
              <a:rPr lang="en-US" baseline="0" smtClean="0">
                <a:ea typeface="Microsoft JhengHei"/>
              </a:rPr>
              <a:t> </a:t>
            </a:r>
            <a:endParaRPr lang="en-US" baseline="0" dirty="0" smtClean="0">
              <a:ea typeface="Microsoft JhengHei"/>
            </a:endParaRPr>
          </a:p>
          <a:p>
            <a:pPr marL="680720" lvl="1" indent="-342900">
              <a:spcBef>
                <a:spcPts val="600"/>
              </a:spcBef>
            </a:pPr>
            <a:r>
              <a:rPr lang="en-US" baseline="0" dirty="0" smtClean="0">
                <a:ea typeface="Microsoft JhengHei"/>
              </a:rPr>
              <a:t>50% </a:t>
            </a:r>
            <a:r>
              <a:rPr lang="en-US" baseline="0" dirty="0" err="1" smtClean="0">
                <a:ea typeface="Microsoft JhengHei"/>
              </a:rPr>
              <a:t>tco</a:t>
            </a:r>
            <a:r>
              <a:rPr lang="en-US" baseline="0" dirty="0" smtClean="0">
                <a:ea typeface="Microsoft JhengHei"/>
              </a:rPr>
              <a:t> reduction</a:t>
            </a:r>
          </a:p>
          <a:p>
            <a:pPr marL="680720" lvl="1" indent="-342900">
              <a:spcBef>
                <a:spcPts val="600"/>
              </a:spcBef>
            </a:pPr>
            <a:r>
              <a:rPr lang="en-US" baseline="0" dirty="0" smtClean="0">
                <a:ea typeface="Microsoft JhengHei"/>
              </a:rPr>
              <a:t>5-10x </a:t>
            </a:r>
            <a:r>
              <a:rPr lang="en-US" baseline="0" dirty="0" err="1" smtClean="0">
                <a:ea typeface="Microsoft JhengHei"/>
              </a:rPr>
              <a:t>opex</a:t>
            </a:r>
            <a:endParaRPr lang="en-US" baseline="0" dirty="0" smtClean="0">
              <a:ea typeface="Microsoft JhengHei"/>
            </a:endParaRPr>
          </a:p>
          <a:p>
            <a:pPr marL="680720" lvl="1" indent="-342900">
              <a:spcBef>
                <a:spcPts val="600"/>
              </a:spcBef>
            </a:pPr>
            <a:endParaRPr lang="en-US" dirty="0" smtClean="0">
              <a:ea typeface="Microsoft JhengHei"/>
            </a:endParaRPr>
          </a:p>
          <a:p>
            <a:pPr marL="680720" lvl="1" indent="-342900">
              <a:spcBef>
                <a:spcPts val="600"/>
              </a:spcBef>
            </a:pPr>
            <a:endParaRPr lang="en-US" dirty="0" smtClean="0">
              <a:ea typeface="Microsoft JhengHei"/>
            </a:endParaRPr>
          </a:p>
          <a:p>
            <a:pPr marL="680720" lvl="1" indent="-342900">
              <a:spcBef>
                <a:spcPts val="600"/>
              </a:spcBef>
            </a:pPr>
            <a:r>
              <a:rPr lang="en-US" dirty="0" smtClean="0">
                <a:ea typeface="Microsoft JhengHei"/>
              </a:rPr>
              <a:t>Align Costs with Revenue</a:t>
            </a:r>
          </a:p>
          <a:p>
            <a:pPr marL="680720" lvl="1" indent="-342900">
              <a:spcBef>
                <a:spcPts val="600"/>
              </a:spcBef>
            </a:pPr>
            <a:r>
              <a:rPr lang="en-US" dirty="0" smtClean="0">
                <a:ea typeface="Microsoft JhengHei"/>
              </a:rPr>
              <a:t>Take advantage of decreasing HW prices</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25</a:t>
            </a:fld>
            <a:endParaRPr lang="en-US">
              <a:latin typeface="Arial"/>
              <a:ea typeface="Microsoft JhengHei"/>
            </a:endParaRPr>
          </a:p>
        </p:txBody>
      </p:sp>
    </p:spTree>
    <p:extLst>
      <p:ext uri="{BB962C8B-B14F-4D97-AF65-F5344CB8AC3E}">
        <p14:creationId xmlns:p14="http://schemas.microsoft.com/office/powerpoint/2010/main" val="1053448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F4FBC3A-A12C-40F9-BB8D-BC30C7901396}" type="slidenum">
              <a:rPr lang="en-US" smtClean="0">
                <a:latin typeface="Arial"/>
                <a:ea typeface="Microsoft JhengHei"/>
              </a:rPr>
              <a:pPr/>
              <a:t>26</a:t>
            </a:fld>
            <a:endParaRPr lang="en-US">
              <a:latin typeface="Arial"/>
              <a:ea typeface="Microsoft JhengHe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ea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95D3"/>
                </a:solidFill>
                <a:latin typeface="Arial" charset="0"/>
                <a:ea typeface="ＭＳ Ｐゴシック" charset="0"/>
                <a:cs typeface="ＭＳ Ｐゴシック" charset="0"/>
              </a:defRPr>
            </a:lvl1pPr>
            <a:lvl2pPr marL="730171" indent="-280835" eaLnBrk="0" hangingPunct="0">
              <a:defRPr sz="2400">
                <a:solidFill>
                  <a:srgbClr val="0095D3"/>
                </a:solidFill>
                <a:latin typeface="Arial" charset="0"/>
                <a:ea typeface="ＭＳ Ｐゴシック" charset="0"/>
              </a:defRPr>
            </a:lvl2pPr>
            <a:lvl3pPr marL="1123340" indent="-224668" eaLnBrk="0" hangingPunct="0">
              <a:defRPr sz="2400">
                <a:solidFill>
                  <a:srgbClr val="0095D3"/>
                </a:solidFill>
                <a:latin typeface="Arial" charset="0"/>
                <a:ea typeface="ＭＳ Ｐゴシック" charset="0"/>
              </a:defRPr>
            </a:lvl3pPr>
            <a:lvl4pPr marL="1572677" indent="-224668" eaLnBrk="0" hangingPunct="0">
              <a:defRPr sz="2400">
                <a:solidFill>
                  <a:srgbClr val="0095D3"/>
                </a:solidFill>
                <a:latin typeface="Arial" charset="0"/>
                <a:ea typeface="ＭＳ Ｐゴシック" charset="0"/>
              </a:defRPr>
            </a:lvl4pPr>
            <a:lvl5pPr marL="2022013" indent="-224668" eaLnBrk="0" hangingPunct="0">
              <a:defRPr sz="2400">
                <a:solidFill>
                  <a:srgbClr val="0095D3"/>
                </a:solidFill>
                <a:latin typeface="Arial" charset="0"/>
                <a:ea typeface="ＭＳ Ｐゴシック" charset="0"/>
              </a:defRPr>
            </a:lvl5pPr>
            <a:lvl6pPr marL="2471349" indent="-224668" eaLnBrk="0" fontAlgn="base" hangingPunct="0">
              <a:spcBef>
                <a:spcPct val="0"/>
              </a:spcBef>
              <a:spcAft>
                <a:spcPct val="0"/>
              </a:spcAft>
              <a:defRPr sz="2400">
                <a:solidFill>
                  <a:srgbClr val="0095D3"/>
                </a:solidFill>
                <a:latin typeface="Arial" charset="0"/>
                <a:ea typeface="ＭＳ Ｐゴシック" charset="0"/>
              </a:defRPr>
            </a:lvl6pPr>
            <a:lvl7pPr marL="2920685" indent="-224668" eaLnBrk="0" fontAlgn="base" hangingPunct="0">
              <a:spcBef>
                <a:spcPct val="0"/>
              </a:spcBef>
              <a:spcAft>
                <a:spcPct val="0"/>
              </a:spcAft>
              <a:defRPr sz="2400">
                <a:solidFill>
                  <a:srgbClr val="0095D3"/>
                </a:solidFill>
                <a:latin typeface="Arial" charset="0"/>
                <a:ea typeface="ＭＳ Ｐゴシック" charset="0"/>
              </a:defRPr>
            </a:lvl7pPr>
            <a:lvl8pPr marL="3370021" indent="-224668" eaLnBrk="0" fontAlgn="base" hangingPunct="0">
              <a:spcBef>
                <a:spcPct val="0"/>
              </a:spcBef>
              <a:spcAft>
                <a:spcPct val="0"/>
              </a:spcAft>
              <a:defRPr sz="2400">
                <a:solidFill>
                  <a:srgbClr val="0095D3"/>
                </a:solidFill>
                <a:latin typeface="Arial" charset="0"/>
                <a:ea typeface="ＭＳ Ｐゴシック" charset="0"/>
              </a:defRPr>
            </a:lvl8pPr>
            <a:lvl9pPr marL="3819357" indent="-224668" eaLnBrk="0" fontAlgn="base" hangingPunct="0">
              <a:spcBef>
                <a:spcPct val="0"/>
              </a:spcBef>
              <a:spcAft>
                <a:spcPct val="0"/>
              </a:spcAft>
              <a:defRPr sz="2400">
                <a:solidFill>
                  <a:srgbClr val="0095D3"/>
                </a:solidFill>
                <a:latin typeface="Arial" charset="0"/>
                <a:ea typeface="ＭＳ Ｐゴシック" charset="0"/>
              </a:defRPr>
            </a:lvl9pPr>
          </a:lstStyle>
          <a:p>
            <a:pPr eaLnBrk="1" hangingPunct="1"/>
            <a:fld id="{F4F42EFE-B87B-3E42-AC0B-F922B87BC54D}" type="slidenum">
              <a:rPr lang="en-US" sz="1200">
                <a:solidFill>
                  <a:schemeClr val="tx1"/>
                </a:solidFill>
                <a:latin typeface="Calibri"/>
                <a:ea typeface="Microsoft JhengHei"/>
              </a:rPr>
              <a:pPr eaLnBrk="1" hangingPunct="1"/>
              <a:t>27</a:t>
            </a:fld>
            <a:endParaRPr lang="en-US" sz="1200" dirty="0">
              <a:solidFill>
                <a:schemeClr val="tx1"/>
              </a:solidFill>
              <a:latin typeface="Calibri"/>
              <a:ea typeface="Microsoft JhengHe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buFont typeface="Arial" panose="020B0604020202020204" pitchFamily="34" charset="0"/>
              <a:buChar char="•"/>
            </a:pPr>
            <a:r>
              <a:rPr lang="en-US" sz="1200" dirty="0" smtClean="0">
                <a:ea typeface="Microsoft JhengHei"/>
              </a:rPr>
              <a:t>Increase the performance</a:t>
            </a:r>
          </a:p>
          <a:p>
            <a:pPr marL="285750" indent="-285750">
              <a:lnSpc>
                <a:spcPct val="90000"/>
              </a:lnSpc>
              <a:buFont typeface="Arial" panose="020B0604020202020204" pitchFamily="34" charset="0"/>
              <a:buChar char="•"/>
            </a:pPr>
            <a:r>
              <a:rPr lang="en-US" sz="1200" dirty="0" smtClean="0">
                <a:ea typeface="Microsoft JhengHei"/>
              </a:rPr>
              <a:t>Get better economics</a:t>
            </a:r>
          </a:p>
          <a:p>
            <a:pPr marL="285750" indent="-285750">
              <a:lnSpc>
                <a:spcPct val="90000"/>
              </a:lnSpc>
              <a:buFont typeface="Arial" panose="020B0604020202020204" pitchFamily="34" charset="0"/>
              <a:buChar char="•"/>
            </a:pPr>
            <a:r>
              <a:rPr lang="en-US" sz="1200" dirty="0" smtClean="0">
                <a:ea typeface="Microsoft JhengHei"/>
              </a:rPr>
              <a:t>Save on CPU resources</a:t>
            </a:r>
          </a:p>
          <a:p>
            <a:endParaRPr lang="zh-TW" altLang="en-US" smtClean="0">
              <a:ea typeface="Microsoft JhengHei"/>
            </a:endParaRPr>
          </a:p>
          <a:p>
            <a:r>
              <a:rPr lang="en-US" altLang="zh-TW" smtClean="0">
                <a:ea typeface="Microsoft JhengHei"/>
              </a:rPr>
              <a:t>--</a:t>
            </a:r>
            <a:endParaRPr lang="zh-TW" altLang="en-US" smtClean="0">
              <a:ea typeface="Microsoft JhengHei"/>
            </a:endParaRPr>
          </a:p>
          <a:p>
            <a:r>
              <a:rPr lang="en-US" altLang="zh-TW" smtClean="0">
                <a:ea typeface="Microsoft JhengHei"/>
              </a:rPr>
              <a:t>So the cost of an I/O, in CPU cycles and overhead, is important. Gray and Shenoy derive some rules of thumb for I/O costs:</a:t>
            </a:r>
            <a:endParaRPr lang="zh-TW" altLang="en-US" smtClean="0">
              <a:ea typeface="Microsoft JhengHei"/>
            </a:endParaRPr>
          </a:p>
          <a:p>
            <a:r>
              <a:rPr lang="en-US" altLang="zh-TW" smtClean="0">
                <a:ea typeface="Microsoft JhengHei"/>
              </a:rPr>
              <a:t>A disk I/O costs 5,000 instructions and 0.1 instructions per byte</a:t>
            </a:r>
            <a:endParaRPr lang="zh-TW" altLang="en-US" smtClean="0">
              <a:ea typeface="Microsoft JhengHei"/>
            </a:endParaRPr>
          </a:p>
          <a:p>
            <a:r>
              <a:rPr lang="en-US" altLang="zh-TW" smtClean="0">
                <a:ea typeface="Microsoft JhengHei"/>
              </a:rPr>
              <a:t>The CPU cost of a Systems Area Network (SAN) network message is 3,000 clocks and 1 clock per byte</a:t>
            </a:r>
            <a:endParaRPr lang="zh-TW" altLang="en-US" smtClean="0">
              <a:ea typeface="Microsoft JhengHei"/>
            </a:endParaRPr>
          </a:p>
          <a:p>
            <a:r>
              <a:rPr lang="en-US" altLang="zh-TW" smtClean="0">
                <a:ea typeface="Microsoft JhengHei"/>
              </a:rPr>
              <a:t>A network message costs 10,000 instructions and 10 instructions per byte</a:t>
            </a:r>
            <a:endParaRPr lang="zh-TW" altLang="en-US" smtClean="0">
              <a:ea typeface="Microsoft JhengHei"/>
            </a:endParaRPr>
          </a:p>
          <a:p>
            <a:r>
              <a:rPr lang="en-US" altLang="zh-TW" smtClean="0">
                <a:ea typeface="Microsoft JhengHei"/>
              </a:rPr>
              <a:t>for an 8KB I/O, which is a standard I/O size for Unix systems, it costs</a:t>
            </a:r>
            <a:endParaRPr lang="zh-TW" altLang="en-US" smtClean="0">
              <a:ea typeface="Microsoft JhengHei"/>
            </a:endParaRPr>
          </a:p>
          <a:p>
            <a:r>
              <a:rPr lang="en-US" altLang="zh-TW" smtClean="0">
                <a:ea typeface="Microsoft JhengHei"/>
              </a:rPr>
              <a:t>Disk: 5,000 + 800 = 5,800 instructions</a:t>
            </a:r>
            <a:endParaRPr lang="zh-TW" altLang="en-US" smtClean="0">
              <a:ea typeface="Microsoft JhengHei"/>
            </a:endParaRPr>
          </a:p>
          <a:p>
            <a:r>
              <a:rPr lang="en-US" altLang="zh-TW" smtClean="0">
                <a:ea typeface="Microsoft JhengHei"/>
              </a:rPr>
              <a:t>SAN: 3,000 + 8,000 = 11,000 clocks</a:t>
            </a:r>
            <a:endParaRPr lang="zh-TW" altLang="en-US" smtClean="0">
              <a:ea typeface="Microsoft JhengHei"/>
            </a:endParaRPr>
          </a:p>
          <a:p>
            <a:r>
              <a:rPr lang="en-US" altLang="zh-TW" smtClean="0">
                <a:ea typeface="Microsoft JhengHei"/>
              </a:rPr>
              <a:t>Network: 10,000 + 80,000 = 90,000 instructions</a:t>
            </a:r>
            <a:endParaRPr lang="zh-TW" altLang="en-US" smtClean="0">
              <a:ea typeface="Microsoft JhengHei"/>
            </a:endParaRPr>
          </a:p>
          <a:p>
            <a:r>
              <a:rPr lang="en-US" altLang="zh-TW" smtClean="0">
                <a:ea typeface="Microsoft JhengHei"/>
              </a:rPr>
              <a:t>Thus it is obvious why IDCs implement local disks in general preference to SANs or networks. Not only is it cheaper economically, it is much cheaper in CPU resources. Looked another way, this simply confirms what many practitioners already have ample experience with: the EDC architecture doesn’t scale easily or well.</a:t>
            </a:r>
            <a:endParaRPr lang="zh-TW" altLang="en-US" smtClean="0">
              <a:ea typeface="Microsoft JhengHei"/>
            </a:endParaRPr>
          </a:p>
          <a:p>
            <a:r>
              <a:rPr lang="en-US" altLang="zh-TW" smtClean="0">
                <a:ea typeface="Microsoft JhengHei"/>
              </a:rPr>
              <a:t>------------------</a:t>
            </a:r>
            <a:endParaRPr lang="zh-TW" altLang="en-US" smtClean="0">
              <a:ea typeface="Microsoft JhengHei"/>
            </a:endParaRPr>
          </a:p>
          <a:p>
            <a:r>
              <a:rPr lang="en-US" altLang="zh-TW" smtClean="0">
                <a:ea typeface="Microsoft JhengHei"/>
              </a:rPr>
              <a:t>Two I/O intensive techniques are RAID 5 and RAID 6. In RAID 5, writing a block typically requires four disk accesses: two to read the existing data and parity and two more to write the new data and parity (RAID 6 requires even more). Not surprisingly, Google avoids RAID 5 or RAID 6 and favors mirroring, typically mirroring each chunk of data at least three times and many more times if it is hot. This effectively increases the IOPS per chunk of data at the expense of capacity, which is much cheaper than additional bandwidth or cache.</a:t>
            </a:r>
            <a:endParaRPr lang="zh-TW" altLang="en-US" dirty="0">
              <a:ea typeface="Microsoft JhengHei"/>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28</a:t>
            </a:fld>
            <a:endParaRPr lang="en-US">
              <a:latin typeface="Arial"/>
              <a:ea typeface="Microsoft JhengHei"/>
            </a:endParaRPr>
          </a:p>
        </p:txBody>
      </p:sp>
    </p:spTree>
    <p:extLst>
      <p:ext uri="{BB962C8B-B14F-4D97-AF65-F5344CB8AC3E}">
        <p14:creationId xmlns:p14="http://schemas.microsoft.com/office/powerpoint/2010/main" val="2485414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1447800" y="609600"/>
            <a:ext cx="3962400" cy="2971800"/>
          </a:xfrm>
          <a:ln/>
        </p:spPr>
      </p:sp>
      <p:sp>
        <p:nvSpPr>
          <p:cNvPr id="25602" name="Notes Placeholder 2"/>
          <p:cNvSpPr>
            <a:spLocks noGrp="1"/>
          </p:cNvSpPr>
          <p:nvPr>
            <p:ph type="body" idx="1"/>
          </p:nvPr>
        </p:nvSpPr>
        <p:spPr>
          <a:noFill/>
          <a:ln/>
        </p:spPr>
        <p:txBody>
          <a:bodyPr/>
          <a:lstStyle/>
          <a:p>
            <a:pPr defTabSz="897301" eaLnBrk="0" fontAlgn="base" hangingPunct="0">
              <a:spcBef>
                <a:spcPct val="30000"/>
              </a:spcBef>
              <a:spcAft>
                <a:spcPct val="0"/>
              </a:spcAft>
              <a:defRPr/>
            </a:pPr>
            <a:r>
              <a:rPr lang="en-US" dirty="0" smtClean="0">
                <a:ea typeface="Microsoft JhengHei"/>
              </a:rPr>
              <a:t>There are two</a:t>
            </a:r>
            <a:r>
              <a:rPr lang="en-US" baseline="0" dirty="0" smtClean="0">
                <a:ea typeface="Microsoft JhengHei"/>
              </a:rPr>
              <a:t> motivating reasons to sell </a:t>
            </a:r>
            <a:r>
              <a:rPr lang="en-US" baseline="0" dirty="0" err="1" smtClean="0">
                <a:ea typeface="Microsoft JhengHei"/>
              </a:rPr>
              <a:t>vCHS</a:t>
            </a:r>
            <a:r>
              <a:rPr lang="en-US" baseline="0" dirty="0" smtClean="0">
                <a:ea typeface="Microsoft JhengHei"/>
              </a:rPr>
              <a:t>. The first is to help you get to your quota faster. Compensation is based on Annual Contract Value. So w</a:t>
            </a:r>
            <a:r>
              <a:rPr lang="en-US" dirty="0">
                <a:ea typeface="Microsoft JhengHei"/>
              </a:rPr>
              <a:t>ith $180k average first engagement deal size for Dedicated Cloud and $15k for Virtual Private Cloud, means that the more </a:t>
            </a:r>
            <a:r>
              <a:rPr lang="en-US" dirty="0" err="1">
                <a:ea typeface="Microsoft JhengHei"/>
              </a:rPr>
              <a:t>vCHS</a:t>
            </a:r>
            <a:r>
              <a:rPr lang="en-US" dirty="0">
                <a:ea typeface="Microsoft JhengHei"/>
              </a:rPr>
              <a:t> you sell, the more money you will make, and the faster you will get to your goal. </a:t>
            </a:r>
          </a:p>
          <a:p>
            <a:pPr defTabSz="897301" eaLnBrk="0" fontAlgn="base" hangingPunct="0">
              <a:spcBef>
                <a:spcPct val="30000"/>
              </a:spcBef>
              <a:spcAft>
                <a:spcPct val="0"/>
              </a:spcAft>
              <a:defRPr/>
            </a:pPr>
            <a:endParaRPr lang="en-US" dirty="0">
              <a:ea typeface="Microsoft JhengHei"/>
            </a:endParaRPr>
          </a:p>
          <a:p>
            <a:pPr defTabSz="897301" eaLnBrk="0" fontAlgn="base" hangingPunct="0">
              <a:spcBef>
                <a:spcPct val="30000"/>
              </a:spcBef>
              <a:spcAft>
                <a:spcPct val="0"/>
              </a:spcAft>
              <a:defRPr/>
            </a:pPr>
            <a:r>
              <a:rPr lang="en-US" dirty="0">
                <a:ea typeface="Microsoft JhengHei"/>
              </a:rPr>
              <a:t>The other is around gaining better account control. By selling just software today, you are only involved in ½ the conversation. With </a:t>
            </a:r>
            <a:r>
              <a:rPr lang="en-US" dirty="0" err="1">
                <a:ea typeface="Microsoft JhengHei"/>
              </a:rPr>
              <a:t>vCHS</a:t>
            </a:r>
            <a:r>
              <a:rPr lang="en-US" dirty="0">
                <a:ea typeface="Microsoft JhengHei"/>
              </a:rPr>
              <a:t> you will be selling a service which will help to create an annuity stream of revenue for you going forward. </a:t>
            </a:r>
          </a:p>
          <a:p>
            <a:endParaRPr lang="en-US" dirty="0" smtClean="0"/>
          </a:p>
        </p:txBody>
      </p:sp>
      <p:sp>
        <p:nvSpPr>
          <p:cNvPr id="25603" name="Slide Number Placeholder 3"/>
          <p:cNvSpPr>
            <a:spLocks noGrp="1"/>
          </p:cNvSpPr>
          <p:nvPr>
            <p:ph type="sldNum" sz="quarter" idx="5"/>
          </p:nvPr>
        </p:nvSpPr>
        <p:spPr>
          <a:noFill/>
        </p:spPr>
        <p:txBody>
          <a:bodyPr/>
          <a:lstStyle/>
          <a:p>
            <a:fld id="{F5AFE2A4-8061-4F1E-9904-7AEE2202BEEF}" type="slidenum">
              <a:rPr lang="en-US" smtClean="0">
                <a:latin typeface="Arial"/>
                <a:ea typeface="Microsoft JhengHei"/>
              </a:rPr>
              <a:pPr/>
              <a:t>29</a:t>
            </a:fld>
            <a:endParaRPr lang="en-US" smtClean="0">
              <a:latin typeface="Arial"/>
              <a:ea typeface="Microsoft JhengHe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1115" indent="-111115" defTabSz="685772">
              <a:defRPr/>
            </a:pPr>
            <a:r>
              <a:rPr lang="en-US" altLang="zh-TW" smtClean="0">
                <a:ea typeface="Microsoft JhengHei"/>
              </a:rPr>
              <a:t>Let’s now switch gears</a:t>
            </a:r>
            <a:r>
              <a:rPr lang="en-US" baseline="0" smtClean="0">
                <a:ea typeface="Microsoft JhengHei"/>
              </a:rPr>
              <a:t> </a:t>
            </a:r>
            <a:r>
              <a:rPr lang="en-US" baseline="0" dirty="0" smtClean="0">
                <a:ea typeface="Microsoft JhengHei"/>
              </a:rPr>
              <a:t>and talk about storage, the third leg of the SDDC stool.</a:t>
            </a:r>
          </a:p>
          <a:p>
            <a:pPr lvl="0"/>
            <a:r>
              <a:rPr lang="en-US" dirty="0" smtClean="0">
                <a:ea typeface="Microsoft JhengHei"/>
              </a:rPr>
              <a:t>Storage is a key </a:t>
            </a:r>
            <a:r>
              <a:rPr lang="en-US" smtClean="0">
                <a:ea typeface="Microsoft JhengHei"/>
              </a:rPr>
              <a:t>component of</a:t>
            </a:r>
            <a:r>
              <a:rPr lang="zh-TW" altLang="en-US" baseline="0" smtClean="0">
                <a:ea typeface="Microsoft JhengHei"/>
              </a:rPr>
              <a:t> </a:t>
            </a:r>
            <a:r>
              <a:rPr lang="en-US" altLang="zh-TW" baseline="0" smtClean="0">
                <a:ea typeface="Microsoft JhengHei"/>
              </a:rPr>
              <a:t>the data center and our SDDC story wouldn’t be complete without virtualizing storage.</a:t>
            </a:r>
            <a:endParaRPr lang="zh-TW" altLang="en-US" baseline="0" smtClean="0">
              <a:ea typeface="Microsoft JhengHei"/>
            </a:endParaRPr>
          </a:p>
          <a:p>
            <a:pPr marL="111115" indent="-111115" defTabSz="685772">
              <a:defRPr/>
            </a:pPr>
            <a:endParaRPr lang="en-US" altLang="en-US" dirty="0" smtClean="0">
              <a:latin typeface="Arial" pitchFamily="34"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Aft>
                <a:spcPct val="40000"/>
              </a:spcAft>
              <a:defRPr sz="2400">
                <a:solidFill>
                  <a:srgbClr val="0095D3"/>
                </a:solidFill>
                <a:latin typeface="Arial" pitchFamily="34" charset="0"/>
                <a:ea typeface="ＭＳ Ｐゴシック" pitchFamily="34" charset="-128"/>
              </a:defRPr>
            </a:lvl1pPr>
            <a:lvl2pPr marL="730105" indent="-280810" algn="ctr" eaLnBrk="0" hangingPunct="0">
              <a:spcAft>
                <a:spcPct val="40000"/>
              </a:spcAft>
              <a:defRPr sz="2400">
                <a:solidFill>
                  <a:srgbClr val="0095D3"/>
                </a:solidFill>
                <a:latin typeface="Arial" pitchFamily="34" charset="0"/>
                <a:ea typeface="ＭＳ Ｐゴシック" pitchFamily="34" charset="-128"/>
              </a:defRPr>
            </a:lvl2pPr>
            <a:lvl3pPr marL="1123239" indent="-224647" algn="ctr" eaLnBrk="0" hangingPunct="0">
              <a:spcAft>
                <a:spcPct val="40000"/>
              </a:spcAft>
              <a:defRPr sz="2400">
                <a:solidFill>
                  <a:srgbClr val="0095D3"/>
                </a:solidFill>
                <a:latin typeface="Arial" pitchFamily="34" charset="0"/>
                <a:ea typeface="ＭＳ Ｐゴシック" pitchFamily="34" charset="-128"/>
              </a:defRPr>
            </a:lvl3pPr>
            <a:lvl4pPr marL="1572535" indent="-224647" algn="ctr" eaLnBrk="0" hangingPunct="0">
              <a:spcAft>
                <a:spcPct val="40000"/>
              </a:spcAft>
              <a:defRPr sz="2400">
                <a:solidFill>
                  <a:srgbClr val="0095D3"/>
                </a:solidFill>
                <a:latin typeface="Arial" pitchFamily="34" charset="0"/>
                <a:ea typeface="ＭＳ Ｐゴシック" pitchFamily="34" charset="-128"/>
              </a:defRPr>
            </a:lvl4pPr>
            <a:lvl5pPr marL="2021830" indent="-224647" algn="ctr" eaLnBrk="0" hangingPunct="0">
              <a:spcAft>
                <a:spcPct val="40000"/>
              </a:spcAft>
              <a:defRPr sz="2400">
                <a:solidFill>
                  <a:srgbClr val="0095D3"/>
                </a:solidFill>
                <a:latin typeface="Arial" pitchFamily="34" charset="0"/>
                <a:ea typeface="ＭＳ Ｐゴシック" pitchFamily="34" charset="-128"/>
              </a:defRPr>
            </a:lvl5pPr>
            <a:lvl6pPr marL="2471126"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6pPr>
            <a:lvl7pPr marL="2920422"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7pPr>
            <a:lvl8pPr marL="3369717"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8pPr>
            <a:lvl9pPr marL="3819012" indent="-224647" algn="ctr" eaLnBrk="0" fontAlgn="base" hangingPunct="0">
              <a:spcBef>
                <a:spcPct val="0"/>
              </a:spcBef>
              <a:spcAft>
                <a:spcPct val="40000"/>
              </a:spcAft>
              <a:defRPr sz="2400">
                <a:solidFill>
                  <a:srgbClr val="0095D3"/>
                </a:solidFill>
                <a:latin typeface="Arial" pitchFamily="34" charset="0"/>
                <a:ea typeface="ＭＳ Ｐゴシック" pitchFamily="34" charset="-128"/>
              </a:defRPr>
            </a:lvl9pPr>
          </a:lstStyle>
          <a:p>
            <a:pPr algn="r">
              <a:spcAft>
                <a:spcPct val="0"/>
              </a:spcAft>
            </a:pPr>
            <a:fld id="{4A9106F7-8D2E-4ED9-89EF-A0A6A8EF9681}" type="slidenum">
              <a:rPr lang="en-US" altLang="en-US" sz="1200">
                <a:solidFill>
                  <a:srgbClr val="000000"/>
                </a:solidFill>
                <a:latin typeface="Calibri"/>
                <a:ea typeface="Microsoft JhengHei"/>
              </a:rPr>
              <a:pPr algn="r">
                <a:spcAft>
                  <a:spcPct val="0"/>
                </a:spcAft>
              </a:pPr>
              <a:t>3</a:t>
            </a:fld>
            <a:endParaRPr lang="en-US" altLang="en-US" sz="1200" dirty="0">
              <a:solidFill>
                <a:srgbClr val="000000"/>
              </a:solidFill>
              <a:latin typeface="Calibri"/>
              <a:ea typeface="Microsoft JhengHei"/>
            </a:endParaRPr>
          </a:p>
        </p:txBody>
      </p:sp>
    </p:spTree>
    <p:extLst>
      <p:ext uri="{BB962C8B-B14F-4D97-AF65-F5344CB8AC3E}">
        <p14:creationId xmlns:p14="http://schemas.microsoft.com/office/powerpoint/2010/main" val="378221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solidFill>
                  <a:schemeClr val="accent1">
                    <a:lumMod val="75000"/>
                  </a:schemeClr>
                </a:solidFill>
                <a:ea typeface="Microsoft JhengHei"/>
              </a:rPr>
              <a:t>Education class</a:t>
            </a:r>
          </a:p>
          <a:p>
            <a:pPr>
              <a:lnSpc>
                <a:spcPct val="90000"/>
              </a:lnSpc>
            </a:pPr>
            <a:endParaRPr lang="en-US" dirty="0" smtClean="0">
              <a:solidFill>
                <a:schemeClr val="accent1">
                  <a:lumMod val="75000"/>
                </a:schemeClr>
              </a:solidFill>
              <a:ea typeface="Microsoft JhengHei"/>
            </a:endParaRP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30</a:t>
            </a:fld>
            <a:endParaRPr lang="en-US">
              <a:latin typeface="Arial"/>
              <a:ea typeface="Microsoft JhengHei"/>
            </a:endParaRPr>
          </a:p>
        </p:txBody>
      </p:sp>
    </p:spTree>
    <p:extLst>
      <p:ext uri="{BB962C8B-B14F-4D97-AF65-F5344CB8AC3E}">
        <p14:creationId xmlns:p14="http://schemas.microsoft.com/office/powerpoint/2010/main" val="1265284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31</a:t>
            </a:fld>
            <a:endParaRPr lang="en-US">
              <a:latin typeface="Arial"/>
              <a:ea typeface="Microsoft JhengHei"/>
            </a:endParaRPr>
          </a:p>
        </p:txBody>
      </p:sp>
    </p:spTree>
    <p:extLst>
      <p:ext uri="{BB962C8B-B14F-4D97-AF65-F5344CB8AC3E}">
        <p14:creationId xmlns:p14="http://schemas.microsoft.com/office/powerpoint/2010/main" val="372882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pPr marL="455613" indent="-285750" defTabSz="914380">
              <a:spcBef>
                <a:spcPts val="600"/>
              </a:spcBef>
              <a:spcAft>
                <a:spcPts val="600"/>
              </a:spcAft>
              <a:buFont typeface="Arial"/>
              <a:buChar char="•"/>
            </a:pPr>
            <a:r>
              <a:rPr lang="en-US" dirty="0" smtClean="0">
                <a:solidFill>
                  <a:srgbClr val="717074"/>
                </a:solidFill>
                <a:ea typeface="Microsoft JhengHei"/>
              </a:rPr>
              <a:t>We are seeing the demand for storage grow </a:t>
            </a:r>
            <a:r>
              <a:rPr lang="en-US" baseline="0" dirty="0" smtClean="0">
                <a:solidFill>
                  <a:srgbClr val="717074"/>
                </a:solidFill>
                <a:ea typeface="Microsoft JhengHei"/>
              </a:rPr>
              <a:t>exponentially</a:t>
            </a:r>
          </a:p>
          <a:p>
            <a:pPr marL="169863" indent="0" defTabSz="914380">
              <a:spcBef>
                <a:spcPts val="600"/>
              </a:spcBef>
              <a:spcAft>
                <a:spcPts val="600"/>
              </a:spcAft>
              <a:buFont typeface="Arial"/>
              <a:buNone/>
            </a:pPr>
            <a:r>
              <a:rPr lang="en-US" baseline="0" dirty="0" smtClean="0">
                <a:solidFill>
                  <a:srgbClr val="717074"/>
                </a:solidFill>
                <a:ea typeface="Microsoft JhengHei"/>
              </a:rPr>
              <a:t>CLICK</a:t>
            </a:r>
          </a:p>
          <a:p>
            <a:pPr marL="341313" indent="-171450" defTabSz="914380">
              <a:spcBef>
                <a:spcPts val="600"/>
              </a:spcBef>
              <a:spcAft>
                <a:spcPts val="600"/>
              </a:spcAft>
              <a:buFont typeface="Arial"/>
              <a:buChar char="•"/>
            </a:pPr>
            <a:r>
              <a:rPr lang="en-US" baseline="0" dirty="0" smtClean="0">
                <a:solidFill>
                  <a:srgbClr val="717074"/>
                </a:solidFill>
                <a:ea typeface="Microsoft JhengHei"/>
              </a:rPr>
              <a:t>Over the next two years, we are looking at a 41% increase in storage growth year over year</a:t>
            </a:r>
          </a:p>
          <a:p>
            <a:pPr marL="169863" indent="0" defTabSz="914380">
              <a:spcBef>
                <a:spcPts val="600"/>
              </a:spcBef>
              <a:spcAft>
                <a:spcPts val="600"/>
              </a:spcAft>
              <a:buFont typeface="Arial"/>
              <a:buNone/>
            </a:pPr>
            <a:r>
              <a:rPr lang="en-US" baseline="0" dirty="0" smtClean="0">
                <a:solidFill>
                  <a:srgbClr val="717074"/>
                </a:solidFill>
                <a:ea typeface="Microsoft JhengHei"/>
              </a:rPr>
              <a:t>CLICK</a:t>
            </a:r>
          </a:p>
          <a:p>
            <a:pPr marL="341313" indent="-171450" defTabSz="914380">
              <a:spcBef>
                <a:spcPts val="600"/>
              </a:spcBef>
              <a:spcAft>
                <a:spcPts val="600"/>
              </a:spcAft>
              <a:buFont typeface="Arial"/>
              <a:buChar char="•"/>
            </a:pPr>
            <a:r>
              <a:rPr lang="en-US" baseline="0" dirty="0" smtClean="0">
                <a:solidFill>
                  <a:srgbClr val="717074"/>
                </a:solidFill>
                <a:ea typeface="Microsoft JhengHei"/>
              </a:rPr>
              <a:t>There are multiple challenges related to storage</a:t>
            </a:r>
            <a:endParaRPr lang="en-US" baseline="0" dirty="0">
              <a:solidFill>
                <a:schemeClr val="tx1"/>
              </a:solidFill>
              <a:ea typeface="Microsoft JhengHei"/>
            </a:endParaRPr>
          </a:p>
          <a:p>
            <a:pPr marL="341313" indent="-171450" defTabSz="914380">
              <a:spcBef>
                <a:spcPts val="600"/>
              </a:spcBef>
              <a:spcAft>
                <a:spcPts val="600"/>
              </a:spcAft>
              <a:buFont typeface="Arial"/>
              <a:buChar char="•"/>
            </a:pPr>
            <a:r>
              <a:rPr lang="en-US" altLang="zh-TW" baseline="0" smtClean="0">
                <a:solidFill>
                  <a:schemeClr val="tx1"/>
                </a:solidFill>
                <a:ea typeface="Microsoft JhengHei"/>
              </a:rPr>
              <a:t>Number one: How do I meet my Service Level Agreements in the face of massive growth in both apps and storage demand?...</a:t>
            </a:r>
          </a:p>
          <a:p>
            <a:pPr marL="169863" indent="0" defTabSz="914380">
              <a:spcBef>
                <a:spcPts val="600"/>
              </a:spcBef>
              <a:spcAft>
                <a:spcPts val="600"/>
              </a:spcAft>
              <a:buFont typeface="Arial"/>
              <a:buNone/>
            </a:pPr>
            <a:endParaRPr lang="zh-TW" altLang="en-US" baseline="0" smtClean="0">
              <a:solidFill>
                <a:schemeClr val="tx1"/>
              </a:solidFill>
              <a:ea typeface="Microsoft JhengHei"/>
            </a:endParaRPr>
          </a:p>
          <a:p>
            <a:pPr marL="169863" indent="0" defTabSz="914380">
              <a:spcBef>
                <a:spcPts val="600"/>
              </a:spcBef>
              <a:spcAft>
                <a:spcPts val="600"/>
              </a:spcAft>
              <a:buFont typeface="Arial"/>
              <a:buNone/>
            </a:pPr>
            <a:r>
              <a:rPr lang="en-US" altLang="zh-TW" baseline="0" smtClean="0">
                <a:solidFill>
                  <a:schemeClr val="tx1"/>
                </a:solidFill>
                <a:ea typeface="Microsoft JhengHei"/>
              </a:rPr>
              <a:t>T: Today’s announcement goes way beyond not just an incremental improvement in storage…</a:t>
            </a:r>
            <a:endParaRPr lang="zh-TW" altLang="en-US" dirty="0" smtClean="0">
              <a:solidFill>
                <a:srgbClr val="717074"/>
              </a:solidFill>
              <a:ea typeface="Microsoft JhengHei"/>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4</a:t>
            </a:fld>
            <a:endParaRPr lang="en-US">
              <a:latin typeface="Arial"/>
              <a:ea typeface="Microsoft JhengHei"/>
            </a:endParaRPr>
          </a:p>
        </p:txBody>
      </p:sp>
    </p:spTree>
    <p:extLst>
      <p:ext uri="{BB962C8B-B14F-4D97-AF65-F5344CB8AC3E}">
        <p14:creationId xmlns:p14="http://schemas.microsoft.com/office/powerpoint/2010/main" val="261444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mtClean="0">
                <a:ea typeface="Microsoft JhengHei"/>
              </a:rPr>
              <a:t>20</a:t>
            </a:r>
            <a:r>
              <a:rPr lang="zh-TW" altLang="en-US" baseline="0" smtClean="0">
                <a:ea typeface="Microsoft JhengHei"/>
              </a:rPr>
              <a:t> </a:t>
            </a:r>
            <a:r>
              <a:rPr lang="en-US" altLang="zh-TW" baseline="0" smtClean="0">
                <a:ea typeface="Microsoft JhengHei"/>
              </a:rPr>
              <a:t>years ago, we had local attached disks in all servers. That resulted in islands of storage and poor utilization.</a:t>
            </a:r>
          </a:p>
          <a:p>
            <a:pPr lvl="0"/>
            <a:r>
              <a:rPr lang="en-US" altLang="zh-TW" baseline="0" smtClean="0">
                <a:ea typeface="Microsoft JhengHei"/>
              </a:rPr>
              <a:t>So we moved to shared storage with SAN and NAS arrays. That improved the TCO, but these boxes have become a large part of the IT cost.</a:t>
            </a:r>
            <a:endParaRPr lang="zh-TW" altLang="en-US" baseline="0" smtClean="0">
              <a:ea typeface="Microsoft JhengHei"/>
            </a:endParaRPr>
          </a:p>
          <a:p>
            <a:pPr lvl="0"/>
            <a:r>
              <a:rPr lang="en-US" altLang="zh-TW" baseline="0" smtClean="0">
                <a:ea typeface="Microsoft JhengHei"/>
              </a:rPr>
              <a:t>Today, we’re finding new and innovative types of storage being built.</a:t>
            </a:r>
            <a:endParaRPr lang="zh-TW" altLang="en-US" baseline="0" smtClean="0">
              <a:ea typeface="Microsoft JhengHei"/>
            </a:endParaRPr>
          </a:p>
          <a:p>
            <a:pPr lvl="0"/>
            <a:endParaRPr lang="zh-TW" altLang="en-US" baseline="0" smtClean="0">
              <a:ea typeface="Microsoft JhengHei"/>
            </a:endParaRPr>
          </a:p>
          <a:p>
            <a:pPr lvl="0"/>
            <a:r>
              <a:rPr lang="en-US" altLang="zh-TW" baseline="0" smtClean="0">
                <a:latin typeface="Arial"/>
                <a:ea typeface="Microsoft JhengHei" pitchFamily="34" charset="-120"/>
              </a:rPr>
              <a:t>We’re seeing server flash become viable in terms of cost.</a:t>
            </a:r>
            <a:endParaRPr lang="zh-TW" altLang="en-US" baseline="0" smtClean="0">
              <a:ea typeface="Microsoft JhengHei"/>
            </a:endParaRPr>
          </a:p>
          <a:p>
            <a:pPr lvl="0"/>
            <a:r>
              <a:rPr lang="en-US" altLang="zh-TW" baseline="0" smtClean="0">
                <a:ea typeface="Microsoft JhengHei"/>
              </a:rPr>
              <a:t>The cost of rotating media continues to plummet.</a:t>
            </a:r>
            <a:endParaRPr lang="zh-TW" altLang="en-US" baseline="0" smtClean="0">
              <a:ea typeface="Microsoft JhengHei"/>
            </a:endParaRPr>
          </a:p>
          <a:p>
            <a:pPr lvl="0"/>
            <a:r>
              <a:rPr lang="en-US" altLang="zh-TW" baseline="0" smtClean="0">
                <a:ea typeface="Microsoft JhengHei"/>
              </a:rPr>
              <a:t>We find we have abundant cpu cycles in those servers so we can implement higher level functionality in software instead of firmware.</a:t>
            </a:r>
            <a:endParaRPr lang="zh-TW" altLang="en-US" baseline="0" smtClean="0">
              <a:ea typeface="Microsoft JhengHei"/>
            </a:endParaRPr>
          </a:p>
          <a:p>
            <a:pPr lvl="0"/>
            <a:r>
              <a:rPr lang="en-US" altLang="zh-TW" baseline="0" smtClean="0">
                <a:ea typeface="Microsoft JhengHei"/>
              </a:rPr>
              <a:t>We’re seeing hyper-converged solutions that simplify the consumption of storage.</a:t>
            </a:r>
            <a:endParaRPr lang="zh-TW" altLang="en-US" baseline="0" smtClean="0">
              <a:ea typeface="Microsoft JhengHei"/>
            </a:endParaRPr>
          </a:p>
          <a:p>
            <a:pPr lvl="0"/>
            <a:r>
              <a:rPr lang="en-US" altLang="zh-TW" baseline="0" smtClean="0">
                <a:ea typeface="Microsoft JhengHei"/>
              </a:rPr>
              <a:t>And, finally, we’re seeing object storage and cloud economics also significantly impact the overall cost of storage.</a:t>
            </a:r>
            <a:endParaRPr lang="zh-TW" altLang="en-US" baseline="0" dirty="0" smtClean="0">
              <a:ea typeface="Microsoft JhengHei"/>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5</a:t>
            </a:fld>
            <a:endParaRPr lang="en-US" dirty="0">
              <a:latin typeface="Arial"/>
              <a:ea typeface="Microsoft JhengHei"/>
            </a:endParaRPr>
          </a:p>
        </p:txBody>
      </p:sp>
    </p:spTree>
    <p:extLst>
      <p:ext uri="{BB962C8B-B14F-4D97-AF65-F5344CB8AC3E}">
        <p14:creationId xmlns:p14="http://schemas.microsoft.com/office/powerpoint/2010/main" val="88312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icrosoft JhengHei"/>
              </a:rPr>
              <a:t>http://hexus.net/business/news/components/65773-rising-market-ssds-fails-halt-decline-storage-industry/</a:t>
            </a:r>
          </a:p>
          <a:p>
            <a:r>
              <a:rPr lang="en-US" dirty="0" smtClean="0">
                <a:ea typeface="Microsoft JhengHei"/>
              </a:rPr>
              <a:t>http://www.greenhousedata.com/blog/post/exploring-gartners-top-10-cloud-storage-trends/</a:t>
            </a:r>
          </a:p>
          <a:p>
            <a:r>
              <a:rPr lang="en-US" dirty="0" smtClean="0">
                <a:ea typeface="Microsoft JhengHei"/>
              </a:rPr>
              <a:t>http://www.marketsandmarkets.com/PressReleases/cloud-storage.asp</a:t>
            </a:r>
            <a:endParaRPr lang="en-US" dirty="0">
              <a:ea typeface="Microsoft JhengHei"/>
            </a:endParaRPr>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6</a:t>
            </a:fld>
            <a:endParaRPr lang="en-US">
              <a:latin typeface="Arial"/>
              <a:ea typeface="Microsoft JhengHei"/>
            </a:endParaRPr>
          </a:p>
        </p:txBody>
      </p:sp>
    </p:spTree>
    <p:extLst>
      <p:ext uri="{BB962C8B-B14F-4D97-AF65-F5344CB8AC3E}">
        <p14:creationId xmlns:p14="http://schemas.microsoft.com/office/powerpoint/2010/main" val="41232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a typeface="Microsoft JhengHei"/>
                <a:cs typeface="+mn-cs"/>
              </a:rPr>
              <a:t>With the hypervisor,</a:t>
            </a:r>
            <a:r>
              <a:rPr lang="en-US" sz="1200" kern="1200" baseline="0" dirty="0" smtClean="0">
                <a:solidFill>
                  <a:schemeClr val="tx1"/>
                </a:solidFill>
                <a:ea typeface="Microsoft JhengHei"/>
                <a:cs typeface="+mn-cs"/>
              </a:rPr>
              <a:t> we have an opportunity to change how we address the storage challenge</a:t>
            </a:r>
            <a:r>
              <a:rPr lang="en-US" sz="1200" kern="1200" dirty="0" smtClean="0">
                <a:solidFill>
                  <a:schemeClr val="tx1"/>
                </a:solidFill>
                <a:ea typeface="Microsoft JhengHei"/>
                <a:cs typeface="+mn-cs"/>
              </a:rPr>
              <a:t> </a:t>
            </a:r>
            <a:r>
              <a:rPr lang="en-US" sz="1200" kern="1200" baseline="0" dirty="0" smtClean="0">
                <a:solidFill>
                  <a:schemeClr val="tx1"/>
                </a:solidFill>
                <a:ea typeface="Microsoft JhengHei"/>
                <a:cs typeface="+mn-cs"/>
              </a:rPr>
              <a:t> </a:t>
            </a:r>
          </a:p>
          <a:p>
            <a:pPr marL="171450" indent="-171450">
              <a:buFont typeface="Arial"/>
              <a:buChar char="•"/>
            </a:pPr>
            <a:r>
              <a:rPr lang="en-US" sz="1200" kern="1200" dirty="0" smtClean="0">
                <a:solidFill>
                  <a:schemeClr val="tx1"/>
                </a:solidFill>
                <a:effectLst/>
                <a:ea typeface="Microsoft JhengHei"/>
                <a:cs typeface="+mn-cs"/>
              </a:rPr>
              <a:t>The hypervisor is uniquely positioned in the stack to have visibility to:</a:t>
            </a:r>
            <a:endParaRPr lang="en-US" sz="1800" kern="1200" dirty="0" smtClean="0">
              <a:solidFill>
                <a:schemeClr val="tx1"/>
              </a:solidFill>
              <a:effectLst/>
              <a:ea typeface="Microsoft JhengHei"/>
              <a:cs typeface="+mn-cs"/>
            </a:endParaRPr>
          </a:p>
          <a:p>
            <a:pPr marL="457101" lvl="1" indent="0">
              <a:buFont typeface="Arial"/>
              <a:buNone/>
            </a:pPr>
            <a:r>
              <a:rPr lang="en-US" sz="1200" kern="1200" dirty="0" smtClean="0">
                <a:solidFill>
                  <a:schemeClr val="tx1"/>
                </a:solidFill>
                <a:effectLst/>
                <a:ea typeface="Microsoft JhengHei"/>
                <a:cs typeface="+mn-cs"/>
              </a:rPr>
              <a:t>CLICK</a:t>
            </a:r>
          </a:p>
          <a:p>
            <a:pPr marL="628551" lvl="1" indent="-171450">
              <a:buFont typeface="Arial"/>
              <a:buChar char="•"/>
            </a:pPr>
            <a:r>
              <a:rPr lang="en-US" sz="1200" kern="1200" dirty="0" smtClean="0">
                <a:solidFill>
                  <a:schemeClr val="tx1"/>
                </a:solidFill>
                <a:effectLst/>
                <a:ea typeface="Microsoft JhengHei"/>
                <a:cs typeface="+mn-cs"/>
              </a:rPr>
              <a:t>See what applications are running in VMs at any given time,</a:t>
            </a:r>
            <a:r>
              <a:rPr lang="en-US" sz="1200" kern="1200" baseline="0" dirty="0" smtClean="0">
                <a:solidFill>
                  <a:schemeClr val="tx1"/>
                </a:solidFill>
                <a:effectLst/>
                <a:ea typeface="Microsoft JhengHei"/>
                <a:cs typeface="+mn-cs"/>
              </a:rPr>
              <a:t> and</a:t>
            </a:r>
          </a:p>
          <a:p>
            <a:pPr marL="457101" lvl="1" indent="0">
              <a:buFont typeface="Arial"/>
              <a:buNone/>
            </a:pPr>
            <a:endParaRPr lang="en-US" sz="1200" kern="1200" dirty="0" smtClean="0">
              <a:solidFill>
                <a:schemeClr val="tx1"/>
              </a:solidFill>
              <a:effectLst/>
              <a:ea typeface="Microsoft JhengHei"/>
              <a:cs typeface="+mn-cs"/>
            </a:endParaRPr>
          </a:p>
          <a:p>
            <a:pPr marL="457101" lvl="1" indent="0">
              <a:buFont typeface="Arial"/>
              <a:buNone/>
            </a:pPr>
            <a:r>
              <a:rPr lang="en-US" sz="1200" kern="1200" dirty="0" smtClean="0">
                <a:solidFill>
                  <a:schemeClr val="tx1"/>
                </a:solidFill>
                <a:effectLst/>
                <a:ea typeface="Microsoft JhengHei"/>
                <a:cs typeface="+mn-cs"/>
              </a:rPr>
              <a:t>CLICK</a:t>
            </a:r>
          </a:p>
          <a:p>
            <a:pPr marL="628551" lvl="1" indent="-171450">
              <a:buFont typeface="Arial"/>
              <a:buChar char="•"/>
            </a:pPr>
            <a:r>
              <a:rPr lang="en-US" sz="1200" kern="1200" dirty="0" smtClean="0">
                <a:solidFill>
                  <a:schemeClr val="tx1"/>
                </a:solidFill>
                <a:effectLst/>
                <a:ea typeface="Microsoft JhengHei"/>
                <a:cs typeface="+mn-cs"/>
              </a:rPr>
              <a:t>Have a global view of underlying infrastructure </a:t>
            </a:r>
            <a:endParaRPr lang="en-US" sz="18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Because it sits directly in the I/O path, the hypervisor has the unique ability to make optimal decisions around matching the demands of virtualized applications with the supply of underlying physical infrastructure.</a:t>
            </a:r>
            <a:endParaRPr lang="en-US" sz="18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The result is that the hypervisor enables a new approach to storage that puts the application in charge of defining its own storage requirements.</a:t>
            </a:r>
            <a:endParaRPr lang="en-US" sz="18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Virtualization is the gateway to enable a new way of provisioning and managing storage that lets </a:t>
            </a:r>
            <a:r>
              <a:rPr lang="en-US" sz="1200" b="1" i="1" kern="1200" dirty="0" smtClean="0">
                <a:solidFill>
                  <a:schemeClr val="tx1"/>
                </a:solidFill>
                <a:effectLst/>
                <a:ea typeface="Microsoft JhengHei"/>
                <a:cs typeface="+mn-cs"/>
              </a:rPr>
              <a:t>software</a:t>
            </a:r>
            <a:r>
              <a:rPr lang="en-US" sz="1200" kern="1200" dirty="0" smtClean="0">
                <a:solidFill>
                  <a:schemeClr val="tx1"/>
                </a:solidFill>
                <a:effectLst/>
                <a:ea typeface="Microsoft JhengHei"/>
                <a:cs typeface="+mn-cs"/>
              </a:rPr>
              <a:t> manage storage needs</a:t>
            </a:r>
          </a:p>
          <a:p>
            <a:pPr marL="0" indent="0">
              <a:buFont typeface="Arial"/>
              <a:buNone/>
            </a:pPr>
            <a:endParaRPr lang="zh-TW" altLang="en-US" sz="1200" kern="1200" baseline="0" smtClean="0">
              <a:solidFill>
                <a:schemeClr val="tx1"/>
              </a:solidFill>
              <a:ea typeface="Microsoft JhengHei"/>
              <a:cs typeface="+mn-cs"/>
            </a:endParaRPr>
          </a:p>
          <a:p>
            <a:pPr marL="0" indent="0">
              <a:buFont typeface="Arial"/>
              <a:buNone/>
            </a:pPr>
            <a:r>
              <a:rPr lang="en-US" altLang="zh-TW" sz="1200" kern="1200" baseline="0" smtClean="0">
                <a:solidFill>
                  <a:schemeClr val="tx1"/>
                </a:solidFill>
                <a:ea typeface="Microsoft JhengHei"/>
                <a:cs typeface="+mn-cs"/>
              </a:rPr>
              <a:t>T: We call this approach </a:t>
            </a:r>
            <a:r>
              <a:rPr lang="zh-TW" altLang="en-US" sz="1200" kern="1200" baseline="0" smtClean="0">
                <a:solidFill>
                  <a:schemeClr val="tx1"/>
                </a:solidFill>
                <a:ea typeface="Microsoft JhengHei"/>
                <a:cs typeface="+mn-cs"/>
              </a:rPr>
              <a:t>“</a:t>
            </a:r>
            <a:r>
              <a:rPr lang="en-US" altLang="zh-TW" sz="1200" kern="1200" baseline="0" smtClean="0">
                <a:solidFill>
                  <a:schemeClr val="tx1"/>
                </a:solidFill>
                <a:ea typeface="Microsoft JhengHei"/>
                <a:cs typeface="+mn-cs"/>
              </a:rPr>
              <a:t>Software-Defined Storage</a:t>
            </a:r>
            <a:r>
              <a:rPr lang="zh-TW" altLang="en-US" sz="1200" kern="1200" baseline="0" smtClean="0">
                <a:solidFill>
                  <a:schemeClr val="tx1"/>
                </a:solidFill>
                <a:ea typeface="Microsoft JhengHei"/>
              </a:rPr>
              <a:t>”</a:t>
            </a:r>
            <a:endParaRPr lang="zh-TW" altLang="en-US" baseline="0" smtClean="0">
              <a:ea typeface="Microsoft JhengHei"/>
            </a:endParaRPr>
          </a:p>
          <a:p>
            <a:pPr marL="628588" lvl="1" indent="-171433">
              <a:buFontTx/>
              <a:buChar char="-"/>
            </a:pPr>
            <a:endParaRPr lang="en-US" dirty="0"/>
          </a:p>
        </p:txBody>
      </p:sp>
      <p:sp>
        <p:nvSpPr>
          <p:cNvPr id="4" name="Slide Number Placeholder 3"/>
          <p:cNvSpPr>
            <a:spLocks noGrp="1"/>
          </p:cNvSpPr>
          <p:nvPr>
            <p:ph type="sldNum" sz="quarter" idx="10"/>
          </p:nvPr>
        </p:nvSpPr>
        <p:spPr/>
        <p:txBody>
          <a:bodyPr/>
          <a:lstStyle/>
          <a:p>
            <a:fld id="{A35BAA9C-E908-4DBC-AF28-8E608419F55B}" type="slidenum">
              <a:rPr lang="en-US" smtClean="0">
                <a:solidFill>
                  <a:prstClr val="black"/>
                </a:solidFill>
                <a:latin typeface="Arial"/>
                <a:ea typeface="Microsoft JhengHei"/>
              </a:rPr>
              <a:pPr/>
              <a:t>7</a:t>
            </a:fld>
            <a:endParaRPr lang="en-US">
              <a:solidFill>
                <a:prstClr val="black"/>
              </a:solidFill>
              <a:latin typeface="Arial"/>
              <a:ea typeface="Microsoft JhengHei"/>
            </a:endParaRPr>
          </a:p>
        </p:txBody>
      </p:sp>
    </p:spTree>
    <p:extLst>
      <p:ext uri="{BB962C8B-B14F-4D97-AF65-F5344CB8AC3E}">
        <p14:creationId xmlns:p14="http://schemas.microsoft.com/office/powerpoint/2010/main" val="3839955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ea typeface="Microsoft JhengHei"/>
              </a:rPr>
              <a:t>Today</a:t>
            </a:r>
          </a:p>
          <a:p>
            <a:pPr>
              <a:lnSpc>
                <a:spcPct val="100000"/>
              </a:lnSpc>
              <a:spcBef>
                <a:spcPts val="300"/>
              </a:spcBef>
            </a:pPr>
            <a:r>
              <a:rPr lang="en-US" sz="1200" dirty="0" smtClean="0">
                <a:ea typeface="Microsoft JhengHei"/>
              </a:rPr>
              <a:t>Device specific management</a:t>
            </a:r>
          </a:p>
          <a:p>
            <a:pPr>
              <a:lnSpc>
                <a:spcPct val="100000"/>
              </a:lnSpc>
              <a:spcBef>
                <a:spcPts val="300"/>
              </a:spcBef>
            </a:pPr>
            <a:r>
              <a:rPr lang="en-US" sz="1200" dirty="0" smtClean="0">
                <a:ea typeface="Microsoft JhengHei"/>
              </a:rPr>
              <a:t>Rigid SLAs management from LUNs</a:t>
            </a:r>
          </a:p>
          <a:p>
            <a:pPr>
              <a:lnSpc>
                <a:spcPct val="100000"/>
              </a:lnSpc>
              <a:spcBef>
                <a:spcPts val="300"/>
              </a:spcBef>
            </a:pPr>
            <a:r>
              <a:rPr lang="en-US" sz="1200" dirty="0" smtClean="0">
                <a:ea typeface="Microsoft JhengHei"/>
              </a:rPr>
              <a:t>Lack of VM awareness</a:t>
            </a:r>
          </a:p>
          <a:p>
            <a:endParaRPr lang="en-US" dirty="0" smtClean="0">
              <a:ea typeface="Microsoft JhengHei"/>
            </a:endParaRPr>
          </a:p>
          <a:p>
            <a:endParaRPr lang="en-US" dirty="0" smtClean="0">
              <a:ea typeface="Microsoft JhengHei"/>
            </a:endParaRPr>
          </a:p>
          <a:p>
            <a:r>
              <a:rPr lang="en-US" u="sng" dirty="0" smtClean="0">
                <a:ea typeface="Microsoft JhengHei"/>
              </a:rPr>
              <a:t>Software-Defined Storage</a:t>
            </a:r>
          </a:p>
          <a:p>
            <a:pPr>
              <a:lnSpc>
                <a:spcPct val="100000"/>
              </a:lnSpc>
              <a:spcBef>
                <a:spcPts val="300"/>
              </a:spcBef>
            </a:pPr>
            <a:r>
              <a:rPr lang="en-US" sz="1200" dirty="0" smtClean="0">
                <a:ea typeface="Microsoft JhengHei"/>
              </a:rPr>
              <a:t>Flexible resource management</a:t>
            </a:r>
          </a:p>
          <a:p>
            <a:pPr>
              <a:lnSpc>
                <a:spcPct val="100000"/>
              </a:lnSpc>
              <a:spcBef>
                <a:spcPts val="300"/>
              </a:spcBef>
            </a:pPr>
            <a:r>
              <a:rPr lang="en-US" sz="1200" dirty="0" smtClean="0">
                <a:ea typeface="Microsoft JhengHei"/>
              </a:rPr>
              <a:t>Common control across heterogeneous resources</a:t>
            </a:r>
          </a:p>
          <a:p>
            <a:pPr>
              <a:lnSpc>
                <a:spcPct val="100000"/>
              </a:lnSpc>
              <a:spcBef>
                <a:spcPts val="300"/>
              </a:spcBef>
            </a:pPr>
            <a:r>
              <a:rPr lang="en-US" sz="1200" dirty="0" smtClean="0">
                <a:ea typeface="Microsoft JhengHei"/>
              </a:rPr>
              <a:t>Granular VM-centric SLA management</a:t>
            </a: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latin typeface="Arial"/>
                <a:ea typeface="Microsoft JhengHei"/>
              </a:rPr>
              <a:pPr/>
              <a:t>8</a:t>
            </a:fld>
            <a:endParaRPr lang="en-US">
              <a:latin typeface="Arial"/>
              <a:ea typeface="Microsoft JhengHei"/>
            </a:endParaRPr>
          </a:p>
        </p:txBody>
      </p:sp>
    </p:spTree>
    <p:extLst>
      <p:ext uri="{BB962C8B-B14F-4D97-AF65-F5344CB8AC3E}">
        <p14:creationId xmlns:p14="http://schemas.microsoft.com/office/powerpoint/2010/main" val="23866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609600"/>
            <a:ext cx="3962400" cy="2971800"/>
          </a:xfrm>
        </p:spPr>
      </p:sp>
      <p:sp>
        <p:nvSpPr>
          <p:cNvPr id="3" name="Notes Placeholder 2"/>
          <p:cNvSpPr>
            <a:spLocks noGrp="1"/>
          </p:cNvSpPr>
          <p:nvPr>
            <p:ph type="body" idx="1"/>
          </p:nvPr>
        </p:nvSpPr>
        <p:spPr>
          <a:xfrm>
            <a:off x="457200" y="3810000"/>
            <a:ext cx="5943600" cy="7674768"/>
          </a:xfrm>
        </p:spPr>
        <p:txBody>
          <a:bodyPr/>
          <a:lstStyle/>
          <a:p>
            <a:pPr marL="171450" lvl="0" indent="-171450">
              <a:buFont typeface="Arial"/>
              <a:buChar char="•"/>
            </a:pPr>
            <a:r>
              <a:rPr lang="en-US" altLang="zh-TW" sz="1200" kern="1200" smtClean="0">
                <a:solidFill>
                  <a:schemeClr val="tx1"/>
                </a:solidFill>
                <a:effectLst/>
                <a:ea typeface="Microsoft JhengHei"/>
                <a:cs typeface="+mn-cs"/>
              </a:rPr>
              <a:t>With Software-Defined Storage, we’re taking the operational model we pioneered in compute – and extending that to storage</a:t>
            </a:r>
          </a:p>
          <a:p>
            <a:pPr marL="171450" lvl="0" indent="-171450">
              <a:buFont typeface="Arial"/>
              <a:buChar char="•"/>
            </a:pPr>
            <a:r>
              <a:rPr lang="en-US" altLang="zh-TW" sz="1200" kern="1200" smtClean="0">
                <a:solidFill>
                  <a:schemeClr val="tx1"/>
                </a:solidFill>
                <a:effectLst/>
                <a:ea typeface="Microsoft JhengHei"/>
                <a:cs typeface="+mn-cs"/>
              </a:rPr>
              <a:t>Software-Defined Storage allows businesses to more efficiently manage their same storage infrastructure with software.  How?</a:t>
            </a:r>
            <a:endParaRPr lang="zh-TW" altLang="en-US" sz="1200" kern="1200" smtClean="0">
              <a:solidFill>
                <a:schemeClr val="tx1"/>
              </a:solidFill>
              <a:effectLst/>
              <a:ea typeface="Microsoft JhengHei"/>
              <a:cs typeface="+mn-cs"/>
            </a:endParaRPr>
          </a:p>
          <a:p>
            <a:pPr marL="0" indent="0">
              <a:buFont typeface="Arial"/>
              <a:buNone/>
            </a:pPr>
            <a:r>
              <a:rPr lang="en-US" altLang="zh-TW" sz="1200" kern="1200" smtClean="0">
                <a:solidFill>
                  <a:schemeClr val="tx1"/>
                </a:solidFill>
                <a:effectLst/>
                <a:ea typeface="Microsoft JhengHei"/>
                <a:cs typeface="+mn-cs"/>
              </a:rPr>
              <a:t>CLICK</a:t>
            </a:r>
            <a:endParaRPr lang="zh-TW" altLang="en-US" sz="1200" kern="1200" smtClean="0">
              <a:solidFill>
                <a:schemeClr val="tx1"/>
              </a:solidFill>
              <a:effectLst/>
              <a:ea typeface="Microsoft JhengHei"/>
              <a:cs typeface="+mn-cs"/>
            </a:endParaRPr>
          </a:p>
          <a:p>
            <a:pPr marL="171450" lvl="0" indent="-171450">
              <a:buFont typeface="Arial"/>
              <a:buChar char="•"/>
            </a:pP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latin typeface="Arial"/>
                <a:ea typeface="Microsoft JhengHei" pitchFamily="34" charset="-120"/>
                <a:cs typeface="+mn-cs"/>
              </a:rPr>
              <a:t>First, </a:t>
            </a:r>
            <a:r>
              <a:rPr lang="en-US" sz="1200" b="1" i="1" kern="1200" smtClean="0">
                <a:solidFill>
                  <a:schemeClr val="tx1"/>
                </a:solidFill>
                <a:effectLst/>
                <a:ea typeface="Microsoft JhengHei"/>
                <a:cs typeface="+mn-cs"/>
              </a:rPr>
              <a:t>Abstracting </a:t>
            </a:r>
            <a:r>
              <a:rPr lang="en-US" sz="1200" b="1" i="1" kern="1200" dirty="0" smtClean="0">
                <a:solidFill>
                  <a:schemeClr val="tx1"/>
                </a:solidFill>
                <a:effectLst/>
                <a:ea typeface="Microsoft JhengHei"/>
                <a:cs typeface="+mn-cs"/>
              </a:rPr>
              <a:t>and pooling </a:t>
            </a:r>
            <a:r>
              <a:rPr lang="en-US" sz="1200" kern="1200" dirty="0" smtClean="0">
                <a:solidFill>
                  <a:schemeClr val="tx1"/>
                </a:solidFill>
                <a:effectLst/>
                <a:ea typeface="Microsoft JhengHei"/>
                <a:cs typeface="+mn-cs"/>
              </a:rPr>
              <a:t>physical storage resources to create flexible logical pools of storage in the virtual data plane.  We see three main pools going forward: SAN/NAS pool (enabled by VVOL), hypervisor-converged (enabled by Virtual SAN) and Cloud</a:t>
            </a:r>
          </a:p>
          <a:p>
            <a:pPr marL="0" indent="0">
              <a:buFont typeface="Arial"/>
              <a:buNone/>
            </a:pPr>
            <a:r>
              <a:rPr lang="en-US" sz="1200" kern="1200" dirty="0" smtClean="0">
                <a:solidFill>
                  <a:schemeClr val="tx1"/>
                </a:solidFill>
                <a:effectLst/>
                <a:ea typeface="Microsoft JhengHei"/>
                <a:cs typeface="+mn-cs"/>
              </a:rPr>
              <a:t>CLICK</a:t>
            </a:r>
          </a:p>
          <a:p>
            <a:pPr marL="171450" lvl="0" indent="-171450">
              <a:buFont typeface="Arial"/>
              <a:buChar char="•"/>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Second, providing </a:t>
            </a:r>
            <a:r>
              <a:rPr lang="en-US" sz="1200" b="1" kern="1200" dirty="0" smtClean="0">
                <a:solidFill>
                  <a:schemeClr val="tx1"/>
                </a:solidFill>
                <a:effectLst/>
                <a:ea typeface="Microsoft JhengHei"/>
                <a:cs typeface="+mn-cs"/>
              </a:rPr>
              <a:t>VM-level data services</a:t>
            </a:r>
            <a:r>
              <a:rPr lang="en-US" sz="1200" kern="1200" dirty="0" smtClean="0">
                <a:solidFill>
                  <a:schemeClr val="tx1"/>
                </a:solidFill>
                <a:effectLst/>
                <a:ea typeface="Microsoft JhengHei"/>
                <a:cs typeface="+mn-cs"/>
              </a:rPr>
              <a:t> like replication, snapshots caching, etc. from a broad partner ecosystem</a:t>
            </a:r>
          </a:p>
          <a:p>
            <a:pPr marL="0" indent="0">
              <a:buFont typeface="Arial"/>
              <a:buNone/>
            </a:pPr>
            <a:r>
              <a:rPr lang="en-US" sz="1200" kern="1200" dirty="0" smtClean="0">
                <a:solidFill>
                  <a:schemeClr val="tx1"/>
                </a:solidFill>
                <a:effectLst/>
                <a:ea typeface="Microsoft JhengHei"/>
                <a:cs typeface="+mn-cs"/>
              </a:rPr>
              <a:t>CLICK</a:t>
            </a:r>
          </a:p>
          <a:p>
            <a:pPr marL="171450" lvl="0" indent="-171450">
              <a:buFont typeface="Arial"/>
              <a:buChar char="•"/>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Lastly, enabling application-centric approach based on a </a:t>
            </a:r>
            <a:r>
              <a:rPr lang="en-US" sz="1200" b="0" kern="1200" dirty="0" smtClean="0">
                <a:solidFill>
                  <a:schemeClr val="tx1"/>
                </a:solidFill>
                <a:effectLst/>
                <a:ea typeface="Microsoft JhengHei"/>
                <a:cs typeface="+mn-cs"/>
              </a:rPr>
              <a:t>common </a:t>
            </a:r>
            <a:r>
              <a:rPr lang="en-US" sz="1200" b="1" kern="1200" dirty="0" smtClean="0">
                <a:solidFill>
                  <a:schemeClr val="tx1"/>
                </a:solidFill>
                <a:effectLst/>
                <a:ea typeface="Microsoft JhengHei"/>
                <a:cs typeface="+mn-cs"/>
              </a:rPr>
              <a:t>policy-based control plane</a:t>
            </a:r>
            <a:r>
              <a:rPr lang="en-US" sz="1200" kern="1200" dirty="0" smtClean="0">
                <a:solidFill>
                  <a:schemeClr val="tx1"/>
                </a:solidFill>
                <a:effectLst/>
                <a:ea typeface="Microsoft JhengHei"/>
                <a:cs typeface="+mn-cs"/>
              </a:rPr>
              <a:t>.  Storage requirements are captured for each individual VM in simple intuitive policies that follow the VM through its life cycle on any infrastructure. This policy-based management framework allows for seamless automation and orchestration, with the Virtual SAN software dynamically making adjustments to underlying storage pools to ensure application-driven policies are compliant and SLAs are met.</a:t>
            </a:r>
          </a:p>
          <a:p>
            <a:pPr marL="0" indent="0">
              <a:buFont typeface="Arial"/>
              <a:buNone/>
            </a:pPr>
            <a:r>
              <a:rPr lang="en-US" sz="1200" kern="1200" dirty="0" smtClean="0">
                <a:solidFill>
                  <a:schemeClr val="tx1"/>
                </a:solidFill>
                <a:effectLst/>
                <a:ea typeface="Microsoft JhengHei"/>
                <a:cs typeface="+mn-cs"/>
              </a:rPr>
              <a:t>CLICK</a:t>
            </a:r>
          </a:p>
          <a:p>
            <a:pPr marL="171450" lvl="0" indent="-171450">
              <a:buFont typeface="Arial"/>
              <a:buChar char="•"/>
            </a:pPr>
            <a:endParaRPr lang="en-US" sz="1200" kern="1200" dirty="0" smtClean="0">
              <a:solidFill>
                <a:schemeClr val="tx1"/>
              </a:solidFill>
              <a:effectLst/>
              <a:ea typeface="Microsoft JhengHei"/>
              <a:cs typeface="+mn-cs"/>
            </a:endParaRPr>
          </a:p>
          <a:p>
            <a:pPr marL="171450" lvl="0" indent="-171450">
              <a:buFont typeface="Arial"/>
              <a:buChar char="•"/>
            </a:pPr>
            <a:r>
              <a:rPr lang="en-US" sz="1200" kern="1200" dirty="0" smtClean="0">
                <a:solidFill>
                  <a:schemeClr val="tx1"/>
                </a:solidFill>
                <a:effectLst/>
                <a:ea typeface="Microsoft JhengHei"/>
                <a:cs typeface="+mn-cs"/>
              </a:rPr>
              <a:t>Integration and interoperability with our </a:t>
            </a:r>
            <a:r>
              <a:rPr lang="en-US" sz="1200" kern="1200" smtClean="0">
                <a:solidFill>
                  <a:schemeClr val="tx1"/>
                </a:solidFill>
                <a:effectLst/>
                <a:ea typeface="Microsoft JhengHei"/>
                <a:cs typeface="+mn-cs"/>
              </a:rPr>
              <a:t>storage </a:t>
            </a:r>
            <a:r>
              <a:rPr lang="en-US" sz="1200" b="1" kern="1200" smtClean="0">
                <a:solidFill>
                  <a:schemeClr val="tx1"/>
                </a:solidFill>
                <a:effectLst/>
                <a:ea typeface="Microsoft JhengHei"/>
                <a:cs typeface="+mn-cs"/>
              </a:rPr>
              <a:t>ecosystem</a:t>
            </a:r>
            <a:r>
              <a:rPr lang="zh-TW" altLang="en-US" sz="1200" kern="1200" smtClean="0">
                <a:solidFill>
                  <a:schemeClr val="tx1"/>
                </a:solidFill>
                <a:effectLst/>
                <a:ea typeface="Microsoft JhengHei"/>
                <a:cs typeface="+mn-cs"/>
              </a:rPr>
              <a:t> </a:t>
            </a:r>
            <a:r>
              <a:rPr lang="en-US" altLang="zh-TW" sz="1200" kern="1200" smtClean="0">
                <a:solidFill>
                  <a:schemeClr val="tx1"/>
                </a:solidFill>
                <a:effectLst/>
                <a:ea typeface="Microsoft JhengHei"/>
                <a:cs typeface="+mn-cs"/>
              </a:rPr>
              <a:t>is a key element of our strategy. Across all elements SDS we plan to enable integration points through APIs that will allow our partners to enable value added capabilities on top of our platform.</a:t>
            </a:r>
          </a:p>
          <a:p>
            <a:pPr marL="171450" lvl="0" indent="-171450">
              <a:buFont typeface="Arial"/>
              <a:buChar char="•"/>
            </a:pPr>
            <a:r>
              <a:rPr lang="en-US" altLang="zh-TW" sz="1200" kern="1200" smtClean="0">
                <a:solidFill>
                  <a:schemeClr val="tx1"/>
                </a:solidFill>
                <a:effectLst/>
                <a:ea typeface="Microsoft JhengHei"/>
                <a:cs typeface="+mn-cs"/>
              </a:rPr>
              <a:t>Above are a list of partners that we have been working with to make the Software-Defined Storage solution a reality for our customers.</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For example, EMC’s ViPR technology abstracts and pools third party external storage to create a virtual control plane for heterogeneous external storage.  This is a great example of how Software-Defined Storage ecosystem vendors leverage the VMware platform to give customers more choice and the ability to transform their storage model.</a:t>
            </a:r>
            <a:endParaRPr lang="zh-TW" altLang="en-US" sz="1200" kern="1200" smtClean="0">
              <a:solidFill>
                <a:schemeClr val="tx1"/>
              </a:solidFill>
              <a:effectLst/>
              <a:ea typeface="Microsoft JhengHei"/>
              <a:cs typeface="+mn-cs"/>
            </a:endParaRPr>
          </a:p>
          <a:p>
            <a:pPr marL="171450" lvl="0" indent="-171450">
              <a:buFont typeface="Arial"/>
              <a:buChar char="•"/>
            </a:pPr>
            <a:r>
              <a:rPr lang="en-US" altLang="zh-TW" sz="1200" kern="1200" smtClean="0">
                <a:solidFill>
                  <a:schemeClr val="tx1"/>
                </a:solidFill>
                <a:effectLst/>
                <a:ea typeface="Microsoft JhengHei"/>
                <a:cs typeface="+mn-cs"/>
              </a:rPr>
              <a:t>Software-Defined Storage is using virtualization software to create a fundamentally new approach to storage that removes unnecessary complexity, puts the application in charge, and delivers many of the same benefits we see from SDDC… including simplicity, high performance, and increased efficiency.</a:t>
            </a:r>
            <a:endParaRPr lang="zh-TW" altLang="en-US" sz="1200" kern="1200" smtClean="0">
              <a:solidFill>
                <a:schemeClr val="tx1"/>
              </a:solidFill>
              <a:effectLst/>
              <a:ea typeface="Microsoft JhengHei"/>
              <a:cs typeface="+mn-cs"/>
            </a:endParaRPr>
          </a:p>
          <a:p>
            <a:r>
              <a:rPr lang="zh-TW" altLang="en-US" sz="1200" kern="1200" smtClean="0">
                <a:solidFill>
                  <a:schemeClr val="tx1"/>
                </a:solidFill>
                <a:effectLst/>
                <a:ea typeface="Microsoft JhengHei"/>
                <a:cs typeface="+mn-cs"/>
              </a:rPr>
              <a:t> </a:t>
            </a:r>
          </a:p>
          <a:p>
            <a:r>
              <a:rPr lang="en-US" altLang="zh-TW" sz="1200" kern="1200" smtClean="0">
                <a:solidFill>
                  <a:schemeClr val="tx1"/>
                </a:solidFill>
                <a:effectLst/>
                <a:latin typeface="Arial"/>
                <a:ea typeface="Microsoft JhengHei" pitchFamily="34" charset="-120"/>
                <a:cs typeface="+mn-cs"/>
              </a:rPr>
              <a:t>T: Today, we’re excited to announce Virtual SAN…</a:t>
            </a:r>
            <a:endParaRPr lang="zh-TW" altLang="en-US" sz="1200" kern="1200" smtClean="0">
              <a:solidFill>
                <a:schemeClr val="tx1"/>
              </a:solidFill>
              <a:effectLst/>
              <a:ea typeface="Microsoft JhengHei"/>
              <a:cs typeface="+mn-cs"/>
            </a:endParaRPr>
          </a:p>
          <a:p>
            <a:endParaRPr lang="en-US" dirty="0" smtClean="0">
              <a:ea typeface="Microsoft JhengHei"/>
            </a:endParaRPr>
          </a:p>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solidFill>
                  <a:prstClr val="black"/>
                </a:solidFill>
                <a:latin typeface="Calibri"/>
                <a:ea typeface="Microsoft JhengHei"/>
              </a:rPr>
              <a:pPr/>
              <a:t>9</a:t>
            </a:fld>
            <a:endParaRPr lang="en-US">
              <a:solidFill>
                <a:prstClr val="black"/>
              </a:solidFill>
              <a:latin typeface="Calibri"/>
              <a:ea typeface="Microsoft JhengHei"/>
            </a:endParaRPr>
          </a:p>
        </p:txBody>
      </p:sp>
    </p:spTree>
    <p:extLst>
      <p:ext uri="{BB962C8B-B14F-4D97-AF65-F5344CB8AC3E}">
        <p14:creationId xmlns:p14="http://schemas.microsoft.com/office/powerpoint/2010/main" val="403045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ltGray">
          <a:xfrm>
            <a:off x="0" y="573024"/>
            <a:ext cx="9144000" cy="6284976"/>
          </a:xfrm>
          <a:prstGeom prst="rect">
            <a:avLst/>
          </a:prstGeom>
        </p:spPr>
      </p:pic>
      <p:sp>
        <p:nvSpPr>
          <p:cNvPr id="2" name="Title 1"/>
          <p:cNvSpPr>
            <a:spLocks noGrp="1"/>
          </p:cNvSpPr>
          <p:nvPr>
            <p:ph type="ctrTitle"/>
          </p:nvPr>
        </p:nvSpPr>
        <p:spPr>
          <a:xfrm>
            <a:off x="457200" y="426720"/>
            <a:ext cx="6858000" cy="1097280"/>
          </a:xfrm>
        </p:spPr>
        <p:txBody>
          <a:bodyPr/>
          <a:lstStyle>
            <a:lvl1pPr>
              <a:defRPr sz="3600"/>
            </a:lvl1pPr>
          </a:lstStyle>
          <a:p>
            <a:r>
              <a:rPr lang="en-US" altLang="ja-JP" smtClean="0"/>
              <a:t>Click to edit Master title style</a:t>
            </a:r>
            <a:endParaRPr lang="en-US" dirty="0"/>
          </a:p>
        </p:txBody>
      </p:sp>
      <p:sp>
        <p:nvSpPr>
          <p:cNvPr id="3" name="Subtitle 2"/>
          <p:cNvSpPr>
            <a:spLocks noGrp="1"/>
          </p:cNvSpPr>
          <p:nvPr>
            <p:ph type="subTitle" idx="1"/>
          </p:nvPr>
        </p:nvSpPr>
        <p:spPr>
          <a:xfrm>
            <a:off x="457200" y="1600200"/>
            <a:ext cx="6858000"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grpSp>
        <p:nvGrpSpPr>
          <p:cNvPr id="7" name="Group 6"/>
          <p:cNvGrpSpPr/>
          <p:nvPr/>
        </p:nvGrpSpPr>
        <p:grpSpPr>
          <a:xfrm>
            <a:off x="7312819" y="6074829"/>
            <a:ext cx="1373087" cy="216433"/>
            <a:chOff x="-84138" y="5622925"/>
            <a:chExt cx="4330701" cy="682626"/>
          </a:xfrm>
          <a:solidFill>
            <a:srgbClr val="FFFFFF"/>
          </a:solidFill>
        </p:grpSpPr>
        <p:sp>
          <p:nvSpPr>
            <p:cNvPr id="9"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userDrawn="1"/>
        </p:nvSpPr>
        <p:spPr>
          <a:xfrm>
            <a:off x="6934200" y="6505956"/>
            <a:ext cx="1751706" cy="199644"/>
          </a:xfrm>
          <a:prstGeom prst="rect">
            <a:avLst/>
          </a:prstGeom>
          <a:noFill/>
        </p:spPr>
        <p:txBody>
          <a:bodyPr wrap="square" lIns="0" tIns="0" rIns="0" bIns="0" rtlCol="0">
            <a:noAutofit/>
          </a:bodyPr>
          <a:lstStyle/>
          <a:p>
            <a:pPr algn="r">
              <a:lnSpc>
                <a:spcPct val="90000"/>
              </a:lnSpc>
            </a:pPr>
            <a:r>
              <a:rPr lang="en-US" sz="700" dirty="0" smtClean="0">
                <a:solidFill>
                  <a:schemeClr val="bg1"/>
                </a:solidFill>
                <a:latin typeface="Arial"/>
                <a:ea typeface="Microsoft JhengHei"/>
              </a:rPr>
              <a:t>© 2014</a:t>
            </a:r>
            <a:r>
              <a:rPr lang="en-US" sz="700" baseline="0" dirty="0" smtClean="0">
                <a:solidFill>
                  <a:schemeClr val="bg1"/>
                </a:solidFill>
                <a:latin typeface="Arial"/>
                <a:ea typeface="Microsoft JhengHei"/>
              </a:rPr>
              <a:t> VMware Inc. All rights reserved.</a:t>
            </a:r>
            <a:endParaRPr lang="en-US" sz="700" dirty="0" smtClean="0">
              <a:solidFill>
                <a:schemeClr val="bg1"/>
              </a:solidFill>
              <a:latin typeface="Arial"/>
              <a:ea typeface="Microsoft JhengHei"/>
            </a:endParaRPr>
          </a:p>
        </p:txBody>
      </p:sp>
    </p:spTree>
    <p:extLst>
      <p:ext uri="{BB962C8B-B14F-4D97-AF65-F5344CB8AC3E}">
        <p14:creationId xmlns:p14="http://schemas.microsoft.com/office/powerpoint/2010/main" val="3383309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tric 3">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295401" y="4740499"/>
            <a:ext cx="3048000"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4572000" y="4740499"/>
            <a:ext cx="3383280"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ltLang="ja-JP" smtClean="0"/>
              <a:t>Click to edit Master text styles</a:t>
            </a:r>
          </a:p>
        </p:txBody>
      </p:sp>
      <p:grpSp>
        <p:nvGrpSpPr>
          <p:cNvPr id="5" name="Group 4"/>
          <p:cNvGrpSpPr/>
          <p:nvPr/>
        </p:nvGrpSpPr>
        <p:grpSpPr>
          <a:xfrm>
            <a:off x="448524" y="6446044"/>
            <a:ext cx="1099793" cy="173355"/>
            <a:chOff x="-84138" y="5622925"/>
            <a:chExt cx="4330701" cy="682626"/>
          </a:xfrm>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39628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sz="half" idx="1"/>
          </p:nvPr>
        </p:nvSpPr>
        <p:spPr>
          <a:xfrm>
            <a:off x="457200" y="13716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754880" y="13716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2056268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1371600"/>
            <a:ext cx="3931920"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457200" y="20574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754880" y="1371600"/>
            <a:ext cx="3931920"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754880" y="20574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103470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41211362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pPr/>
              <a:t>‹#›</a:t>
            </a:fld>
            <a:endParaRPr lang="en-US"/>
          </a:p>
        </p:txBody>
      </p:sp>
      <p:sp>
        <p:nvSpPr>
          <p:cNvPr id="6" name="Text Placeholder 8"/>
          <p:cNvSpPr>
            <a:spLocks noGrp="1"/>
          </p:cNvSpPr>
          <p:nvPr>
            <p:ph type="body" sz="quarter" idx="13" hasCustomPrompt="1"/>
          </p:nvPr>
        </p:nvSpPr>
        <p:spPr>
          <a:xfrm>
            <a:off x="457200" y="1219200"/>
            <a:ext cx="8229600"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956201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14176067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ja-JP" smtClean="0"/>
              <a:t>Click to edit Master title style</a:t>
            </a:r>
            <a:endParaRPr lang="en-US"/>
          </a:p>
        </p:txBody>
      </p:sp>
      <p:sp>
        <p:nvSpPr>
          <p:cNvPr id="3" name="Content Placeholder 2"/>
          <p:cNvSpPr>
            <a:spLocks noGrp="1"/>
          </p:cNvSpPr>
          <p:nvPr>
            <p:ph idx="1"/>
          </p:nvPr>
        </p:nvSpPr>
        <p:spPr>
          <a:xfrm>
            <a:off x="457200" y="1371601"/>
            <a:ext cx="5943600" cy="464819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553200" y="1371600"/>
            <a:ext cx="2133600" cy="4648199"/>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2898541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0" y="1371600"/>
            <a:ext cx="91440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4" name="Text Placeholder 3"/>
          <p:cNvSpPr>
            <a:spLocks noGrp="1"/>
          </p:cNvSpPr>
          <p:nvPr>
            <p:ph type="body" sz="half" idx="2"/>
          </p:nvPr>
        </p:nvSpPr>
        <p:spPr>
          <a:xfrm>
            <a:off x="457200" y="4953000"/>
            <a:ext cx="82296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3154399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0" y="1371600"/>
            <a:ext cx="450487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4" name="Text Placeholder 3"/>
          <p:cNvSpPr>
            <a:spLocks noGrp="1"/>
          </p:cNvSpPr>
          <p:nvPr>
            <p:ph type="body" sz="half" idx="2"/>
          </p:nvPr>
        </p:nvSpPr>
        <p:spPr>
          <a:xfrm>
            <a:off x="461736" y="4953000"/>
            <a:ext cx="3581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pPr/>
              <a:t>‹#›</a:t>
            </a:fld>
            <a:endParaRPr lang="en-US"/>
          </a:p>
        </p:txBody>
      </p:sp>
      <p:sp>
        <p:nvSpPr>
          <p:cNvPr id="8" name="Picture Placeholder 2"/>
          <p:cNvSpPr>
            <a:spLocks noGrp="1"/>
          </p:cNvSpPr>
          <p:nvPr>
            <p:ph type="pic" idx="13"/>
          </p:nvPr>
        </p:nvSpPr>
        <p:spPr>
          <a:xfrm>
            <a:off x="4639128" y="1371600"/>
            <a:ext cx="450487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9" name="Text Placeholder 3"/>
          <p:cNvSpPr>
            <a:spLocks noGrp="1"/>
          </p:cNvSpPr>
          <p:nvPr>
            <p:ph type="body" sz="half" idx="14"/>
          </p:nvPr>
        </p:nvSpPr>
        <p:spPr>
          <a:xfrm>
            <a:off x="5105400" y="4953000"/>
            <a:ext cx="3581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Tree>
    <p:extLst>
      <p:ext uri="{BB962C8B-B14F-4D97-AF65-F5344CB8AC3E}">
        <p14:creationId xmlns:p14="http://schemas.microsoft.com/office/powerpoint/2010/main" val="24374315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ja-JP" smtClean="0"/>
              <a:t>Click to edit Master title style</a:t>
            </a:r>
            <a:endParaRPr lang="en-US"/>
          </a:p>
        </p:txBody>
      </p:sp>
      <p:sp>
        <p:nvSpPr>
          <p:cNvPr id="3" name="Picture Placeholder 2"/>
          <p:cNvSpPr>
            <a:spLocks noGrp="1"/>
          </p:cNvSpPr>
          <p:nvPr>
            <p:ph type="pic" idx="1"/>
          </p:nvPr>
        </p:nvSpPr>
        <p:spPr>
          <a:xfrm>
            <a:off x="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4" name="Text Placeholder 3"/>
          <p:cNvSpPr>
            <a:spLocks noGrp="1"/>
          </p:cNvSpPr>
          <p:nvPr>
            <p:ph type="body" sz="half" idx="2"/>
          </p:nvPr>
        </p:nvSpPr>
        <p:spPr>
          <a:xfrm>
            <a:off x="4572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pPr/>
              <a:t>‹#›</a:t>
            </a:fld>
            <a:endParaRPr lang="en-US"/>
          </a:p>
        </p:txBody>
      </p:sp>
      <p:sp>
        <p:nvSpPr>
          <p:cNvPr id="8" name="Picture Placeholder 2"/>
          <p:cNvSpPr>
            <a:spLocks noGrp="1"/>
          </p:cNvSpPr>
          <p:nvPr>
            <p:ph type="pic" idx="13"/>
          </p:nvPr>
        </p:nvSpPr>
        <p:spPr>
          <a:xfrm>
            <a:off x="308610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9" name="Text Placeholder 3"/>
          <p:cNvSpPr>
            <a:spLocks noGrp="1"/>
          </p:cNvSpPr>
          <p:nvPr>
            <p:ph type="body" sz="half" idx="14"/>
          </p:nvPr>
        </p:nvSpPr>
        <p:spPr>
          <a:xfrm>
            <a:off x="35433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
        <p:nvSpPr>
          <p:cNvPr id="10" name="Picture Placeholder 2"/>
          <p:cNvSpPr>
            <a:spLocks noGrp="1"/>
          </p:cNvSpPr>
          <p:nvPr>
            <p:ph type="pic" idx="15"/>
          </p:nvPr>
        </p:nvSpPr>
        <p:spPr>
          <a:xfrm>
            <a:off x="617220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a:p>
        </p:txBody>
      </p:sp>
      <p:sp>
        <p:nvSpPr>
          <p:cNvPr id="11" name="Text Placeholder 3"/>
          <p:cNvSpPr>
            <a:spLocks noGrp="1"/>
          </p:cNvSpPr>
          <p:nvPr>
            <p:ph type="body" sz="half" idx="16"/>
          </p:nvPr>
        </p:nvSpPr>
        <p:spPr>
          <a:xfrm>
            <a:off x="66294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ja-JP" smtClean="0"/>
              <a:t>Click to edit Master text styles</a:t>
            </a:r>
          </a:p>
        </p:txBody>
      </p:sp>
    </p:spTree>
    <p:extLst>
      <p:ext uri="{BB962C8B-B14F-4D97-AF65-F5344CB8AC3E}">
        <p14:creationId xmlns:p14="http://schemas.microsoft.com/office/powerpoint/2010/main" val="824652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resenter Nam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ltGray">
          <a:xfrm>
            <a:off x="0" y="573024"/>
            <a:ext cx="9144000" cy="6284976"/>
          </a:xfrm>
          <a:prstGeom prst="rect">
            <a:avLst/>
          </a:prstGeom>
        </p:spPr>
      </p:pic>
      <p:sp>
        <p:nvSpPr>
          <p:cNvPr id="2" name="Title 1"/>
          <p:cNvSpPr>
            <a:spLocks noGrp="1"/>
          </p:cNvSpPr>
          <p:nvPr>
            <p:ph type="ctrTitle"/>
          </p:nvPr>
        </p:nvSpPr>
        <p:spPr>
          <a:xfrm>
            <a:off x="457200" y="426720"/>
            <a:ext cx="6858000" cy="1097280"/>
          </a:xfrm>
        </p:spPr>
        <p:txBody>
          <a:bodyPr/>
          <a:lstStyle>
            <a:lvl1pPr>
              <a:defRPr sz="3600"/>
            </a:lvl1pPr>
          </a:lstStyle>
          <a:p>
            <a:r>
              <a:rPr lang="en-US" altLang="ja-JP" smtClean="0"/>
              <a:t>Click to edit Master title style</a:t>
            </a:r>
            <a:endParaRPr lang="en-US" dirty="0"/>
          </a:p>
        </p:txBody>
      </p:sp>
      <p:sp>
        <p:nvSpPr>
          <p:cNvPr id="3" name="Subtitle 2"/>
          <p:cNvSpPr>
            <a:spLocks noGrp="1"/>
          </p:cNvSpPr>
          <p:nvPr>
            <p:ph type="subTitle" idx="1"/>
          </p:nvPr>
        </p:nvSpPr>
        <p:spPr>
          <a:xfrm>
            <a:off x="457200" y="1600200"/>
            <a:ext cx="6858000"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5" name="Text Placeholder 4"/>
          <p:cNvSpPr>
            <a:spLocks noGrp="1"/>
          </p:cNvSpPr>
          <p:nvPr>
            <p:ph type="body" sz="quarter" idx="10" hasCustomPrompt="1"/>
          </p:nvPr>
        </p:nvSpPr>
        <p:spPr>
          <a:xfrm>
            <a:off x="457200" y="5791200"/>
            <a:ext cx="2743200"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presenter’s name </a:t>
            </a:r>
          </a:p>
        </p:txBody>
      </p:sp>
      <p:sp>
        <p:nvSpPr>
          <p:cNvPr id="9" name="Text Placeholder 4"/>
          <p:cNvSpPr>
            <a:spLocks noGrp="1"/>
          </p:cNvSpPr>
          <p:nvPr>
            <p:ph type="body" sz="quarter" idx="11" hasCustomPrompt="1"/>
          </p:nvPr>
        </p:nvSpPr>
        <p:spPr>
          <a:xfrm>
            <a:off x="457200" y="6081068"/>
            <a:ext cx="2743200"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date</a:t>
            </a:r>
          </a:p>
        </p:txBody>
      </p:sp>
      <p:grpSp>
        <p:nvGrpSpPr>
          <p:cNvPr id="11" name="Group 10"/>
          <p:cNvGrpSpPr/>
          <p:nvPr/>
        </p:nvGrpSpPr>
        <p:grpSpPr>
          <a:xfrm>
            <a:off x="7312819" y="6074829"/>
            <a:ext cx="1373087" cy="216433"/>
            <a:chOff x="-84138" y="5622925"/>
            <a:chExt cx="4330701" cy="682626"/>
          </a:xfrm>
          <a:solidFill>
            <a:srgbClr val="FFFFFF"/>
          </a:solidFill>
        </p:grpSpPr>
        <p:sp>
          <p:nvSpPr>
            <p:cNvPr id="12"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userDrawn="1"/>
        </p:nvSpPr>
        <p:spPr>
          <a:xfrm>
            <a:off x="6934200" y="6505956"/>
            <a:ext cx="1751706" cy="199644"/>
          </a:xfrm>
          <a:prstGeom prst="rect">
            <a:avLst/>
          </a:prstGeom>
          <a:noFill/>
        </p:spPr>
        <p:txBody>
          <a:bodyPr wrap="square" lIns="0" tIns="0" rIns="0" bIns="0" rtlCol="0">
            <a:noAutofit/>
          </a:bodyPr>
          <a:lstStyle/>
          <a:p>
            <a:pPr algn="r">
              <a:lnSpc>
                <a:spcPct val="90000"/>
              </a:lnSpc>
            </a:pPr>
            <a:r>
              <a:rPr lang="en-US" sz="700" baseline="0" smtClean="0">
                <a:solidFill>
                  <a:schemeClr val="bg1"/>
                </a:solidFill>
                <a:latin typeface="Arial" pitchFamily="34" charset="0"/>
                <a:ea typeface="Microsoft JhengHei" pitchFamily="34" charset="-120"/>
              </a:rPr>
              <a:t>© 2014 VMware, Inc. </a:t>
            </a:r>
            <a:r>
              <a:rPr lang="zh-CN" altLang="en-US" sz="700" baseline="0" smtClean="0">
                <a:solidFill>
                  <a:schemeClr val="bg1"/>
                </a:solidFill>
                <a:latin typeface="Arial" pitchFamily="34" charset="0"/>
                <a:ea typeface="Microsoft JhengHei" pitchFamily="34" charset="-120"/>
              </a:rPr>
              <a:t>版權所有。</a:t>
            </a:r>
            <a:endParaRPr lang="en-US" sz="700" baseline="0" dirty="0" smtClean="0">
              <a:solidFill>
                <a:schemeClr val="bg1"/>
              </a:solidFill>
              <a:latin typeface="Arial" pitchFamily="34" charset="0"/>
              <a:ea typeface="Microsoft JhengHei" pitchFamily="34" charset="-120"/>
            </a:endParaRPr>
          </a:p>
        </p:txBody>
      </p:sp>
    </p:spTree>
    <p:extLst>
      <p:ext uri="{BB962C8B-B14F-4D97-AF65-F5344CB8AC3E}">
        <p14:creationId xmlns:p14="http://schemas.microsoft.com/office/powerpoint/2010/main" val="749138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ustom Section Header">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4" name="Group 3"/>
          <p:cNvGrpSpPr/>
          <p:nvPr userDrawn="1"/>
        </p:nvGrpSpPr>
        <p:grpSpPr bwMode="ltGray">
          <a:xfrm>
            <a:off x="0" y="0"/>
            <a:ext cx="9154736" cy="6867797"/>
            <a:chOff x="0" y="0"/>
            <a:chExt cx="9154736" cy="6867797"/>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0" y="0"/>
              <a:ext cx="6409944" cy="6867797"/>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3457935" y="856"/>
              <a:ext cx="5696801" cy="3154680"/>
            </a:xfrm>
            <a:prstGeom prst="rect">
              <a:avLst/>
            </a:prstGeom>
          </p:spPr>
        </p:pic>
        <p:grpSp>
          <p:nvGrpSpPr>
            <p:cNvPr id="5" name="Group 4"/>
            <p:cNvGrpSpPr/>
            <p:nvPr/>
          </p:nvGrpSpPr>
          <p:grpSpPr bwMode="ltGray">
            <a:xfrm>
              <a:off x="448524" y="6446044"/>
              <a:ext cx="1099793" cy="173355"/>
              <a:chOff x="-84138" y="5622925"/>
              <a:chExt cx="4330701" cy="682626"/>
            </a:xfrm>
          </p:grpSpPr>
          <p:sp>
            <p:nvSpPr>
              <p:cNvPr id="6" name="Freeform 6"/>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p:nvPr>
        </p:nvSpPr>
        <p:spPr>
          <a:xfrm>
            <a:off x="457200" y="1676400"/>
            <a:ext cx="4572000" cy="1524000"/>
          </a:xfrm>
        </p:spPr>
        <p:txBody>
          <a:bodyPr anchor="b"/>
          <a:lstStyle>
            <a:lvl1pPr algn="l">
              <a:defRPr sz="3600" b="1" cap="none" baseline="0"/>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3276600"/>
            <a:ext cx="45720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ja-JP" smtClean="0"/>
              <a:t>Click to edit Master text styles</a:t>
            </a:r>
          </a:p>
        </p:txBody>
      </p:sp>
    </p:spTree>
    <p:extLst>
      <p:ext uri="{BB962C8B-B14F-4D97-AF65-F5344CB8AC3E}">
        <p14:creationId xmlns:p14="http://schemas.microsoft.com/office/powerpoint/2010/main" val="3403208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Quote">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p:nvGrpSpPr>
        <p:grpSpPr bwMode="ltGray">
          <a:xfrm>
            <a:off x="0" y="2855067"/>
            <a:ext cx="4753484" cy="4002933"/>
            <a:chOff x="0" y="2855067"/>
            <a:chExt cx="4753484" cy="4002933"/>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0" y="2855067"/>
              <a:ext cx="4753484" cy="4002933"/>
            </a:xfrm>
            <a:prstGeom prst="rect">
              <a:avLst/>
            </a:prstGeom>
          </p:spPr>
        </p:pic>
        <p:grpSp>
          <p:nvGrpSpPr>
            <p:cNvPr id="18" name="Group 17"/>
            <p:cNvGrpSpPr/>
            <p:nvPr/>
          </p:nvGrpSpPr>
          <p:grpSpPr bwMode="ltGray">
            <a:xfrm>
              <a:off x="448524" y="6446044"/>
              <a:ext cx="1099793" cy="173355"/>
              <a:chOff x="-84138" y="5622925"/>
              <a:chExt cx="4330701" cy="682626"/>
            </a:xfrm>
            <a:solidFill>
              <a:srgbClr val="FFFFFF"/>
            </a:solidFill>
          </p:grpSpPr>
          <p:sp>
            <p:nvSpPr>
              <p:cNvPr id="19" name="Freeform 18"/>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 name="Text Placeholder 2"/>
          <p:cNvSpPr>
            <a:spLocks noGrp="1"/>
          </p:cNvSpPr>
          <p:nvPr>
            <p:ph type="body" idx="10" hasCustomPrompt="1"/>
          </p:nvPr>
        </p:nvSpPr>
        <p:spPr>
          <a:xfrm>
            <a:off x="685798" y="2593231"/>
            <a:ext cx="3609977"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632460" y="457200"/>
            <a:ext cx="365760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ltLang="ja-JP" smtClean="0"/>
              <a:t>Click to edit Master text styles</a:t>
            </a:r>
          </a:p>
        </p:txBody>
      </p:sp>
    </p:spTree>
    <p:extLst>
      <p:ext uri="{BB962C8B-B14F-4D97-AF65-F5344CB8AC3E}">
        <p14:creationId xmlns:p14="http://schemas.microsoft.com/office/powerpoint/2010/main" val="21257089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Metric 1">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2" name="Group 1"/>
          <p:cNvGrpSpPr/>
          <p:nvPr/>
        </p:nvGrpSpPr>
        <p:grpSpPr bwMode="ltGray">
          <a:xfrm>
            <a:off x="448524" y="0"/>
            <a:ext cx="8695476" cy="6858000"/>
            <a:chOff x="448524" y="0"/>
            <a:chExt cx="8695476" cy="685800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4578096" y="0"/>
              <a:ext cx="4565904" cy="6858000"/>
            </a:xfrm>
            <a:prstGeom prst="rect">
              <a:avLst/>
            </a:prstGeom>
          </p:spPr>
        </p:pic>
        <p:grpSp>
          <p:nvGrpSpPr>
            <p:cNvPr id="16" name="Group 15"/>
            <p:cNvGrpSpPr/>
            <p:nvPr/>
          </p:nvGrpSpPr>
          <p:grpSpPr bwMode="ltGray">
            <a:xfrm>
              <a:off x="448524" y="6446044"/>
              <a:ext cx="1099793" cy="173355"/>
              <a:chOff x="-84138" y="5622925"/>
              <a:chExt cx="4330701" cy="682626"/>
            </a:xfrm>
          </p:grpSpPr>
          <p:sp>
            <p:nvSpPr>
              <p:cNvPr id="17" name="Freeform 6"/>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 Placeholder 3"/>
          <p:cNvSpPr>
            <a:spLocks noGrp="1"/>
          </p:cNvSpPr>
          <p:nvPr>
            <p:ph type="body" sz="quarter" idx="10" hasCustomPrompt="1"/>
          </p:nvPr>
        </p:nvSpPr>
        <p:spPr>
          <a:xfrm>
            <a:off x="992067" y="685800"/>
            <a:ext cx="3291840"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992067" y="2362200"/>
            <a:ext cx="3291840"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ltLang="ja-JP" smtClean="0"/>
              <a:t>Click to edit Master text styles</a:t>
            </a:r>
          </a:p>
        </p:txBody>
      </p:sp>
    </p:spTree>
    <p:extLst>
      <p:ext uri="{BB962C8B-B14F-4D97-AF65-F5344CB8AC3E}">
        <p14:creationId xmlns:p14="http://schemas.microsoft.com/office/powerpoint/2010/main" val="37532159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Metric 2">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5" name="Group 14"/>
          <p:cNvGrpSpPr/>
          <p:nvPr/>
        </p:nvGrpSpPr>
        <p:grpSpPr>
          <a:xfrm>
            <a:off x="448524" y="0"/>
            <a:ext cx="8695476" cy="6858000"/>
            <a:chOff x="448524" y="0"/>
            <a:chExt cx="8695476" cy="685800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8963" y="0"/>
              <a:ext cx="4875037" cy="6858000"/>
            </a:xfrm>
            <a:prstGeom prst="rect">
              <a:avLst/>
            </a:prstGeom>
          </p:spPr>
        </p:pic>
        <p:grpSp>
          <p:nvGrpSpPr>
            <p:cNvPr id="17" name="Group 16"/>
            <p:cNvGrpSpPr/>
            <p:nvPr/>
          </p:nvGrpSpPr>
          <p:grpSpPr>
            <a:xfrm>
              <a:off x="448524" y="6446044"/>
              <a:ext cx="1099793" cy="173355"/>
              <a:chOff x="-84138" y="5622925"/>
              <a:chExt cx="4330701" cy="682626"/>
            </a:xfrm>
            <a:solidFill>
              <a:srgbClr val="FFFFFF"/>
            </a:solidFill>
          </p:grpSpPr>
          <p:sp>
            <p:nvSpPr>
              <p:cNvPr id="18" name="Freeform 17"/>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 Placeholder 3"/>
          <p:cNvSpPr>
            <a:spLocks noGrp="1"/>
          </p:cNvSpPr>
          <p:nvPr>
            <p:ph type="body" sz="quarter" idx="10" hasCustomPrompt="1"/>
          </p:nvPr>
        </p:nvSpPr>
        <p:spPr>
          <a:xfrm>
            <a:off x="5029200" y="2209800"/>
            <a:ext cx="3291840"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5029200" y="3886200"/>
            <a:ext cx="3291840"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ltLang="ja-JP" smtClean="0"/>
              <a:t>Click to edit Master text styles</a:t>
            </a:r>
          </a:p>
          <a:p>
            <a:pPr lvl="1"/>
            <a:r>
              <a:rPr lang="en-US" altLang="ja-JP" smtClean="0"/>
              <a:t>Second level</a:t>
            </a:r>
          </a:p>
        </p:txBody>
      </p:sp>
    </p:spTree>
    <p:extLst>
      <p:ext uri="{BB962C8B-B14F-4D97-AF65-F5344CB8AC3E}">
        <p14:creationId xmlns:p14="http://schemas.microsoft.com/office/powerpoint/2010/main" val="2563171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ustom Metric 3">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981200"/>
            <a:ext cx="9144000" cy="4876800"/>
            <a:chOff x="0" y="1981200"/>
            <a:chExt cx="9144000" cy="487680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grpSp>
          <p:nvGrpSpPr>
            <p:cNvPr id="16" name="Group 15"/>
            <p:cNvGrpSpPr/>
            <p:nvPr/>
          </p:nvGrpSpPr>
          <p:grpSpPr>
            <a:xfrm>
              <a:off x="448524" y="6446044"/>
              <a:ext cx="1099793" cy="173355"/>
              <a:chOff x="-84138" y="5622925"/>
              <a:chExt cx="4330701" cy="682626"/>
            </a:xfrm>
          </p:grpSpPr>
          <p:sp>
            <p:nvSpPr>
              <p:cNvPr id="1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2"/>
          <p:cNvSpPr>
            <a:spLocks noGrp="1"/>
          </p:cNvSpPr>
          <p:nvPr>
            <p:ph type="body" sz="quarter" idx="12" hasCustomPrompt="1"/>
          </p:nvPr>
        </p:nvSpPr>
        <p:spPr>
          <a:xfrm>
            <a:off x="1295401" y="4740499"/>
            <a:ext cx="3048000"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4572000" y="4740499"/>
            <a:ext cx="3383280"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ltLang="ja-JP" smtClean="0"/>
              <a:t>Click to edit Master text styles</a:t>
            </a:r>
          </a:p>
        </p:txBody>
      </p:sp>
    </p:spTree>
    <p:extLst>
      <p:ext uri="{BB962C8B-B14F-4D97-AF65-F5344CB8AC3E}">
        <p14:creationId xmlns:p14="http://schemas.microsoft.com/office/powerpoint/2010/main" val="29022846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20890923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3840" y="342901"/>
            <a:ext cx="822960" cy="5676900"/>
          </a:xfrm>
        </p:spPr>
        <p:txBody>
          <a:bodyPr vert="eaVert"/>
          <a:lstStyle/>
          <a:p>
            <a:r>
              <a:rPr lang="en-US" altLang="ja-JP" smtClean="0"/>
              <a:t>Click to edit Master title style</a:t>
            </a:r>
            <a:endParaRPr lang="en-US"/>
          </a:p>
        </p:txBody>
      </p:sp>
      <p:sp>
        <p:nvSpPr>
          <p:cNvPr id="3" name="Vertical Text Placeholder 2"/>
          <p:cNvSpPr>
            <a:spLocks noGrp="1"/>
          </p:cNvSpPr>
          <p:nvPr>
            <p:ph type="body" orient="vert" idx="1"/>
          </p:nvPr>
        </p:nvSpPr>
        <p:spPr>
          <a:xfrm>
            <a:off x="457200" y="342901"/>
            <a:ext cx="7162800" cy="567690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2863101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812800"/>
          </a:xfrm>
        </p:spPr>
        <p:txBody>
          <a:bodyPr/>
          <a:lstStyle/>
          <a:p>
            <a:r>
              <a:rPr lang="en-US" altLang="ja-JP" smtClean="0"/>
              <a:t>Click to edit Master title style</a:t>
            </a:r>
            <a:endParaRPr lang="en-US"/>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pPr/>
              <a:t>‹#›</a:t>
            </a:fld>
            <a:endParaRPr lang="en-US"/>
          </a:p>
        </p:txBody>
      </p:sp>
    </p:spTree>
    <p:extLst>
      <p:ext uri="{BB962C8B-B14F-4D97-AF65-F5344CB8AC3E}">
        <p14:creationId xmlns:p14="http://schemas.microsoft.com/office/powerpoint/2010/main" val="1339985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a:p>
        </p:txBody>
      </p:sp>
      <p:sp>
        <p:nvSpPr>
          <p:cNvPr id="3" name="Content Placeholder 2"/>
          <p:cNvSpPr>
            <a:spLocks noGrp="1"/>
          </p:cNvSpPr>
          <p:nvPr>
            <p:ph idx="1"/>
          </p:nvPr>
        </p:nvSpPr>
        <p:spPr>
          <a:xfrm>
            <a:off x="457200" y="1676400"/>
            <a:ext cx="8229600" cy="4343400"/>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pPr/>
              <a:t>‹#›</a:t>
            </a:fld>
            <a:endParaRPr lang="en-US"/>
          </a:p>
        </p:txBody>
      </p:sp>
      <p:sp>
        <p:nvSpPr>
          <p:cNvPr id="9" name="Text Placeholder 8"/>
          <p:cNvSpPr>
            <a:spLocks noGrp="1"/>
          </p:cNvSpPr>
          <p:nvPr>
            <p:ph type="body" sz="quarter" idx="13" hasCustomPrompt="1"/>
          </p:nvPr>
        </p:nvSpPr>
        <p:spPr>
          <a:xfrm>
            <a:off x="457200" y="1206500"/>
            <a:ext cx="8229600"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615041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ltGray">
          <a:xfrm>
            <a:off x="4274108" y="0"/>
            <a:ext cx="4869892" cy="6858000"/>
          </a:xfrm>
          <a:prstGeom prst="rect">
            <a:avLst/>
          </a:prstGeom>
        </p:spPr>
      </p:pic>
      <p:sp>
        <p:nvSpPr>
          <p:cNvPr id="2" name="Title 1"/>
          <p:cNvSpPr>
            <a:spLocks noGrp="1"/>
          </p:cNvSpPr>
          <p:nvPr>
            <p:ph type="title"/>
          </p:nvPr>
        </p:nvSpPr>
        <p:spPr>
          <a:xfrm>
            <a:off x="461167" y="1676400"/>
            <a:ext cx="5486400" cy="1524000"/>
          </a:xfrm>
        </p:spPr>
        <p:txBody>
          <a:bodyPr anchor="b"/>
          <a:lstStyle>
            <a:lvl1pPr algn="l">
              <a:defRPr sz="3600" b="1" cap="none" baseline="0"/>
            </a:lvl1pPr>
          </a:lstStyle>
          <a:p>
            <a:r>
              <a:rPr lang="en-US" altLang="ja-JP" smtClean="0"/>
              <a:t>Click to edit Master title style</a:t>
            </a:r>
            <a:endParaRPr lang="en-US"/>
          </a:p>
        </p:txBody>
      </p:sp>
      <p:sp>
        <p:nvSpPr>
          <p:cNvPr id="3" name="Text Placeholder 2"/>
          <p:cNvSpPr>
            <a:spLocks noGrp="1"/>
          </p:cNvSpPr>
          <p:nvPr>
            <p:ph type="body" idx="1"/>
          </p:nvPr>
        </p:nvSpPr>
        <p:spPr>
          <a:xfrm>
            <a:off x="457198" y="3276600"/>
            <a:ext cx="54864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ja-JP" smtClean="0"/>
              <a:t>Click to edit Master text styles</a:t>
            </a:r>
          </a:p>
        </p:txBody>
      </p:sp>
      <p:grpSp>
        <p:nvGrpSpPr>
          <p:cNvPr id="6" name="Group 5"/>
          <p:cNvGrpSpPr/>
          <p:nvPr userDrawn="1"/>
        </p:nvGrpSpPr>
        <p:grpSpPr>
          <a:xfrm>
            <a:off x="448524" y="6446044"/>
            <a:ext cx="1099793" cy="173355"/>
            <a:chOff x="-84138" y="5622925"/>
            <a:chExt cx="4330701" cy="682626"/>
          </a:xfrm>
        </p:grpSpPr>
        <p:sp>
          <p:nvSpPr>
            <p:cNvPr id="9"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8919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4572000" cy="1524000"/>
          </a:xfrm>
        </p:spPr>
        <p:txBody>
          <a:bodyPr anchor="b"/>
          <a:lstStyle>
            <a:lvl1pPr algn="l">
              <a:defRPr sz="3600" b="1" cap="none" baseline="0"/>
            </a:lvl1pPr>
          </a:lstStyle>
          <a:p>
            <a:r>
              <a:rPr lang="en-US" altLang="ja-JP" smtClean="0"/>
              <a:t>Click to edit Master title style</a:t>
            </a:r>
            <a:endParaRPr lang="en-US"/>
          </a:p>
        </p:txBody>
      </p:sp>
      <p:sp>
        <p:nvSpPr>
          <p:cNvPr id="3" name="Text Placeholder 2"/>
          <p:cNvSpPr>
            <a:spLocks noGrp="1"/>
          </p:cNvSpPr>
          <p:nvPr>
            <p:ph type="body" idx="1"/>
          </p:nvPr>
        </p:nvSpPr>
        <p:spPr>
          <a:xfrm>
            <a:off x="457200" y="3276600"/>
            <a:ext cx="45720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ja-JP" smtClean="0"/>
              <a:t>Click to edit Master text styles</a:t>
            </a:r>
          </a:p>
        </p:txBody>
      </p:sp>
      <p:grpSp>
        <p:nvGrpSpPr>
          <p:cNvPr id="5" name="Group 4"/>
          <p:cNvGrpSpPr/>
          <p:nvPr userDrawn="1"/>
        </p:nvGrpSpPr>
        <p:grpSpPr>
          <a:xfrm>
            <a:off x="448524" y="6446044"/>
            <a:ext cx="1099793" cy="173355"/>
            <a:chOff x="-84138" y="5622925"/>
            <a:chExt cx="4330701" cy="682626"/>
          </a:xfrm>
        </p:grpSpPr>
        <p:sp>
          <p:nvSpPr>
            <p:cNvPr id="6"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9201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685798" y="2593231"/>
            <a:ext cx="3609977"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632460" y="457200"/>
            <a:ext cx="365760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ltLang="ja-JP" smtClean="0"/>
              <a:t>Click to edit Master text styles</a:t>
            </a:r>
          </a:p>
        </p:txBody>
      </p:sp>
      <p:grpSp>
        <p:nvGrpSpPr>
          <p:cNvPr id="6" name="Group 5"/>
          <p:cNvGrpSpPr/>
          <p:nvPr/>
        </p:nvGrpSpPr>
        <p:grpSpPr>
          <a:xfrm>
            <a:off x="448524" y="6446044"/>
            <a:ext cx="1099793" cy="173355"/>
            <a:chOff x="-84138" y="5622925"/>
            <a:chExt cx="4330701" cy="682626"/>
          </a:xfrm>
          <a:solidFill>
            <a:srgbClr val="FFFFFF"/>
          </a:solidFill>
        </p:grpSpPr>
        <p:sp>
          <p:nvSpPr>
            <p:cNvPr id="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606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Metric 1">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92067" y="685800"/>
            <a:ext cx="3291840"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992067" y="2362200"/>
            <a:ext cx="3291840"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ltLang="ja-JP" smtClean="0"/>
              <a:t>Click to edit Master text styles</a:t>
            </a:r>
          </a:p>
        </p:txBody>
      </p:sp>
      <p:grpSp>
        <p:nvGrpSpPr>
          <p:cNvPr id="5" name="Group 4"/>
          <p:cNvGrpSpPr/>
          <p:nvPr/>
        </p:nvGrpSpPr>
        <p:grpSpPr>
          <a:xfrm>
            <a:off x="448524" y="6446044"/>
            <a:ext cx="1099793" cy="173355"/>
            <a:chOff x="-84138" y="5622925"/>
            <a:chExt cx="4330701" cy="682626"/>
          </a:xfrm>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84922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Metric 2">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029200" y="2209800"/>
            <a:ext cx="3291840"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5029200" y="3886200"/>
            <a:ext cx="3291840"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ltLang="ja-JP" smtClean="0"/>
              <a:t>Click to edit Master text styles</a:t>
            </a:r>
          </a:p>
          <a:p>
            <a:pPr lvl="1"/>
            <a:r>
              <a:rPr lang="en-US" altLang="ja-JP" smtClean="0"/>
              <a:t>Second level</a:t>
            </a:r>
          </a:p>
        </p:txBody>
      </p:sp>
      <p:grpSp>
        <p:nvGrpSpPr>
          <p:cNvPr id="5" name="Group 4"/>
          <p:cNvGrpSpPr/>
          <p:nvPr/>
        </p:nvGrpSpPr>
        <p:grpSpPr>
          <a:xfrm>
            <a:off x="448524" y="6446044"/>
            <a:ext cx="1099793" cy="173355"/>
            <a:chOff x="-84138" y="5622925"/>
            <a:chExt cx="4330701" cy="682626"/>
          </a:xfrm>
          <a:solidFill>
            <a:srgbClr val="FFFFFF"/>
          </a:solidFill>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19686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bwMode="ltGray">
          <a:xfrm>
            <a:off x="7373816" y="5562600"/>
            <a:ext cx="1770184" cy="1300264"/>
          </a:xfrm>
          <a:prstGeom prst="rect">
            <a:avLst/>
          </a:prstGeom>
        </p:spPr>
      </p:pic>
      <p:sp>
        <p:nvSpPr>
          <p:cNvPr id="2" name="Title Placeholder 1"/>
          <p:cNvSpPr>
            <a:spLocks noGrp="1"/>
          </p:cNvSpPr>
          <p:nvPr>
            <p:ph type="title"/>
          </p:nvPr>
        </p:nvSpPr>
        <p:spPr>
          <a:xfrm>
            <a:off x="457200" y="330200"/>
            <a:ext cx="8229600" cy="812800"/>
          </a:xfrm>
          <a:prstGeom prst="rect">
            <a:avLst/>
          </a:prstGeom>
        </p:spPr>
        <p:txBody>
          <a:bodyPr vert="horz" lIns="0" tIns="0" rIns="0" bIns="0" rtlCol="0" anchor="b">
            <a:no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1371600"/>
            <a:ext cx="8229600" cy="4648200"/>
          </a:xfrm>
          <a:prstGeom prst="rect">
            <a:avLst/>
          </a:prstGeom>
        </p:spPr>
        <p:txBody>
          <a:bodyPr vert="horz" lIns="0" tIns="0" rIns="0" bIns="0" rtlCol="0">
            <a:no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8305800" y="6883401"/>
            <a:ext cx="838200" cy="133350"/>
          </a:xfrm>
          <a:prstGeom prst="rect">
            <a:avLst/>
          </a:prstGeom>
        </p:spPr>
        <p:txBody>
          <a:bodyPr vert="horz" lIns="0" tIns="0" rIns="0" bIns="0" rtlCol="0" anchor="ctr"/>
          <a:lstStyle>
            <a:lvl1pPr algn="r">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657600" y="6464301"/>
            <a:ext cx="3886200" cy="149224"/>
          </a:xfrm>
          <a:prstGeom prst="rect">
            <a:avLst/>
          </a:prstGeom>
        </p:spPr>
        <p:txBody>
          <a:bodyPr vert="horz" lIns="0" tIns="0" rIns="0" bIns="0" rtlCol="0" anchor="ctr"/>
          <a:lstStyle>
            <a:lvl1pPr algn="r">
              <a:defRPr sz="1000">
                <a:solidFill>
                  <a:schemeClr val="tx1">
                    <a:tint val="75000"/>
                  </a:schemeClr>
                </a:solidFill>
                <a:latin typeface="Arial"/>
                <a:ea typeface="Microsoft JhengHei"/>
              </a:defRPr>
            </a:lvl1pPr>
          </a:lstStyle>
          <a:p>
            <a:r>
              <a:rPr lang="en-US" smtClean="0"/>
              <a:t>CONFIDENTIAL</a:t>
            </a:r>
            <a:endParaRPr lang="en-US" dirty="0"/>
          </a:p>
        </p:txBody>
      </p:sp>
      <p:sp>
        <p:nvSpPr>
          <p:cNvPr id="6" name="Slide Number Placeholder 5"/>
          <p:cNvSpPr>
            <a:spLocks noGrp="1"/>
          </p:cNvSpPr>
          <p:nvPr>
            <p:ph type="sldNum" sz="quarter" idx="4"/>
          </p:nvPr>
        </p:nvSpPr>
        <p:spPr>
          <a:xfrm>
            <a:off x="8700260" y="6464301"/>
            <a:ext cx="338138" cy="149224"/>
          </a:xfrm>
          <a:prstGeom prst="rect">
            <a:avLst/>
          </a:prstGeom>
        </p:spPr>
        <p:txBody>
          <a:bodyPr vert="horz" lIns="0" tIns="0" rIns="0" bIns="0" rtlCol="0" anchor="ctr"/>
          <a:lstStyle>
            <a:lvl1pPr algn="ctr">
              <a:defRPr sz="1000">
                <a:solidFill>
                  <a:schemeClr val="bg1"/>
                </a:solidFill>
                <a:latin typeface="Arial"/>
                <a:ea typeface="Microsoft JhengHei"/>
              </a:defRPr>
            </a:lvl1pPr>
          </a:lstStyle>
          <a:p>
            <a:fld id="{6EA6D8CF-3CDE-4807-BCD2-C9F2B831AAA5}" type="slidenum">
              <a:rPr lang="en-US" altLang="zh-TW" smtClean="0"/>
              <a:pPr/>
              <a:t>‹#›</a:t>
            </a:fld>
            <a:endParaRPr lang="zh-TW" altLang="en-US" dirty="0"/>
          </a:p>
        </p:txBody>
      </p:sp>
      <p:grpSp>
        <p:nvGrpSpPr>
          <p:cNvPr id="20" name="Group 19"/>
          <p:cNvGrpSpPr/>
          <p:nvPr/>
        </p:nvGrpSpPr>
        <p:grpSpPr>
          <a:xfrm>
            <a:off x="448524" y="6446044"/>
            <a:ext cx="1099793" cy="173355"/>
            <a:chOff x="-84138" y="5622925"/>
            <a:chExt cx="4330701" cy="682626"/>
          </a:xfrm>
        </p:grpSpPr>
        <p:sp>
          <p:nvSpPr>
            <p:cNvPr id="13"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8" r:id="rId4"/>
    <p:sldLayoutId id="2147483689" r:id="rId5"/>
    <p:sldLayoutId id="2147483700" r:id="rId6"/>
    <p:sldLayoutId id="2147483701" r:id="rId7"/>
    <p:sldLayoutId id="2147483702" r:id="rId8"/>
    <p:sldLayoutId id="2147483703" r:id="rId9"/>
    <p:sldLayoutId id="2147483704" r:id="rId10"/>
    <p:sldLayoutId id="2147483690" r:id="rId11"/>
    <p:sldLayoutId id="2147483691" r:id="rId12"/>
    <p:sldLayoutId id="2147483692" r:id="rId13"/>
    <p:sldLayoutId id="2147483699" r:id="rId14"/>
    <p:sldLayoutId id="2147483693" r:id="rId15"/>
    <p:sldLayoutId id="2147483694" r:id="rId16"/>
    <p:sldLayoutId id="2147483695" r:id="rId17"/>
    <p:sldLayoutId id="2147483705" r:id="rId18"/>
    <p:sldLayoutId id="2147483706" r:id="rId19"/>
    <p:sldLayoutId id="2147483709" r:id="rId20"/>
    <p:sldLayoutId id="2147483708" r:id="rId21"/>
    <p:sldLayoutId id="2147483710" r:id="rId22"/>
    <p:sldLayoutId id="2147483711" r:id="rId23"/>
    <p:sldLayoutId id="2147483712" r:id="rId24"/>
    <p:sldLayoutId id="2147483696" r:id="rId25"/>
    <p:sldLayoutId id="2147483697" r:id="rId2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kumimoji="1" sz="2800" b="1" kern="1200">
          <a:solidFill>
            <a:schemeClr val="accent6"/>
          </a:solidFill>
          <a:latin typeface="Arial"/>
          <a:ea typeface="Microsoft JhengHei"/>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kumimoji="1" sz="2000" kern="1200">
          <a:solidFill>
            <a:schemeClr val="tx1"/>
          </a:solidFill>
          <a:latin typeface="Arial"/>
          <a:ea typeface="Microsoft JhengHei"/>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kumimoji="1" sz="1800" kern="1200">
          <a:solidFill>
            <a:schemeClr val="tx1"/>
          </a:solidFill>
          <a:latin typeface="Arial"/>
          <a:ea typeface="Microsoft JhengHei"/>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kumimoji="1" sz="1600" kern="1200">
          <a:solidFill>
            <a:schemeClr val="tx1"/>
          </a:solidFill>
          <a:latin typeface="Arial"/>
          <a:ea typeface="Microsoft JhengHei"/>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kumimoji="1" sz="1400" kern="1200">
          <a:solidFill>
            <a:schemeClr val="tx1"/>
          </a:solidFill>
          <a:latin typeface="Arial"/>
          <a:ea typeface="Microsoft JhengHei"/>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kumimoji="1" sz="1400" kern="1200">
          <a:solidFill>
            <a:schemeClr val="tx1"/>
          </a:solidFill>
          <a:latin typeface="Arial"/>
          <a:ea typeface="Microsoft JhengHei"/>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kumimoji="1"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kumimoji="1"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kumimoji="1"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9.png"/><Relationship Id="rId7" Type="http://schemas.openxmlformats.org/officeDocument/2006/relationships/image" Target="../media/image82.png"/><Relationship Id="rId12" Type="http://schemas.openxmlformats.org/officeDocument/2006/relationships/image" Target="../media/image87.jpeg"/><Relationship Id="rId2" Type="http://schemas.openxmlformats.org/officeDocument/2006/relationships/notesSlide" Target="../notesSlides/notesSlide14.xml"/><Relationship Id="rId16" Type="http://schemas.openxmlformats.org/officeDocument/2006/relationships/hyperlink" Target="http://www.vmware.com/resources/compatibility/search.php?deviceCategory=vsan" TargetMode="External"/><Relationship Id="rId1" Type="http://schemas.openxmlformats.org/officeDocument/2006/relationships/slideLayout" Target="../slideLayouts/slideLayout1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26.jpeg"/><Relationship Id="rId9" Type="http://schemas.openxmlformats.org/officeDocument/2006/relationships/image" Target="../media/image84.png"/><Relationship Id="rId14"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83.png"/></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5.png"/><Relationship Id="rId3" Type="http://schemas.openxmlformats.org/officeDocument/2006/relationships/image" Target="../media/image91.png"/><Relationship Id="rId21" Type="http://schemas.openxmlformats.org/officeDocument/2006/relationships/image" Target="../media/image108.pn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4.png"/><Relationship Id="rId2" Type="http://schemas.openxmlformats.org/officeDocument/2006/relationships/notesSlide" Target="../notesSlides/notesSlide16.xml"/><Relationship Id="rId16" Type="http://schemas.openxmlformats.org/officeDocument/2006/relationships/image" Target="../media/image54.png"/><Relationship Id="rId20"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0.png"/><Relationship Id="rId10" Type="http://schemas.openxmlformats.org/officeDocument/2006/relationships/image" Target="../media/image98.png"/><Relationship Id="rId19" Type="http://schemas.openxmlformats.org/officeDocument/2006/relationships/image" Target="../media/image106.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09.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1.png"/><Relationship Id="rId7"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82.png"/><Relationship Id="rId9" Type="http://schemas.openxmlformats.org/officeDocument/2006/relationships/image" Target="../media/image115.png"/></Relationships>
</file>

<file path=ppt/slides/_rels/slide1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26.jpe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31.png"/><Relationship Id="rId9"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7.png"/></Relationships>
</file>

<file path=ppt/slides/_rels/slide22.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21.png"/><Relationship Id="rId18" Type="http://schemas.openxmlformats.org/officeDocument/2006/relationships/image" Target="../media/image142.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17" Type="http://schemas.openxmlformats.org/officeDocument/2006/relationships/image" Target="../media/image141.png"/><Relationship Id="rId2" Type="http://schemas.openxmlformats.org/officeDocument/2006/relationships/notesSlide" Target="../notesSlides/notesSlide22.xml"/><Relationship Id="rId16" Type="http://schemas.openxmlformats.org/officeDocument/2006/relationships/image" Target="../media/image140.png"/><Relationship Id="rId1" Type="http://schemas.openxmlformats.org/officeDocument/2006/relationships/slideLayout" Target="../slideLayouts/slideLayout4.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39.png"/><Relationship Id="rId10" Type="http://schemas.openxmlformats.org/officeDocument/2006/relationships/image" Target="../media/image135.png"/><Relationship Id="rId19" Type="http://schemas.openxmlformats.org/officeDocument/2006/relationships/image" Target="../media/image143.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8.png"/></Relationships>
</file>

<file path=ppt/slides/_rels/slide23.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notesSlide" Target="../notesSlides/notesSlide23.xml"/><Relationship Id="rId7" Type="http://schemas.openxmlformats.org/officeDocument/2006/relationships/image" Target="../media/image146.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45.png"/><Relationship Id="rId5" Type="http://schemas.openxmlformats.org/officeDocument/2006/relationships/image" Target="../media/image38.png"/><Relationship Id="rId4" Type="http://schemas.openxmlformats.org/officeDocument/2006/relationships/image" Target="../media/image144.png"/><Relationship Id="rId9" Type="http://schemas.openxmlformats.org/officeDocument/2006/relationships/image" Target="../media/image148.png"/></Relationships>
</file>

<file path=ppt/slides/_rels/slide24.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5.png"/><Relationship Id="rId3" Type="http://schemas.openxmlformats.org/officeDocument/2006/relationships/notesSlide" Target="../notesSlides/notesSlide24.xml"/><Relationship Id="rId7" Type="http://schemas.openxmlformats.org/officeDocument/2006/relationships/image" Target="../media/image145.png"/><Relationship Id="rId12" Type="http://schemas.microsoft.com/office/2007/relationships/hdphoto" Target="../media/hdphoto6.wdp"/><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151.gif"/><Relationship Id="rId11" Type="http://schemas.openxmlformats.org/officeDocument/2006/relationships/image" Target="../media/image154.png"/><Relationship Id="rId5" Type="http://schemas.openxmlformats.org/officeDocument/2006/relationships/image" Target="../media/image150.png"/><Relationship Id="rId15" Type="http://schemas.openxmlformats.org/officeDocument/2006/relationships/image" Target="../media/image157.png"/><Relationship Id="rId10" Type="http://schemas.openxmlformats.org/officeDocument/2006/relationships/image" Target="../media/image153.png"/><Relationship Id="rId4" Type="http://schemas.openxmlformats.org/officeDocument/2006/relationships/image" Target="../media/image149.png"/><Relationship Id="rId9" Type="http://schemas.microsoft.com/office/2007/relationships/hdphoto" Target="../media/hdphoto5.wdp"/><Relationship Id="rId14" Type="http://schemas.openxmlformats.org/officeDocument/2006/relationships/image" Target="../media/image15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58.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160.jpeg"/></Relationships>
</file>

<file path=ppt/slides/_rels/slide29.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 Id="rId9" Type="http://schemas.openxmlformats.org/officeDocument/2006/relationships/image" Target="../media/image167.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mailto:sdssales@vmware.com" TargetMode="External"/><Relationship Id="rId3" Type="http://schemas.openxmlformats.org/officeDocument/2006/relationships/hyperlink" Target="http://www.vmware.com/tw/products/virtual-san/" TargetMode="External"/><Relationship Id="rId7" Type="http://schemas.openxmlformats.org/officeDocument/2006/relationships/hyperlink" Target="https://www.vmware.com/tw/try-vmware"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vmware.com/go/vsanlab" TargetMode="External"/><Relationship Id="rId5" Type="http://schemas.openxmlformats.org/officeDocument/2006/relationships/hyperlink" Target="https://vip.vmware.com/salessignup" TargetMode="External"/><Relationship Id="rId4" Type="http://schemas.openxmlformats.org/officeDocument/2006/relationships/hyperlink" Target="https://communities.vmware.com/community/vmtn/vsa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3.jpeg"/><Relationship Id="rId3" Type="http://schemas.openxmlformats.org/officeDocument/2006/relationships/notesSlide" Target="../notesSlides/notesSlide5.xml"/><Relationship Id="rId7" Type="http://schemas.openxmlformats.org/officeDocument/2006/relationships/image" Target="../media/image19.png"/><Relationship Id="rId12" Type="http://schemas.microsoft.com/office/2007/relationships/hdphoto" Target="../media/hdphoto2.wdp"/><Relationship Id="rId2" Type="http://schemas.openxmlformats.org/officeDocument/2006/relationships/slideLayout" Target="../slideLayouts/slideLayout13.xml"/><Relationship Id="rId16" Type="http://schemas.openxmlformats.org/officeDocument/2006/relationships/image" Target="../media/image25.png"/><Relationship Id="rId1" Type="http://schemas.openxmlformats.org/officeDocument/2006/relationships/tags" Target="../tags/tag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microsoft.com/office/2007/relationships/hdphoto" Target="../media/hdphoto3.wdp"/><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7.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jpe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40.png"/><Relationship Id="rId26" Type="http://schemas.openxmlformats.org/officeDocument/2006/relationships/image" Target="../media/image16.png"/><Relationship Id="rId3" Type="http://schemas.openxmlformats.org/officeDocument/2006/relationships/image" Target="../media/image49.png"/><Relationship Id="rId21" Type="http://schemas.openxmlformats.org/officeDocument/2006/relationships/image" Target="../media/image66.png"/><Relationship Id="rId7" Type="http://schemas.openxmlformats.org/officeDocument/2006/relationships/image" Target="../media/image53.gif"/><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69.png"/><Relationship Id="rId2" Type="http://schemas.openxmlformats.org/officeDocument/2006/relationships/notesSlide" Target="../notesSlides/notesSlide9.xml"/><Relationship Id="rId16" Type="http://schemas.openxmlformats.org/officeDocument/2006/relationships/image" Target="../media/image62.png"/><Relationship Id="rId20" Type="http://schemas.openxmlformats.org/officeDocument/2006/relationships/image" Target="../media/image65.png"/><Relationship Id="rId29"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68.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33.png"/><Relationship Id="rId28" Type="http://schemas.openxmlformats.org/officeDocument/2006/relationships/image" Target="../media/image71.png"/><Relationship Id="rId10" Type="http://schemas.openxmlformats.org/officeDocument/2006/relationships/image" Target="../media/image56.png"/><Relationship Id="rId19" Type="http://schemas.openxmlformats.org/officeDocument/2006/relationships/image" Target="../media/image64.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png"/><Relationship Id="rId27" Type="http://schemas.openxmlformats.org/officeDocument/2006/relationships/image" Target="../media/image70.jpeg"/><Relationship Id="rId30"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smtClean="0">
                <a:ea typeface="Microsoft JhengHei"/>
              </a:rPr>
              <a:t/>
            </a:r>
            <a:br>
              <a:rPr lang="zh-TW" altLang="en-US" smtClean="0">
                <a:ea typeface="Microsoft JhengHei"/>
              </a:rPr>
            </a:br>
            <a:r>
              <a:rPr lang="zh-TW" altLang="en-US" smtClean="0">
                <a:ea typeface="Microsoft JhengHei"/>
              </a:rPr>
              <a:t>軟體定義的儲存及 </a:t>
            </a:r>
            <a:r>
              <a:rPr lang="en-US" altLang="zh-TW" smtClean="0">
                <a:ea typeface="Microsoft JhengHei"/>
              </a:rPr>
              <a:t>VMware Virtual SAN 5.5</a:t>
            </a:r>
            <a:endParaRPr lang="zh-TW" altLang="en-US" dirty="0">
              <a:ea typeface="Microsoft JhengHei"/>
            </a:endParaRP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r>
              <a:rPr lang="en-US" altLang="zh-TW" dirty="0" smtClean="0">
                <a:ea typeface="Microsoft JhengHei"/>
              </a:rPr>
              <a:t>2014 </a:t>
            </a:r>
            <a:r>
              <a:rPr lang="zh-TW" altLang="en-US" dirty="0" smtClean="0">
                <a:ea typeface="Microsoft JhengHei"/>
              </a:rPr>
              <a:t>年 </a:t>
            </a:r>
            <a:r>
              <a:rPr lang="en-US" altLang="zh-TW"/>
              <a:t>5</a:t>
            </a:r>
            <a:r>
              <a:rPr lang="en-US" altLang="zh-TW" smtClean="0">
                <a:ea typeface="Microsoft JhengHei"/>
              </a:rPr>
              <a:t> </a:t>
            </a:r>
            <a:r>
              <a:rPr lang="zh-TW" altLang="en-US" dirty="0" smtClean="0">
                <a:ea typeface="Microsoft JhengHei"/>
              </a:rPr>
              <a:t>月</a:t>
            </a:r>
            <a:endParaRPr lang="zh-TW" altLang="en-US" dirty="0">
              <a:ea typeface="Microsoft JhengHei"/>
            </a:endParaRPr>
          </a:p>
        </p:txBody>
      </p:sp>
    </p:spTree>
    <p:extLst>
      <p:ext uri="{BB962C8B-B14F-4D97-AF65-F5344CB8AC3E}">
        <p14:creationId xmlns:p14="http://schemas.microsoft.com/office/powerpoint/2010/main" val="40614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6400"/>
            <a:ext cx="5626968" cy="1524000"/>
          </a:xfrm>
        </p:spPr>
        <p:txBody>
          <a:bodyPr/>
          <a:lstStyle/>
          <a:p>
            <a:r>
              <a:rPr lang="en-US" dirty="0" smtClean="0">
                <a:ea typeface="Microsoft JhengHei"/>
              </a:rPr>
              <a:t>VMware Virtual SAN 5.5</a:t>
            </a:r>
            <a:endParaRPr lang="en-US" dirty="0">
              <a:ea typeface="Microsoft JhengHei"/>
            </a:endParaRPr>
          </a:p>
        </p:txBody>
      </p:sp>
      <p:sp>
        <p:nvSpPr>
          <p:cNvPr id="7" name="Text Placeholder 6"/>
          <p:cNvSpPr>
            <a:spLocks noGrp="1"/>
          </p:cNvSpPr>
          <p:nvPr>
            <p:ph type="body" idx="1"/>
          </p:nvPr>
        </p:nvSpPr>
        <p:spPr/>
        <p:txBody>
          <a:bodyPr/>
          <a:lstStyle/>
          <a:p>
            <a:r>
              <a:rPr lang="zh-TW" altLang="en-US" smtClean="0">
                <a:ea typeface="Microsoft JhengHei"/>
              </a:rPr>
              <a:t>大幅簡化的融合式虛擬管理程式儲存</a:t>
            </a:r>
            <a:endParaRPr lang="zh-TW" altLang="en-US" dirty="0">
              <a:ea typeface="Microsoft JhengHei"/>
            </a:endParaRPr>
          </a:p>
        </p:txBody>
      </p:sp>
    </p:spTree>
    <p:extLst>
      <p:ext uri="{BB962C8B-B14F-4D97-AF65-F5344CB8AC3E}">
        <p14:creationId xmlns:p14="http://schemas.microsoft.com/office/powerpoint/2010/main" val="373586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ea typeface="Microsoft JhengHei"/>
              </a:rPr>
              <a:t>Virtual SAN</a:t>
            </a:r>
            <a:r>
              <a:rPr lang="zh-TW" altLang="en-US" smtClean="0">
                <a:ea typeface="Microsoft JhengHei"/>
              </a:rPr>
              <a:t>：大幅簡化的融合式虛擬管理程式儲存</a:t>
            </a:r>
            <a:endParaRPr lang="zh-TW" altLang="en-US" dirty="0">
              <a:ea typeface="Microsoft JhengHei"/>
            </a:endParaRPr>
          </a:p>
        </p:txBody>
      </p:sp>
      <p:sp>
        <p:nvSpPr>
          <p:cNvPr id="3" name="Slide Number Placeholder 2"/>
          <p:cNvSpPr>
            <a:spLocks noGrp="1"/>
          </p:cNvSpPr>
          <p:nvPr>
            <p:ph type="sldNum" sz="quarter" idx="12"/>
          </p:nvPr>
        </p:nvSpPr>
        <p:spPr/>
        <p:txBody>
          <a:bodyPr/>
          <a:lstStyle/>
          <a:p>
            <a:fld id="{6EA6D8CF-3CDE-4807-BCD2-C9F2B831AAA5}" type="slidenum">
              <a:rPr lang="en-US" smtClean="0">
                <a:latin typeface="Arial"/>
                <a:ea typeface="Microsoft JhengHei"/>
              </a:rPr>
              <a:pPr/>
              <a:t>11</a:t>
            </a:fld>
            <a:endParaRPr lang="en-US">
              <a:latin typeface="Arial"/>
              <a:ea typeface="Microsoft JhengHei"/>
            </a:endParaRPr>
          </a:p>
        </p:txBody>
      </p:sp>
      <p:sp>
        <p:nvSpPr>
          <p:cNvPr id="46" name="Rounded Rectangle 45"/>
          <p:cNvSpPr/>
          <p:nvPr/>
        </p:nvSpPr>
        <p:spPr bwMode="auto">
          <a:xfrm>
            <a:off x="731151" y="2839812"/>
            <a:ext cx="3665221" cy="457200"/>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solidFill>
              <a:schemeClr val="bg1"/>
            </a:solidFill>
            <a:headEnd type="none" w="med" len="med"/>
            <a:tailEnd type="none" w="med" len="med"/>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solidFill>
                  <a:srgbClr val="FFFFFF"/>
                </a:solidFill>
                <a:latin typeface="Arial"/>
                <a:ea typeface="Microsoft JhengHei"/>
              </a:rPr>
              <a:t>vSphere + Virtual SAN</a:t>
            </a:r>
          </a:p>
        </p:txBody>
      </p:sp>
      <p:sp>
        <p:nvSpPr>
          <p:cNvPr id="47" name="TextBox 46"/>
          <p:cNvSpPr txBox="1"/>
          <p:nvPr/>
        </p:nvSpPr>
        <p:spPr>
          <a:xfrm>
            <a:off x="2904817" y="3277958"/>
            <a:ext cx="320224" cy="369294"/>
          </a:xfrm>
          <a:prstGeom prst="rect">
            <a:avLst/>
          </a:prstGeom>
          <a:noFill/>
        </p:spPr>
        <p:txBody>
          <a:bodyPr wrap="square" lIns="91400" tIns="45701" rIns="91400" bIns="45701" rtlCol="0">
            <a:spAutoFit/>
          </a:bodyPr>
          <a:lstStyle/>
          <a:p>
            <a:pPr defTabSz="914019"/>
            <a:r>
              <a:rPr lang="en-US" altLang="zh-TW" b="1" smtClean="0">
                <a:solidFill>
                  <a:srgbClr val="333333"/>
                </a:solidFill>
                <a:latin typeface="Arial"/>
                <a:ea typeface="Microsoft JhengHei"/>
              </a:rPr>
              <a:t>…</a:t>
            </a:r>
            <a:endParaRPr lang="zh-TW" altLang="en-US" b="1" dirty="0">
              <a:solidFill>
                <a:srgbClr val="333333"/>
              </a:solidFill>
              <a:latin typeface="Arial"/>
              <a:ea typeface="Microsoft JhengHei"/>
            </a:endParaRPr>
          </a:p>
        </p:txBody>
      </p:sp>
      <p:grpSp>
        <p:nvGrpSpPr>
          <p:cNvPr id="48" name="Group 47"/>
          <p:cNvGrpSpPr/>
          <p:nvPr/>
        </p:nvGrpSpPr>
        <p:grpSpPr>
          <a:xfrm>
            <a:off x="4857823" y="1981200"/>
            <a:ext cx="3890013" cy="4162387"/>
            <a:chOff x="4933947" y="1272609"/>
            <a:chExt cx="3890013" cy="2743200"/>
          </a:xfrm>
        </p:grpSpPr>
        <p:sp>
          <p:nvSpPr>
            <p:cNvPr id="49" name="Rectangle 48"/>
            <p:cNvSpPr/>
            <p:nvPr/>
          </p:nvSpPr>
          <p:spPr>
            <a:xfrm rot="5400000">
              <a:off x="5793103" y="756354"/>
              <a:ext cx="2171700" cy="3890011"/>
            </a:xfrm>
            <a:prstGeom prst="rect">
              <a:avLst/>
            </a:prstGeom>
            <a:gradFill flip="none" rotWithShape="1">
              <a:gsLst>
                <a:gs pos="0">
                  <a:schemeClr val="accent3">
                    <a:alpha val="20000"/>
                  </a:schemeClr>
                </a:gs>
                <a:gs pos="100000">
                  <a:schemeClr val="bg1">
                    <a:shade val="100000"/>
                    <a:satMod val="115000"/>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endParaRPr lang="en-US" sz="3200" dirty="0"/>
            </a:p>
          </p:txBody>
        </p:sp>
        <p:sp>
          <p:nvSpPr>
            <p:cNvPr id="50" name="Content Placeholder 1"/>
            <p:cNvSpPr txBox="1">
              <a:spLocks/>
            </p:cNvSpPr>
            <p:nvPr/>
          </p:nvSpPr>
          <p:spPr>
            <a:xfrm>
              <a:off x="5086485" y="1714500"/>
              <a:ext cx="3594088" cy="2301309"/>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900"/>
                </a:spcBef>
                <a:buClr>
                  <a:schemeClr val="accent3"/>
                </a:buClr>
              </a:pPr>
              <a:r>
                <a:rPr lang="zh-TW" altLang="en-US" sz="1800" smtClean="0">
                  <a:solidFill>
                    <a:schemeClr val="accent3"/>
                  </a:solidFill>
                  <a:latin typeface="Arial"/>
                  <a:ea typeface="Microsoft JhengHei"/>
                </a:rPr>
                <a:t>內嵌在 </a:t>
              </a:r>
              <a:r>
                <a:rPr lang="en-US" altLang="zh-TW" sz="1800" smtClean="0">
                  <a:solidFill>
                    <a:schemeClr val="accent3"/>
                  </a:solidFill>
                  <a:latin typeface="Arial"/>
                  <a:ea typeface="Microsoft JhengHei"/>
                </a:rPr>
                <a:t>vSphere </a:t>
              </a:r>
              <a:r>
                <a:rPr lang="zh-TW" altLang="en-US" sz="1800" smtClean="0">
                  <a:solidFill>
                    <a:schemeClr val="accent3"/>
                  </a:solidFill>
                  <a:latin typeface="Arial"/>
                  <a:ea typeface="Microsoft JhengHei"/>
                </a:rPr>
                <a:t>中的軟體定義的儲存</a:t>
              </a:r>
            </a:p>
            <a:p>
              <a:pPr>
                <a:lnSpc>
                  <a:spcPct val="100000"/>
                </a:lnSpc>
                <a:spcBef>
                  <a:spcPts val="900"/>
                </a:spcBef>
                <a:buClr>
                  <a:schemeClr val="accent3"/>
                </a:buClr>
              </a:pPr>
              <a:r>
                <a:rPr lang="zh-TW" altLang="en-US" sz="1800" smtClean="0">
                  <a:solidFill>
                    <a:schemeClr val="accent3"/>
                  </a:solidFill>
                  <a:latin typeface="Arial"/>
                  <a:ea typeface="Microsoft JhengHei"/>
                </a:rPr>
                <a:t>在任何標準的 </a:t>
              </a:r>
              <a:r>
                <a:rPr lang="en-US" altLang="zh-TW" sz="1800" smtClean="0">
                  <a:solidFill>
                    <a:schemeClr val="accent3"/>
                  </a:solidFill>
                  <a:latin typeface="Arial"/>
                  <a:ea typeface="Microsoft JhengHei"/>
                </a:rPr>
                <a:t>x86 </a:t>
              </a:r>
              <a:r>
                <a:rPr lang="zh-TW" altLang="en-US" sz="1800" smtClean="0">
                  <a:solidFill>
                    <a:schemeClr val="accent3"/>
                  </a:solidFill>
                  <a:latin typeface="Arial"/>
                  <a:ea typeface="Microsoft JhengHei"/>
                </a:rPr>
                <a:t>伺服器上執行</a:t>
              </a:r>
            </a:p>
            <a:p>
              <a:pPr>
                <a:lnSpc>
                  <a:spcPct val="100000"/>
                </a:lnSpc>
                <a:spcBef>
                  <a:spcPts val="900"/>
                </a:spcBef>
                <a:buClr>
                  <a:schemeClr val="accent3"/>
                </a:buClr>
              </a:pPr>
              <a:r>
                <a:rPr lang="zh-TW" altLang="en-US" sz="1800" smtClean="0">
                  <a:solidFill>
                    <a:schemeClr val="accent3"/>
                  </a:solidFill>
                  <a:latin typeface="Arial"/>
                  <a:ea typeface="Microsoft JhengHei"/>
                </a:rPr>
                <a:t>將 </a:t>
              </a:r>
              <a:r>
                <a:rPr lang="en-US" altLang="zh-TW" sz="1800" smtClean="0">
                  <a:solidFill>
                    <a:schemeClr val="accent3"/>
                  </a:solidFill>
                  <a:latin typeface="Arial"/>
                  <a:ea typeface="Microsoft JhengHei"/>
                </a:rPr>
                <a:t>HDD/</a:t>
              </a:r>
              <a:r>
                <a:rPr lang="zh-TW" altLang="en-US" sz="1800" smtClean="0">
                  <a:solidFill>
                    <a:schemeClr val="accent3"/>
                  </a:solidFill>
                  <a:latin typeface="Arial"/>
                  <a:ea typeface="Microsoft JhengHei"/>
                </a:rPr>
                <a:t>快閃記憶體集中至共用資料儲存區</a:t>
              </a:r>
            </a:p>
            <a:p>
              <a:pPr>
                <a:lnSpc>
                  <a:spcPct val="100000"/>
                </a:lnSpc>
                <a:spcBef>
                  <a:spcPts val="900"/>
                </a:spcBef>
                <a:buClr>
                  <a:schemeClr val="accent3"/>
                </a:buClr>
              </a:pPr>
              <a:r>
                <a:rPr lang="zh-TW" altLang="en-US" sz="1800" smtClean="0">
                  <a:solidFill>
                    <a:schemeClr val="accent3"/>
                  </a:solidFill>
                  <a:latin typeface="Arial"/>
                  <a:ea typeface="Microsoft JhengHei"/>
                </a:rPr>
                <a:t>透過儲存原則式管理架構管理</a:t>
              </a:r>
            </a:p>
            <a:p>
              <a:pPr>
                <a:lnSpc>
                  <a:spcPct val="100000"/>
                </a:lnSpc>
                <a:spcBef>
                  <a:spcPts val="900"/>
                </a:spcBef>
                <a:buClr>
                  <a:schemeClr val="accent3"/>
                </a:buClr>
              </a:pPr>
              <a:r>
                <a:rPr lang="zh-TW" altLang="en-US" sz="1800" smtClean="0">
                  <a:solidFill>
                    <a:schemeClr val="accent3"/>
                  </a:solidFill>
                  <a:latin typeface="Arial"/>
                  <a:ea typeface="Microsoft JhengHei"/>
                </a:rPr>
                <a:t>透過快閃記憶體加速提供高效能</a:t>
              </a:r>
            </a:p>
            <a:p>
              <a:pPr>
                <a:lnSpc>
                  <a:spcPct val="100000"/>
                </a:lnSpc>
                <a:spcBef>
                  <a:spcPts val="900"/>
                </a:spcBef>
                <a:buClr>
                  <a:schemeClr val="accent3"/>
                </a:buClr>
              </a:pPr>
              <a:r>
                <a:rPr lang="zh-TW" altLang="en-US" sz="1800" smtClean="0">
                  <a:solidFill>
                    <a:schemeClr val="accent3"/>
                  </a:solidFill>
                  <a:latin typeface="Arial"/>
                  <a:ea typeface="Microsoft JhengHei"/>
                </a:rPr>
                <a:t>高度彈性 </a:t>
              </a:r>
              <a:r>
                <a:rPr lang="en-US" altLang="zh-TW" sz="1800" smtClean="0">
                  <a:solidFill>
                    <a:schemeClr val="accent3"/>
                  </a:solidFill>
                  <a:latin typeface="Arial"/>
                  <a:ea typeface="Microsoft JhengHei"/>
                </a:rPr>
                <a:t>– </a:t>
              </a:r>
              <a:r>
                <a:rPr lang="zh-TW" altLang="en-US" sz="1800" smtClean="0">
                  <a:solidFill>
                    <a:schemeClr val="accent3"/>
                  </a:solidFill>
                  <a:latin typeface="Arial"/>
                  <a:ea typeface="Microsoft JhengHei"/>
                </a:rPr>
                <a:t>在硬體故障時零資料損失</a:t>
              </a:r>
            </a:p>
            <a:p>
              <a:pPr>
                <a:lnSpc>
                  <a:spcPct val="100000"/>
                </a:lnSpc>
                <a:spcBef>
                  <a:spcPts val="900"/>
                </a:spcBef>
                <a:buClr>
                  <a:schemeClr val="accent3"/>
                </a:buClr>
              </a:pPr>
              <a:r>
                <a:rPr lang="zh-TW" altLang="en-US" sz="1800" smtClean="0">
                  <a:solidFill>
                    <a:schemeClr val="accent3"/>
                  </a:solidFill>
                  <a:latin typeface="Arial"/>
                  <a:ea typeface="Microsoft JhengHei"/>
                </a:rPr>
                <a:t>已與 </a:t>
              </a:r>
              <a:r>
                <a:rPr lang="en-US" altLang="zh-TW" sz="1800" smtClean="0">
                  <a:solidFill>
                    <a:schemeClr val="accent3"/>
                  </a:solidFill>
                  <a:latin typeface="Arial"/>
                  <a:ea typeface="Microsoft JhengHei"/>
                </a:rPr>
                <a:t>VMware </a:t>
              </a:r>
              <a:r>
                <a:rPr lang="zh-TW" altLang="en-US" sz="1800" smtClean="0">
                  <a:solidFill>
                    <a:schemeClr val="accent3"/>
                  </a:solidFill>
                  <a:latin typeface="Arial"/>
                  <a:ea typeface="Microsoft JhengHei"/>
                </a:rPr>
                <a:t>堆疊深入整合</a:t>
              </a:r>
              <a:endParaRPr lang="zh-TW" altLang="en-US" sz="1800" dirty="0">
                <a:solidFill>
                  <a:schemeClr val="accent3"/>
                </a:solidFill>
                <a:latin typeface="Arial"/>
                <a:ea typeface="Microsoft JhengHei"/>
              </a:endParaRPr>
            </a:p>
          </p:txBody>
        </p:sp>
        <p:sp>
          <p:nvSpPr>
            <p:cNvPr id="51" name="Rounded Rectangle 50"/>
            <p:cNvSpPr/>
            <p:nvPr/>
          </p:nvSpPr>
          <p:spPr bwMode="auto">
            <a:xfrm>
              <a:off x="4933949" y="1272609"/>
              <a:ext cx="3890011" cy="342900"/>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lIns="68562" tIns="34282" rIns="68562" bIns="34282" anchor="ctr"/>
            <a:lstStyle>
              <a:defPPr>
                <a:defRPr lang="en-US"/>
              </a:defPPr>
              <a:lvl1pPr algn="ctr" rtl="0" fontAlgn="base">
                <a:spcBef>
                  <a:spcPct val="0"/>
                </a:spcBef>
                <a:spcAft>
                  <a:spcPct val="40000"/>
                </a:spcAft>
                <a:defRPr sz="2400" kern="1200">
                  <a:solidFill>
                    <a:schemeClr val="lt1"/>
                  </a:solidFill>
                  <a:latin typeface="+mn-lt"/>
                  <a:ea typeface="+mn-ea"/>
                  <a:cs typeface="+mn-cs"/>
                </a:defRPr>
              </a:lvl1pPr>
              <a:lvl2pPr marL="457200" algn="ctr" rtl="0" fontAlgn="base">
                <a:spcBef>
                  <a:spcPct val="0"/>
                </a:spcBef>
                <a:spcAft>
                  <a:spcPct val="40000"/>
                </a:spcAft>
                <a:defRPr sz="2400" kern="1200">
                  <a:solidFill>
                    <a:schemeClr val="lt1"/>
                  </a:solidFill>
                  <a:latin typeface="+mn-lt"/>
                  <a:ea typeface="+mn-ea"/>
                  <a:cs typeface="+mn-cs"/>
                </a:defRPr>
              </a:lvl2pPr>
              <a:lvl3pPr marL="914400" algn="ctr" rtl="0" fontAlgn="base">
                <a:spcBef>
                  <a:spcPct val="0"/>
                </a:spcBef>
                <a:spcAft>
                  <a:spcPct val="40000"/>
                </a:spcAft>
                <a:defRPr sz="2400" kern="1200">
                  <a:solidFill>
                    <a:schemeClr val="lt1"/>
                  </a:solidFill>
                  <a:latin typeface="+mn-lt"/>
                  <a:ea typeface="+mn-ea"/>
                  <a:cs typeface="+mn-cs"/>
                </a:defRPr>
              </a:lvl3pPr>
              <a:lvl4pPr marL="1371600" algn="ctr" rtl="0" fontAlgn="base">
                <a:spcBef>
                  <a:spcPct val="0"/>
                </a:spcBef>
                <a:spcAft>
                  <a:spcPct val="40000"/>
                </a:spcAft>
                <a:defRPr sz="2400" kern="1200">
                  <a:solidFill>
                    <a:schemeClr val="lt1"/>
                  </a:solidFill>
                  <a:latin typeface="+mn-lt"/>
                  <a:ea typeface="+mn-ea"/>
                  <a:cs typeface="+mn-cs"/>
                </a:defRPr>
              </a:lvl4pPr>
              <a:lvl5pPr marL="1828800" algn="ctr" rtl="0" fontAlgn="base">
                <a:spcBef>
                  <a:spcPct val="0"/>
                </a:spcBef>
                <a:spcAft>
                  <a:spcPct val="4000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defTabSz="914019">
                <a:spcAft>
                  <a:spcPct val="0"/>
                </a:spcAft>
              </a:pPr>
              <a:r>
                <a:rPr lang="zh-TW" altLang="en-US" sz="2000" b="1" smtClean="0">
                  <a:solidFill>
                    <a:prstClr val="white"/>
                  </a:solidFill>
                  <a:latin typeface="Arial"/>
                  <a:ea typeface="Microsoft JhengHei"/>
                </a:rPr>
                <a:t>基本要件</a:t>
              </a:r>
              <a:endParaRPr lang="zh-TW" altLang="en-US" sz="2000" b="1" dirty="0">
                <a:solidFill>
                  <a:prstClr val="white"/>
                </a:solidFill>
                <a:latin typeface="Arial"/>
                <a:ea typeface="Microsoft JhengHei"/>
              </a:endParaRPr>
            </a:p>
          </p:txBody>
        </p:sp>
      </p:grpSp>
      <p:grpSp>
        <p:nvGrpSpPr>
          <p:cNvPr id="52" name="Group 51"/>
          <p:cNvGrpSpPr/>
          <p:nvPr/>
        </p:nvGrpSpPr>
        <p:grpSpPr>
          <a:xfrm>
            <a:off x="736917" y="2194120"/>
            <a:ext cx="3663590" cy="514800"/>
            <a:chOff x="736916" y="1442285"/>
            <a:chExt cx="3663590" cy="386100"/>
          </a:xfrm>
        </p:grpSpPr>
        <p:pic>
          <p:nvPicPr>
            <p:cNvPr id="53" name="Picture 17"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916" y="1442285"/>
              <a:ext cx="514433" cy="386100"/>
            </a:xfrm>
            <a:prstGeom prst="rect">
              <a:avLst/>
            </a:prstGeom>
            <a:solidFill>
              <a:schemeClr val="bg1"/>
            </a:solidFill>
            <a:ln/>
            <a:effectLst>
              <a:outerShdw blurRad="95250" dist="25400" dir="3360000" sx="107000" sy="107000" rotWithShape="0">
                <a:srgbClr val="000000">
                  <a:alpha val="35000"/>
                </a:srgbClr>
              </a:outerShdw>
            </a:effectLst>
          </p:spPr>
        </p:pic>
        <p:pic>
          <p:nvPicPr>
            <p:cNvPr id="54" name="Picture 17"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205" y="1442285"/>
              <a:ext cx="514433" cy="386100"/>
            </a:xfrm>
            <a:prstGeom prst="rect">
              <a:avLst/>
            </a:prstGeom>
            <a:solidFill>
              <a:schemeClr val="bg1"/>
            </a:solidFill>
            <a:ln/>
            <a:effectLst>
              <a:outerShdw blurRad="95250" dist="25400" dir="3360000" sx="107000" sy="107000" rotWithShape="0">
                <a:srgbClr val="000000">
                  <a:alpha val="35000"/>
                </a:srgbClr>
              </a:outerShdw>
            </a:effectLst>
          </p:spPr>
        </p:pic>
        <p:pic>
          <p:nvPicPr>
            <p:cNvPr id="55" name="Picture 17"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1494" y="1442285"/>
              <a:ext cx="514433" cy="386100"/>
            </a:xfrm>
            <a:prstGeom prst="rect">
              <a:avLst/>
            </a:prstGeom>
            <a:solidFill>
              <a:schemeClr val="bg1"/>
            </a:solidFill>
            <a:ln/>
            <a:effectLst>
              <a:outerShdw blurRad="95250" dist="25400" dir="3360000" sx="107000" sy="107000" rotWithShape="0">
                <a:srgbClr val="000000">
                  <a:alpha val="35000"/>
                </a:srgbClr>
              </a:outerShdw>
            </a:effectLst>
          </p:spPr>
        </p:pic>
        <p:pic>
          <p:nvPicPr>
            <p:cNvPr id="56" name="Picture 17"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783" y="1442285"/>
              <a:ext cx="514433" cy="386100"/>
            </a:xfrm>
            <a:prstGeom prst="rect">
              <a:avLst/>
            </a:prstGeom>
            <a:solidFill>
              <a:schemeClr val="bg1"/>
            </a:solidFill>
            <a:ln/>
            <a:effectLst>
              <a:outerShdw blurRad="95250" dist="25400" dir="3360000" sx="107000" sy="107000" rotWithShape="0">
                <a:srgbClr val="000000">
                  <a:alpha val="35000"/>
                </a:srgbClr>
              </a:outerShdw>
            </a:effectLst>
          </p:spPr>
        </p:pic>
        <p:pic>
          <p:nvPicPr>
            <p:cNvPr id="57" name="Picture 17"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073" y="1442285"/>
              <a:ext cx="514433" cy="386100"/>
            </a:xfrm>
            <a:prstGeom prst="rect">
              <a:avLst/>
            </a:prstGeom>
            <a:solidFill>
              <a:schemeClr val="bg1"/>
            </a:solidFill>
            <a:ln/>
            <a:effectLst>
              <a:outerShdw blurRad="95250" dist="25400" dir="3360000" sx="107000" sy="107000" rotWithShape="0">
                <a:srgbClr val="000000">
                  <a:alpha val="35000"/>
                </a:srgbClr>
              </a:outerShdw>
            </a:effectLst>
          </p:spPr>
        </p:pic>
      </p:grpSp>
      <p:grpSp>
        <p:nvGrpSpPr>
          <p:cNvPr id="58" name="Group 57"/>
          <p:cNvGrpSpPr/>
          <p:nvPr/>
        </p:nvGrpSpPr>
        <p:grpSpPr>
          <a:xfrm>
            <a:off x="857692" y="3844871"/>
            <a:ext cx="1085590" cy="484523"/>
            <a:chOff x="857692" y="2896908"/>
            <a:chExt cx="1085590" cy="363392"/>
          </a:xfrm>
        </p:grpSpPr>
        <p:sp>
          <p:nvSpPr>
            <p:cNvPr id="85" name="TextBox 42"/>
            <p:cNvSpPr txBox="1"/>
            <p:nvPr/>
          </p:nvSpPr>
          <p:spPr>
            <a:xfrm>
              <a:off x="1266613" y="3179508"/>
              <a:ext cx="676669" cy="80792"/>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zh-TW" altLang="en-US" sz="700" b="1" smtClean="0">
                  <a:solidFill>
                    <a:srgbClr val="717074"/>
                  </a:solidFill>
                  <a:latin typeface="Arial"/>
                  <a:ea typeface="Microsoft JhengHei"/>
                  <a:cs typeface="Arial" pitchFamily="34" charset="0"/>
                </a:rPr>
                <a:t>硬碟</a:t>
              </a:r>
              <a:endParaRPr lang="zh-TW" altLang="en-US" sz="700" b="1" dirty="0">
                <a:solidFill>
                  <a:srgbClr val="717074"/>
                </a:solidFill>
                <a:latin typeface="Arial"/>
                <a:ea typeface="Microsoft JhengHei"/>
                <a:cs typeface="Arial" pitchFamily="34" charset="0"/>
              </a:endParaRPr>
            </a:p>
          </p:txBody>
        </p:sp>
        <p:sp>
          <p:nvSpPr>
            <p:cNvPr id="86" name="TextBox 59"/>
            <p:cNvSpPr txBox="1"/>
            <p:nvPr/>
          </p:nvSpPr>
          <p:spPr>
            <a:xfrm>
              <a:off x="945680" y="3121975"/>
              <a:ext cx="214510" cy="92717"/>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en-US" sz="800" b="1" dirty="0">
                  <a:solidFill>
                    <a:srgbClr val="717074"/>
                  </a:solidFill>
                  <a:latin typeface="Arial"/>
                  <a:ea typeface="Microsoft JhengHei"/>
                  <a:cs typeface="Arial" pitchFamily="34" charset="0"/>
                </a:rPr>
                <a:t>SSD</a:t>
              </a:r>
            </a:p>
          </p:txBody>
        </p:sp>
        <p:grpSp>
          <p:nvGrpSpPr>
            <p:cNvPr id="87" name="Group 86"/>
            <p:cNvGrpSpPr/>
            <p:nvPr/>
          </p:nvGrpSpPr>
          <p:grpSpPr>
            <a:xfrm>
              <a:off x="857692" y="2896908"/>
              <a:ext cx="711418" cy="235623"/>
              <a:chOff x="1166307" y="4296706"/>
              <a:chExt cx="711418" cy="235623"/>
            </a:xfrm>
          </p:grpSpPr>
          <p:pic>
            <p:nvPicPr>
              <p:cNvPr id="88" name="Picture 87" descr="http://t0.gstatic.com/images?q=tbn:ANd9GcRwwChU02O_iT9y8vZQh-Gs-VAxs6P9rdghYc01LLbbpNzIM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307" y="4345593"/>
                <a:ext cx="302497" cy="186736"/>
              </a:xfrm>
              <a:prstGeom prst="rect">
                <a:avLst/>
              </a:prstGeom>
              <a:noFill/>
              <a:ln>
                <a:noFill/>
              </a:ln>
            </p:spPr>
          </p:pic>
          <p:pic>
            <p:nvPicPr>
              <p:cNvPr id="89"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936" y="4296706"/>
                <a:ext cx="329824" cy="225067"/>
              </a:xfrm>
              <a:prstGeom prst="rect">
                <a:avLst/>
              </a:prstGeom>
              <a:noFill/>
              <a:ln w="9525">
                <a:noFill/>
                <a:miter lim="800000"/>
                <a:headEnd/>
                <a:tailEnd/>
              </a:ln>
            </p:spPr>
          </p:pic>
          <p:pic>
            <p:nvPicPr>
              <p:cNvPr id="90"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901" y="4296706"/>
                <a:ext cx="329824" cy="225067"/>
              </a:xfrm>
              <a:prstGeom prst="rect">
                <a:avLst/>
              </a:prstGeom>
              <a:noFill/>
              <a:ln w="9525">
                <a:noFill/>
                <a:miter lim="800000"/>
                <a:headEnd/>
                <a:tailEnd/>
              </a:ln>
            </p:spPr>
          </p:pic>
        </p:grpSp>
      </p:grpSp>
      <p:grpSp>
        <p:nvGrpSpPr>
          <p:cNvPr id="91" name="Group 90"/>
          <p:cNvGrpSpPr/>
          <p:nvPr/>
        </p:nvGrpSpPr>
        <p:grpSpPr>
          <a:xfrm>
            <a:off x="2092622" y="3844871"/>
            <a:ext cx="1085590" cy="484523"/>
            <a:chOff x="857692" y="2896908"/>
            <a:chExt cx="1085590" cy="363392"/>
          </a:xfrm>
        </p:grpSpPr>
        <p:sp>
          <p:nvSpPr>
            <p:cNvPr id="92" name="TextBox 42"/>
            <p:cNvSpPr txBox="1"/>
            <p:nvPr/>
          </p:nvSpPr>
          <p:spPr>
            <a:xfrm>
              <a:off x="1266613" y="3179508"/>
              <a:ext cx="676669" cy="80792"/>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zh-TW" altLang="en-US" sz="700" b="1" smtClean="0">
                  <a:solidFill>
                    <a:srgbClr val="717074"/>
                  </a:solidFill>
                  <a:latin typeface="Arial"/>
                  <a:ea typeface="Microsoft JhengHei"/>
                  <a:cs typeface="Arial" pitchFamily="34" charset="0"/>
                </a:rPr>
                <a:t>硬碟</a:t>
              </a:r>
              <a:endParaRPr lang="zh-TW" altLang="en-US" sz="700" b="1" dirty="0">
                <a:solidFill>
                  <a:srgbClr val="717074"/>
                </a:solidFill>
                <a:latin typeface="Arial"/>
                <a:ea typeface="Microsoft JhengHei"/>
                <a:cs typeface="Arial" pitchFamily="34" charset="0"/>
              </a:endParaRPr>
            </a:p>
          </p:txBody>
        </p:sp>
        <p:sp>
          <p:nvSpPr>
            <p:cNvPr id="93" name="TextBox 59"/>
            <p:cNvSpPr txBox="1"/>
            <p:nvPr/>
          </p:nvSpPr>
          <p:spPr>
            <a:xfrm>
              <a:off x="945680" y="3121975"/>
              <a:ext cx="214510" cy="92717"/>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en-US" sz="800" b="1" dirty="0">
                  <a:solidFill>
                    <a:srgbClr val="717074"/>
                  </a:solidFill>
                  <a:latin typeface="Arial"/>
                  <a:ea typeface="Microsoft JhengHei"/>
                  <a:cs typeface="Arial" pitchFamily="34" charset="0"/>
                </a:rPr>
                <a:t>SSD</a:t>
              </a:r>
            </a:p>
          </p:txBody>
        </p:sp>
        <p:grpSp>
          <p:nvGrpSpPr>
            <p:cNvPr id="94" name="Group 93"/>
            <p:cNvGrpSpPr/>
            <p:nvPr/>
          </p:nvGrpSpPr>
          <p:grpSpPr>
            <a:xfrm>
              <a:off x="857692" y="2896908"/>
              <a:ext cx="711418" cy="235623"/>
              <a:chOff x="1166307" y="4296706"/>
              <a:chExt cx="711418" cy="235623"/>
            </a:xfrm>
          </p:grpSpPr>
          <p:pic>
            <p:nvPicPr>
              <p:cNvPr id="95" name="Picture 94" descr="http://t0.gstatic.com/images?q=tbn:ANd9GcRwwChU02O_iT9y8vZQh-Gs-VAxs6P9rdghYc01LLbbpNzIM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307" y="4345593"/>
                <a:ext cx="302497" cy="186736"/>
              </a:xfrm>
              <a:prstGeom prst="rect">
                <a:avLst/>
              </a:prstGeom>
              <a:noFill/>
              <a:ln>
                <a:noFill/>
              </a:ln>
            </p:spPr>
          </p:pic>
          <p:pic>
            <p:nvPicPr>
              <p:cNvPr id="96"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936" y="4296706"/>
                <a:ext cx="329824" cy="225067"/>
              </a:xfrm>
              <a:prstGeom prst="rect">
                <a:avLst/>
              </a:prstGeom>
              <a:noFill/>
              <a:ln w="9525">
                <a:noFill/>
                <a:miter lim="800000"/>
                <a:headEnd/>
                <a:tailEnd/>
              </a:ln>
            </p:spPr>
          </p:pic>
          <p:pic>
            <p:nvPicPr>
              <p:cNvPr id="97"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901" y="4296706"/>
                <a:ext cx="329824" cy="225067"/>
              </a:xfrm>
              <a:prstGeom prst="rect">
                <a:avLst/>
              </a:prstGeom>
              <a:noFill/>
              <a:ln w="9525">
                <a:noFill/>
                <a:miter lim="800000"/>
                <a:headEnd/>
                <a:tailEnd/>
              </a:ln>
            </p:spPr>
          </p:pic>
        </p:grpSp>
      </p:grpSp>
      <p:grpSp>
        <p:nvGrpSpPr>
          <p:cNvPr id="98" name="Group 97"/>
          <p:cNvGrpSpPr/>
          <p:nvPr/>
        </p:nvGrpSpPr>
        <p:grpSpPr>
          <a:xfrm>
            <a:off x="3496879" y="3844871"/>
            <a:ext cx="808422" cy="484523"/>
            <a:chOff x="857692" y="2896908"/>
            <a:chExt cx="808422" cy="363392"/>
          </a:xfrm>
        </p:grpSpPr>
        <p:sp>
          <p:nvSpPr>
            <p:cNvPr id="99" name="TextBox 42"/>
            <p:cNvSpPr txBox="1"/>
            <p:nvPr/>
          </p:nvSpPr>
          <p:spPr>
            <a:xfrm>
              <a:off x="1266614" y="3179508"/>
              <a:ext cx="399500" cy="80792"/>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zh-TW" altLang="en-US" sz="700" b="1" smtClean="0">
                  <a:solidFill>
                    <a:srgbClr val="717074"/>
                  </a:solidFill>
                  <a:latin typeface="Arial"/>
                  <a:ea typeface="Microsoft JhengHei"/>
                  <a:cs typeface="Arial" pitchFamily="34" charset="0"/>
                </a:rPr>
                <a:t>硬碟</a:t>
              </a:r>
              <a:endParaRPr lang="zh-TW" altLang="en-US" sz="700" b="1" dirty="0">
                <a:solidFill>
                  <a:srgbClr val="717074"/>
                </a:solidFill>
                <a:latin typeface="Arial"/>
                <a:ea typeface="Microsoft JhengHei"/>
                <a:cs typeface="Arial" pitchFamily="34" charset="0"/>
              </a:endParaRPr>
            </a:p>
          </p:txBody>
        </p:sp>
        <p:sp>
          <p:nvSpPr>
            <p:cNvPr id="100" name="TextBox 59"/>
            <p:cNvSpPr txBox="1"/>
            <p:nvPr/>
          </p:nvSpPr>
          <p:spPr>
            <a:xfrm>
              <a:off x="945680" y="3121975"/>
              <a:ext cx="214510" cy="92717"/>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l" defTabSz="914019"/>
              <a:r>
                <a:rPr lang="en-US" sz="800" b="1" dirty="0">
                  <a:solidFill>
                    <a:srgbClr val="717074"/>
                  </a:solidFill>
                  <a:latin typeface="Arial"/>
                  <a:ea typeface="Microsoft JhengHei"/>
                  <a:cs typeface="Arial" pitchFamily="34" charset="0"/>
                </a:rPr>
                <a:t>SSD</a:t>
              </a:r>
            </a:p>
          </p:txBody>
        </p:sp>
        <p:grpSp>
          <p:nvGrpSpPr>
            <p:cNvPr id="101" name="Group 100"/>
            <p:cNvGrpSpPr/>
            <p:nvPr/>
          </p:nvGrpSpPr>
          <p:grpSpPr>
            <a:xfrm>
              <a:off x="857692" y="2896908"/>
              <a:ext cx="711418" cy="235623"/>
              <a:chOff x="1166307" y="4296706"/>
              <a:chExt cx="711418" cy="235623"/>
            </a:xfrm>
          </p:grpSpPr>
          <p:pic>
            <p:nvPicPr>
              <p:cNvPr id="102" name="Picture 101" descr="http://t0.gstatic.com/images?q=tbn:ANd9GcRwwChU02O_iT9y8vZQh-Gs-VAxs6P9rdghYc01LLbbpNzIM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307" y="4345593"/>
                <a:ext cx="302497" cy="186736"/>
              </a:xfrm>
              <a:prstGeom prst="rect">
                <a:avLst/>
              </a:prstGeom>
              <a:noFill/>
              <a:ln>
                <a:noFill/>
              </a:ln>
            </p:spPr>
          </p:pic>
          <p:pic>
            <p:nvPicPr>
              <p:cNvPr id="103"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936" y="4296706"/>
                <a:ext cx="329824" cy="225067"/>
              </a:xfrm>
              <a:prstGeom prst="rect">
                <a:avLst/>
              </a:prstGeom>
              <a:noFill/>
              <a:ln w="9525">
                <a:noFill/>
                <a:miter lim="800000"/>
                <a:headEnd/>
                <a:tailEnd/>
              </a:ln>
            </p:spPr>
          </p:pic>
          <p:pic>
            <p:nvPicPr>
              <p:cNvPr id="104"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901" y="4296706"/>
                <a:ext cx="329824" cy="225067"/>
              </a:xfrm>
              <a:prstGeom prst="rect">
                <a:avLst/>
              </a:prstGeom>
              <a:noFill/>
              <a:ln w="9525">
                <a:noFill/>
                <a:miter lim="800000"/>
                <a:headEnd/>
                <a:tailEnd/>
              </a:ln>
            </p:spPr>
          </p:pic>
        </p:grpSp>
      </p:grpSp>
      <p:grpSp>
        <p:nvGrpSpPr>
          <p:cNvPr id="105" name="Group 104"/>
          <p:cNvGrpSpPr/>
          <p:nvPr/>
        </p:nvGrpSpPr>
        <p:grpSpPr>
          <a:xfrm>
            <a:off x="741952" y="4543400"/>
            <a:ext cx="3660836" cy="685800"/>
            <a:chOff x="730843" y="3542586"/>
            <a:chExt cx="3660836" cy="514350"/>
          </a:xfrm>
        </p:grpSpPr>
        <p:sp>
          <p:nvSpPr>
            <p:cNvPr id="106" name="Rounded Rectangle 105"/>
            <p:cNvSpPr/>
            <p:nvPr/>
          </p:nvSpPr>
          <p:spPr bwMode="auto">
            <a:xfrm>
              <a:off x="730843" y="3542586"/>
              <a:ext cx="3660836" cy="514350"/>
            </a:xfrm>
            <a:prstGeom prst="roundRect">
              <a:avLst>
                <a:gd name="adj" fmla="val 0"/>
              </a:avLst>
            </a:prstGeom>
            <a:solidFill>
              <a:schemeClr val="bg1">
                <a:alpha val="73000"/>
              </a:schemeClr>
            </a:solidFill>
            <a:ln w="9525">
              <a:solidFill>
                <a:schemeClr val="accent3"/>
              </a:solidFill>
              <a:round/>
              <a:headEnd/>
              <a:tailEnd/>
            </a:ln>
            <a:effectLst>
              <a:outerShdw blurRad="50800" dist="38100" dir="5400000" algn="t" rotWithShape="0">
                <a:prstClr val="black">
                  <a:alpha val="40000"/>
                </a:prstClr>
              </a:outerShdw>
            </a:effectLst>
          </p:spPr>
          <p:txBody>
            <a:bodyPr wrap="none" lIns="0" tIns="0" rIns="0" bIns="0" rtlCol="0" anchor="ctr"/>
            <a:lstStyle/>
            <a:p>
              <a:pPr defTabSz="914019"/>
              <a:endParaRPr lang="en-US" dirty="0" err="1">
                <a:solidFill>
                  <a:srgbClr val="717074"/>
                </a:solidFill>
                <a:latin typeface="Arial"/>
              </a:endParaRPr>
            </a:p>
          </p:txBody>
        </p:sp>
        <p:grpSp>
          <p:nvGrpSpPr>
            <p:cNvPr id="107" name="Group 106"/>
            <p:cNvGrpSpPr/>
            <p:nvPr/>
          </p:nvGrpSpPr>
          <p:grpSpPr>
            <a:xfrm>
              <a:off x="1320531" y="3604795"/>
              <a:ext cx="2288991" cy="398174"/>
              <a:chOff x="1122411" y="3604795"/>
              <a:chExt cx="2288991" cy="398174"/>
            </a:xfrm>
          </p:grpSpPr>
          <p:sp>
            <p:nvSpPr>
              <p:cNvPr id="108" name="TextBox 107"/>
              <p:cNvSpPr txBox="1"/>
              <p:nvPr/>
            </p:nvSpPr>
            <p:spPr>
              <a:xfrm>
                <a:off x="1637338" y="3604795"/>
                <a:ext cx="1774064" cy="398174"/>
              </a:xfrm>
              <a:prstGeom prst="rect">
                <a:avLst/>
              </a:prstGeom>
              <a:noFill/>
            </p:spPr>
            <p:txBody>
              <a:bodyPr wrap="square" lIns="68562" tIns="34282" rIns="68562" bIns="34282" rtlCol="0" anchor="ctr">
                <a:spAutoFit/>
              </a:bodyPr>
              <a:lstStyle/>
              <a:p>
                <a:pPr algn="ctr" defTabSz="914019"/>
                <a:r>
                  <a:rPr lang="en-US" altLang="zh-TW" sz="1500" b="1" smtClean="0">
                    <a:solidFill>
                      <a:srgbClr val="006990"/>
                    </a:solidFill>
                    <a:latin typeface="Arial"/>
                    <a:ea typeface="Microsoft JhengHei"/>
                  </a:rPr>
                  <a:t>Virtual SAN </a:t>
                </a:r>
                <a:r>
                  <a:rPr lang="zh-TW" altLang="en-US" sz="1500" b="1" smtClean="0">
                    <a:solidFill>
                      <a:srgbClr val="006990"/>
                    </a:solidFill>
                    <a:latin typeface="Arial"/>
                    <a:ea typeface="Microsoft JhengHei"/>
                  </a:rPr>
                  <a:t>共用資料儲存區</a:t>
                </a:r>
                <a:endParaRPr lang="zh-TW" altLang="en-US" sz="1500" b="1" dirty="0" smtClean="0">
                  <a:solidFill>
                    <a:srgbClr val="006990"/>
                  </a:solidFill>
                  <a:latin typeface="Arial"/>
                  <a:ea typeface="Microsoft JhengHei"/>
                </a:endParaRPr>
              </a:p>
            </p:txBody>
          </p:sp>
          <p:pic>
            <p:nvPicPr>
              <p:cNvPr id="109" name="Picture 108" descr="ICON_Storage_1up_Q308.pn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411" y="3636750"/>
                <a:ext cx="424800" cy="326023"/>
              </a:xfrm>
              <a:prstGeom prst="rect">
                <a:avLst/>
              </a:prstGeom>
              <a:noFill/>
              <a:ln w="9525">
                <a:noFill/>
                <a:miter lim="800000"/>
                <a:headEnd/>
                <a:tailEnd/>
              </a:ln>
            </p:spPr>
          </p:pic>
        </p:grpSp>
      </p:grpSp>
      <p:pic>
        <p:nvPicPr>
          <p:cNvPr id="110" name="Picture 109" descr="ICON_Server_flat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366" y="3454607"/>
            <a:ext cx="1052057" cy="279593"/>
          </a:xfrm>
          <a:prstGeom prst="rect">
            <a:avLst/>
          </a:prstGeom>
          <a:noFill/>
          <a:ln w="9525">
            <a:noFill/>
            <a:miter lim="800000"/>
            <a:headEnd/>
            <a:tailEnd/>
          </a:ln>
        </p:spPr>
      </p:pic>
      <p:pic>
        <p:nvPicPr>
          <p:cNvPr id="111" name="Picture 110" descr="ICON_Server_flat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9094" y="3454607"/>
            <a:ext cx="1052057" cy="279593"/>
          </a:xfrm>
          <a:prstGeom prst="rect">
            <a:avLst/>
          </a:prstGeom>
          <a:noFill/>
          <a:ln w="9525">
            <a:noFill/>
            <a:miter lim="800000"/>
            <a:headEnd/>
            <a:tailEnd/>
          </a:ln>
        </p:spPr>
      </p:pic>
      <p:pic>
        <p:nvPicPr>
          <p:cNvPr id="112" name="Picture 111" descr="ICON_Server_flat_Q40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315" y="3454607"/>
            <a:ext cx="1052057" cy="279593"/>
          </a:xfrm>
          <a:prstGeom prst="rect">
            <a:avLst/>
          </a:prstGeom>
          <a:noFill/>
          <a:ln w="9525">
            <a:noFill/>
            <a:miter lim="800000"/>
            <a:headEnd/>
            <a:tailEnd/>
          </a:ln>
        </p:spPr>
      </p:pic>
    </p:spTree>
    <p:extLst>
      <p:ext uri="{BB962C8B-B14F-4D97-AF65-F5344CB8AC3E}">
        <p14:creationId xmlns:p14="http://schemas.microsoft.com/office/powerpoint/2010/main" val="28823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83783E-6 4.44444E-6 L 0.05797 0.11134 " pathEditMode="relative" rAng="0" ptsTypes="AA">
                                      <p:cBhvr>
                                        <p:cTn id="10" dur="2000" fill="hold"/>
                                        <p:tgtEl>
                                          <p:spTgt spid="58"/>
                                        </p:tgtEl>
                                        <p:attrNameLst>
                                          <p:attrName>ppt_x</p:attrName>
                                          <p:attrName>ppt_y</p:attrName>
                                        </p:attrNameLst>
                                      </p:cBhvr>
                                      <p:rCtr x="2892" y="5556"/>
                                    </p:animMotion>
                                  </p:childTnLst>
                                </p:cTn>
                              </p:par>
                              <p:par>
                                <p:cTn id="11" presetID="42" presetClass="path" presetSubtype="0" accel="50000" decel="50000" fill="hold" nodeType="withEffect">
                                  <p:stCondLst>
                                    <p:cond delay="0"/>
                                  </p:stCondLst>
                                  <p:childTnLst>
                                    <p:animMotion origin="layout" path="M -3.64465E-6 4.44444E-6 L -3.64465E-6 0.11319 " pathEditMode="relative" rAng="0" ptsTypes="AA">
                                      <p:cBhvr>
                                        <p:cTn id="12" dur="2000" fill="hold"/>
                                        <p:tgtEl>
                                          <p:spTgt spid="91"/>
                                        </p:tgtEl>
                                        <p:attrNameLst>
                                          <p:attrName>ppt_x</p:attrName>
                                          <p:attrName>ppt_y</p:attrName>
                                        </p:attrNameLst>
                                      </p:cBhvr>
                                      <p:rCtr x="0" y="5648"/>
                                    </p:animMotion>
                                  </p:childTnLst>
                                </p:cTn>
                              </p:par>
                              <p:par>
                                <p:cTn id="13" presetID="42" presetClass="path" presetSubtype="0" accel="50000" decel="50000" fill="hold" nodeType="withEffect">
                                  <p:stCondLst>
                                    <p:cond delay="0"/>
                                  </p:stCondLst>
                                  <p:childTnLst>
                                    <p:animMotion origin="layout" path="M 1.06813E-6 4.44444E-6 L -0.06917 0.10787 " pathEditMode="relative" rAng="0" ptsTypes="AA">
                                      <p:cBhvr>
                                        <p:cTn id="14" dur="2000" fill="hold"/>
                                        <p:tgtEl>
                                          <p:spTgt spid="98"/>
                                        </p:tgtEl>
                                        <p:attrNameLst>
                                          <p:attrName>ppt_x</p:attrName>
                                          <p:attrName>ppt_y</p:attrName>
                                        </p:attrNameLst>
                                      </p:cBhvr>
                                      <p:rCtr x="-3465" y="5394"/>
                                    </p:animMotion>
                                  </p:childTnLst>
                                </p:cTn>
                              </p:par>
                            </p:childTnLst>
                          </p:cTn>
                        </p:par>
                        <p:par>
                          <p:cTn id="15" fill="hold">
                            <p:stCondLst>
                              <p:cond delay="2500"/>
                            </p:stCondLst>
                            <p:childTnLst>
                              <p:par>
                                <p:cTn id="16" presetID="10" presetClass="exit" presetSubtype="0" fill="hold" nodeType="afterEffect">
                                  <p:stCondLst>
                                    <p:cond delay="0"/>
                                  </p:stCondLst>
                                  <p:childTnLst>
                                    <p:animEffect transition="out" filter="fade">
                                      <p:cBhvr>
                                        <p:cTn id="17" dur="250"/>
                                        <p:tgtEl>
                                          <p:spTgt spid="58"/>
                                        </p:tgtEl>
                                      </p:cBhvr>
                                    </p:animEffect>
                                    <p:set>
                                      <p:cBhvr>
                                        <p:cTn id="18" dur="1" fill="hold">
                                          <p:stCondLst>
                                            <p:cond delay="249"/>
                                          </p:stCondLst>
                                        </p:cTn>
                                        <p:tgtEl>
                                          <p:spTgt spid="5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50"/>
                                        <p:tgtEl>
                                          <p:spTgt spid="91"/>
                                        </p:tgtEl>
                                      </p:cBhvr>
                                    </p:animEffect>
                                    <p:set>
                                      <p:cBhvr>
                                        <p:cTn id="21" dur="1" fill="hold">
                                          <p:stCondLst>
                                            <p:cond delay="249"/>
                                          </p:stCondLst>
                                        </p:cTn>
                                        <p:tgtEl>
                                          <p:spTgt spid="9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50"/>
                                        <p:tgtEl>
                                          <p:spTgt spid="98"/>
                                        </p:tgtEl>
                                      </p:cBhvr>
                                    </p:animEffect>
                                    <p:set>
                                      <p:cBhvr>
                                        <p:cTn id="24" dur="1" fill="hold">
                                          <p:stCondLst>
                                            <p:cond delay="24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a:spLocks noChangeArrowheads="1"/>
          </p:cNvSpPr>
          <p:nvPr/>
        </p:nvSpPr>
        <p:spPr bwMode="gray">
          <a:xfrm>
            <a:off x="1027777" y="4365104"/>
            <a:ext cx="2277449" cy="213711"/>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4" name="Oval 3"/>
          <p:cNvSpPr/>
          <p:nvPr/>
        </p:nvSpPr>
        <p:spPr bwMode="gray">
          <a:xfrm>
            <a:off x="1027777" y="2152650"/>
            <a:ext cx="2277449" cy="2278800"/>
          </a:xfrm>
          <a:prstGeom prst="ellips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1"/>
            <a:tileRect/>
          </a:gradFill>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defTabSz="914019"/>
            <a:r>
              <a:rPr lang="en-US" sz="3200" b="1" spc="-133" dirty="0" smtClean="0">
                <a:solidFill>
                  <a:prstClr val="white"/>
                </a:solidFill>
                <a:latin typeface="Arial"/>
                <a:ea typeface="Microsoft JhengHei"/>
              </a:rPr>
              <a:t>1</a:t>
            </a:r>
            <a:r>
              <a:rPr lang="en-US" sz="3200" b="1" dirty="0">
                <a:solidFill>
                  <a:prstClr val="white"/>
                </a:solidFill>
                <a:latin typeface="Arial"/>
                <a:ea typeface="Microsoft JhengHei"/>
              </a:rPr>
              <a:t>2,000+</a:t>
            </a:r>
          </a:p>
          <a:p>
            <a:pPr algn="ctr" defTabSz="914019"/>
            <a:r>
              <a:rPr lang="en-US" altLang="zh-TW" sz="1900" b="1" smtClean="0">
                <a:solidFill>
                  <a:prstClr val="white"/>
                </a:solidFill>
                <a:latin typeface="Arial"/>
                <a:ea typeface="Microsoft JhengHei"/>
              </a:rPr>
              <a:t>Virtual SAN Beta </a:t>
            </a:r>
            <a:r>
              <a:rPr lang="zh-TW" altLang="en-US" sz="1900" b="1" smtClean="0">
                <a:solidFill>
                  <a:prstClr val="white"/>
                </a:solidFill>
                <a:latin typeface="Arial"/>
                <a:ea typeface="Microsoft JhengHei"/>
              </a:rPr>
              <a:t>版參與者</a:t>
            </a:r>
            <a:endParaRPr lang="zh-TW" altLang="en-US" sz="1900" dirty="0">
              <a:solidFill>
                <a:prstClr val="white"/>
              </a:solidFill>
              <a:latin typeface="Arial"/>
              <a:ea typeface="Microsoft JhengHei"/>
            </a:endParaRPr>
          </a:p>
        </p:txBody>
      </p:sp>
      <p:sp>
        <p:nvSpPr>
          <p:cNvPr id="14" name="Oval 13"/>
          <p:cNvSpPr>
            <a:spLocks noChangeArrowheads="1"/>
          </p:cNvSpPr>
          <p:nvPr/>
        </p:nvSpPr>
        <p:spPr bwMode="gray">
          <a:xfrm>
            <a:off x="3429421" y="4365104"/>
            <a:ext cx="2277449" cy="213711"/>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9" name="Oval 8"/>
          <p:cNvSpPr/>
          <p:nvPr/>
        </p:nvSpPr>
        <p:spPr bwMode="gray">
          <a:xfrm>
            <a:off x="3429422" y="2152650"/>
            <a:ext cx="2277449" cy="2278800"/>
          </a:xfrm>
          <a:prstGeom prst="ellipse">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1"/>
            <a:tileRect/>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defTabSz="914019"/>
            <a:r>
              <a:rPr lang="en-US" sz="3200" b="1" dirty="0" smtClean="0">
                <a:solidFill>
                  <a:prstClr val="white"/>
                </a:solidFill>
                <a:latin typeface="Arial"/>
                <a:ea typeface="Microsoft JhengHei"/>
              </a:rPr>
              <a:t>95% </a:t>
            </a:r>
          </a:p>
          <a:p>
            <a:pPr algn="ctr" defTabSz="914019"/>
            <a:r>
              <a:rPr lang="en-US" altLang="zh-TW" sz="1900" smtClean="0">
                <a:solidFill>
                  <a:prstClr val="white"/>
                </a:solidFill>
                <a:latin typeface="Arial"/>
                <a:ea typeface="Microsoft JhengHei"/>
              </a:rPr>
              <a:t>Beta </a:t>
            </a:r>
            <a:r>
              <a:rPr lang="zh-TW" altLang="en-US" sz="1900" smtClean="0">
                <a:solidFill>
                  <a:prstClr val="white"/>
                </a:solidFill>
                <a:latin typeface="Arial"/>
                <a:ea typeface="Microsoft JhengHei"/>
              </a:rPr>
              <a:t>版客戶</a:t>
            </a:r>
          </a:p>
          <a:p>
            <a:pPr algn="ctr" defTabSz="914019"/>
            <a:r>
              <a:rPr lang="zh-TW" altLang="en-US" sz="1900" b="1" smtClean="0">
                <a:solidFill>
                  <a:prstClr val="white"/>
                </a:solidFill>
                <a:latin typeface="Arial"/>
                <a:ea typeface="Microsoft JhengHei"/>
              </a:rPr>
              <a:t>建議</a:t>
            </a:r>
            <a:r>
              <a:rPr lang="en-US" sz="1900" smtClean="0">
                <a:solidFill>
                  <a:prstClr val="white"/>
                </a:solidFill>
                <a:latin typeface="Arial"/>
                <a:ea typeface="Microsoft JhengHei"/>
              </a:rPr>
              <a:t> </a:t>
            </a:r>
            <a:r>
              <a:rPr lang="en-US" sz="1900" dirty="0" smtClean="0">
                <a:solidFill>
                  <a:prstClr val="white"/>
                </a:solidFill>
                <a:latin typeface="Arial"/>
                <a:ea typeface="Microsoft JhengHei"/>
              </a:rPr>
              <a:t>Virtual SAN</a:t>
            </a:r>
            <a:endParaRPr lang="en-US" sz="1900" dirty="0">
              <a:solidFill>
                <a:prstClr val="white"/>
              </a:solidFill>
              <a:latin typeface="Arial"/>
              <a:ea typeface="Microsoft JhengHei"/>
            </a:endParaRPr>
          </a:p>
        </p:txBody>
      </p:sp>
      <p:sp>
        <p:nvSpPr>
          <p:cNvPr id="15" name="Oval 14"/>
          <p:cNvSpPr>
            <a:spLocks noChangeArrowheads="1"/>
          </p:cNvSpPr>
          <p:nvPr/>
        </p:nvSpPr>
        <p:spPr bwMode="gray">
          <a:xfrm>
            <a:off x="5838773" y="4365104"/>
            <a:ext cx="2277449" cy="213711"/>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10" name="Oval 9"/>
          <p:cNvSpPr/>
          <p:nvPr/>
        </p:nvSpPr>
        <p:spPr bwMode="gray">
          <a:xfrm>
            <a:off x="5838774" y="2152650"/>
            <a:ext cx="2277449" cy="2278800"/>
          </a:xfrm>
          <a:prstGeom prst="ellipse">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1"/>
            <a:tileRect/>
          </a:gra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defTabSz="914019"/>
            <a:r>
              <a:rPr lang="en-US" sz="3200" b="1" dirty="0" smtClean="0">
                <a:solidFill>
                  <a:prstClr val="white"/>
                </a:solidFill>
                <a:latin typeface="Arial"/>
                <a:ea typeface="Microsoft JhengHei"/>
              </a:rPr>
              <a:t>90%</a:t>
            </a:r>
          </a:p>
          <a:p>
            <a:pPr algn="ctr" defTabSz="914019"/>
            <a:r>
              <a:rPr lang="zh-TW" altLang="en-US" sz="1900" smtClean="0">
                <a:solidFill>
                  <a:prstClr val="white"/>
                </a:solidFill>
                <a:latin typeface="Arial"/>
                <a:ea typeface="Microsoft JhengHei"/>
              </a:rPr>
              <a:t>相信 </a:t>
            </a:r>
            <a:r>
              <a:rPr lang="en-US" altLang="zh-TW" sz="1900" smtClean="0">
                <a:solidFill>
                  <a:prstClr val="white"/>
                </a:solidFill>
                <a:latin typeface="Arial"/>
                <a:ea typeface="Microsoft JhengHei"/>
              </a:rPr>
              <a:t>Virtual SAN </a:t>
            </a:r>
            <a:r>
              <a:rPr lang="zh-TW" altLang="en-US" sz="1900" smtClean="0">
                <a:solidFill>
                  <a:prstClr val="white"/>
                </a:solidFill>
                <a:latin typeface="Arial"/>
                <a:ea typeface="Microsoft JhengHei"/>
              </a:rPr>
              <a:t>將會對儲存裝置帶來一如 </a:t>
            </a:r>
            <a:r>
              <a:rPr lang="en-US" altLang="zh-TW" sz="1900" smtClean="0">
                <a:solidFill>
                  <a:prstClr val="white"/>
                </a:solidFill>
                <a:latin typeface="Arial"/>
                <a:ea typeface="Microsoft JhengHei"/>
              </a:rPr>
              <a:t>vSphere </a:t>
            </a:r>
            <a:r>
              <a:rPr lang="zh-TW" altLang="en-US" sz="1900" smtClean="0">
                <a:solidFill>
                  <a:prstClr val="white"/>
                </a:solidFill>
                <a:latin typeface="Arial"/>
                <a:ea typeface="Microsoft JhengHei"/>
              </a:rPr>
              <a:t>對於運算的改變</a:t>
            </a:r>
            <a:endParaRPr lang="zh-TW" altLang="en-US" sz="1900" dirty="0">
              <a:solidFill>
                <a:prstClr val="white"/>
              </a:solidFill>
              <a:latin typeface="Arial"/>
              <a:ea typeface="Microsoft JhengHei"/>
            </a:endParaRPr>
          </a:p>
        </p:txBody>
      </p:sp>
      <p:sp>
        <p:nvSpPr>
          <p:cNvPr id="2" name="Title 1"/>
          <p:cNvSpPr>
            <a:spLocks noGrp="1"/>
          </p:cNvSpPr>
          <p:nvPr>
            <p:ph type="title"/>
          </p:nvPr>
        </p:nvSpPr>
        <p:spPr/>
        <p:txBody>
          <a:bodyPr/>
          <a:lstStyle/>
          <a:p>
            <a:r>
              <a:rPr lang="zh-TW" altLang="en-US" smtClean="0">
                <a:ea typeface="Microsoft JhengHei"/>
              </a:rPr>
              <a:t>無與倫比的客戶利益及驗證</a:t>
            </a:r>
            <a:endParaRPr lang="zh-TW" altLang="en-US" dirty="0">
              <a:ea typeface="Microsoft JhengHei"/>
            </a:endParaRPr>
          </a:p>
        </p:txBody>
      </p:sp>
      <p:sp>
        <p:nvSpPr>
          <p:cNvPr id="16"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12</a:t>
            </a:fld>
            <a:endParaRPr lang="en-US">
              <a:latin typeface="Arial"/>
              <a:ea typeface="Microsoft JhengHei"/>
            </a:endParaRPr>
          </a:p>
        </p:txBody>
      </p:sp>
    </p:spTree>
    <p:extLst>
      <p:ext uri="{BB962C8B-B14F-4D97-AF65-F5344CB8AC3E}">
        <p14:creationId xmlns:p14="http://schemas.microsoft.com/office/powerpoint/2010/main" val="358650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accel="50000" decel="50000" fill="hold" grpId="1" nodeType="withEffect">
                                  <p:stCondLst>
                                    <p:cond delay="0"/>
                                  </p:stCondLst>
                                  <p:childTnLst>
                                    <p:animMotion origin="layout" path="M -1.38889E-6 -0.13982 L -1.38889E-6 3.95062E-6 " pathEditMode="relative" rAng="0" ptsTypes="AA">
                                      <p:cBhvr>
                                        <p:cTn id="9" dur="1000" fill="hold"/>
                                        <p:tgtEl>
                                          <p:spTgt spid="4"/>
                                        </p:tgtEl>
                                        <p:attrNameLst>
                                          <p:attrName>ppt_x</p:attrName>
                                          <p:attrName>ppt_y</p:attrName>
                                        </p:attrNameLst>
                                      </p:cBhvr>
                                      <p:rCtr x="0" y="6975"/>
                                    </p:animMotion>
                                  </p:childTnLst>
                                </p:cTn>
                              </p:par>
                              <p:par>
                                <p:cTn id="10" presetID="10" presetClass="entr" presetSubtype="0"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childTnLst>
                                </p:cTn>
                              </p:par>
                              <p:par>
                                <p:cTn id="17" presetID="42" presetClass="path" presetSubtype="0" accel="50000" decel="50000" fill="hold" grpId="1" nodeType="withEffect">
                                  <p:stCondLst>
                                    <p:cond delay="0"/>
                                  </p:stCondLst>
                                  <p:childTnLst>
                                    <p:animMotion origin="layout" path="M -1.38889E-6 -0.13982 L -1.38889E-6 3.95062E-6 " pathEditMode="relative" rAng="0" ptsTypes="AA">
                                      <p:cBhvr>
                                        <p:cTn id="18" dur="1000" fill="hold"/>
                                        <p:tgtEl>
                                          <p:spTgt spid="9"/>
                                        </p:tgtEl>
                                        <p:attrNameLst>
                                          <p:attrName>ppt_x</p:attrName>
                                          <p:attrName>ppt_y</p:attrName>
                                        </p:attrNameLst>
                                      </p:cBhvr>
                                      <p:rCtr x="0" y="6975"/>
                                    </p:animMotion>
                                  </p:childTnLst>
                                </p:cTn>
                              </p:par>
                              <p:par>
                                <p:cTn id="19" presetID="10" presetClass="entr" presetSubtype="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par>
                                <p:cTn id="26" presetID="42" presetClass="path" presetSubtype="0" accel="50000" decel="50000" fill="hold" grpId="1" nodeType="withEffect">
                                  <p:stCondLst>
                                    <p:cond delay="0"/>
                                  </p:stCondLst>
                                  <p:childTnLst>
                                    <p:animMotion origin="layout" path="M -1.38889E-6 -0.13982 L -1.38889E-6 3.95062E-6 " pathEditMode="relative" rAng="0" ptsTypes="AA">
                                      <p:cBhvr>
                                        <p:cTn id="27" dur="1000" fill="hold"/>
                                        <p:tgtEl>
                                          <p:spTgt spid="10"/>
                                        </p:tgtEl>
                                        <p:attrNameLst>
                                          <p:attrName>ppt_x</p:attrName>
                                          <p:attrName>ppt_y</p:attrName>
                                        </p:attrNameLst>
                                      </p:cBhvr>
                                      <p:rCtr x="0" y="6975"/>
                                    </p:animMotion>
                                  </p:childTnLst>
                                </p:cTn>
                              </p:par>
                              <p:par>
                                <p:cTn id="28" presetID="10" presetClass="entr" presetSubtype="0" fill="hold" grpId="0"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4" grpId="1" animBg="1"/>
      <p:bldP spid="14" grpId="0" animBg="1"/>
      <p:bldP spid="9" grpId="0" animBg="1"/>
      <p:bldP spid="9" grpId="1" animBg="1"/>
      <p:bldP spid="15"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59140" y="1378527"/>
            <a:ext cx="2573749" cy="4724400"/>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5" name="Rectangle 14"/>
          <p:cNvSpPr/>
          <p:nvPr/>
        </p:nvSpPr>
        <p:spPr>
          <a:xfrm>
            <a:off x="5823322" y="1378527"/>
            <a:ext cx="2573749" cy="4724400"/>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Rectangle 1"/>
          <p:cNvSpPr/>
          <p:nvPr/>
        </p:nvSpPr>
        <p:spPr>
          <a:xfrm>
            <a:off x="457319" y="1378527"/>
            <a:ext cx="2573749" cy="4724400"/>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6" name="Title 5"/>
          <p:cNvSpPr>
            <a:spLocks noGrp="1"/>
          </p:cNvSpPr>
          <p:nvPr>
            <p:ph type="title"/>
          </p:nvPr>
        </p:nvSpPr>
        <p:spPr/>
        <p:txBody>
          <a:bodyPr/>
          <a:lstStyle/>
          <a:p>
            <a:r>
              <a:rPr lang="zh-TW" altLang="en-US" smtClean="0">
                <a:ea typeface="Microsoft JhengHei"/>
              </a:rPr>
              <a:t>為何採用 </a:t>
            </a:r>
            <a:r>
              <a:rPr lang="en-US" altLang="zh-TW" smtClean="0">
                <a:ea typeface="Microsoft JhengHei"/>
              </a:rPr>
              <a:t>Virtual SAN</a:t>
            </a:r>
            <a:r>
              <a:rPr lang="zh-TW" altLang="en-US" smtClean="0">
                <a:ea typeface="Microsoft JhengHei"/>
              </a:rPr>
              <a:t>？</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13</a:t>
            </a:fld>
            <a:endParaRPr lang="en-US" dirty="0">
              <a:latin typeface="Arial"/>
              <a:ea typeface="Microsoft JhengHei"/>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44" y="2180253"/>
            <a:ext cx="2569625" cy="1371600"/>
          </a:xfrm>
          <a:prstGeom prst="rect">
            <a:avLst/>
          </a:prstGeom>
        </p:spPr>
      </p:pic>
      <p:sp>
        <p:nvSpPr>
          <p:cNvPr id="24" name="TextBox 23"/>
          <p:cNvSpPr txBox="1"/>
          <p:nvPr/>
        </p:nvSpPr>
        <p:spPr>
          <a:xfrm>
            <a:off x="457218" y="3733800"/>
            <a:ext cx="2560320" cy="2362200"/>
          </a:xfrm>
          <a:prstGeom prst="rect">
            <a:avLst/>
          </a:prstGeom>
          <a:noFill/>
          <a:ln w="317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noAutofit/>
          </a:bodyPr>
          <a:lstStyle>
            <a:defPPr>
              <a:defRPr lang="en-US"/>
            </a:defPPr>
            <a:lvl1pPr marL="171450" indent="-171450" defTabSz="914363">
              <a:spcBef>
                <a:spcPts val="900"/>
              </a:spcBef>
              <a:buClr>
                <a:srgbClr val="717074"/>
              </a:buClr>
              <a:buFont typeface="Wingdings" pitchFamily="2" charset="2"/>
              <a:buChar char="§"/>
              <a:defRPr b="0">
                <a:solidFill>
                  <a:srgbClr val="717074"/>
                </a:solidFill>
                <a:latin typeface="Arial"/>
              </a:defRPr>
            </a:lvl1pPr>
            <a:lvl3pPr marL="169863" lvl="2" indent="-169863">
              <a:spcAft>
                <a:spcPts val="600"/>
              </a:spcAft>
              <a:buClr>
                <a:srgbClr val="FFFFFF"/>
              </a:buClr>
              <a:buSzPct val="100000"/>
              <a:buFont typeface="Arial" pitchFamily="34" charset="0"/>
              <a:buChar char="•"/>
              <a:defRPr sz="1400" b="1">
                <a:ln>
                  <a:solidFill>
                    <a:srgbClr val="FFFFFF">
                      <a:alpha val="0"/>
                    </a:srgbClr>
                  </a:solidFill>
                </a:ln>
                <a:solidFill>
                  <a:srgbClr val="FFFFFF"/>
                </a:solidFill>
                <a:ea typeface="Verdana" pitchFamily="34" charset="0"/>
                <a:cs typeface="Verdana" pitchFamily="34" charset="0"/>
              </a:defRPr>
            </a:lvl3pPr>
          </a:lstStyle>
          <a:p>
            <a:pPr>
              <a:buFont typeface="Arial" pitchFamily="34" charset="0"/>
              <a:buChar char="•"/>
            </a:pPr>
            <a:r>
              <a:rPr lang="zh-TW" altLang="en-US" sz="1600" smtClean="0">
                <a:ea typeface="Microsoft JhengHei"/>
              </a:rPr>
              <a:t>安裝簡便</a:t>
            </a:r>
          </a:p>
          <a:p>
            <a:pPr>
              <a:buFont typeface="Arial" pitchFamily="34" charset="0"/>
              <a:buChar char="•"/>
            </a:pPr>
            <a:r>
              <a:rPr lang="zh-TW" altLang="en-US" sz="1600" smtClean="0">
                <a:ea typeface="Microsoft JhengHei"/>
              </a:rPr>
              <a:t>單一虛擬管理介面</a:t>
            </a:r>
          </a:p>
          <a:p>
            <a:pPr>
              <a:buFont typeface="Arial" pitchFamily="34" charset="0"/>
              <a:buChar char="•"/>
            </a:pPr>
            <a:r>
              <a:rPr lang="zh-TW" altLang="en-US" sz="1600" smtClean="0">
                <a:ea typeface="Microsoft JhengHei"/>
              </a:rPr>
              <a:t>原則導向</a:t>
            </a:r>
          </a:p>
          <a:p>
            <a:pPr>
              <a:buFont typeface="Arial" pitchFamily="34" charset="0"/>
              <a:buChar char="•"/>
            </a:pPr>
            <a:r>
              <a:rPr lang="zh-TW" altLang="en-US" sz="1600" smtClean="0">
                <a:ea typeface="Microsoft JhengHei"/>
              </a:rPr>
              <a:t>自我調整</a:t>
            </a:r>
          </a:p>
          <a:p>
            <a:pPr>
              <a:buFont typeface="Arial" pitchFamily="34" charset="0"/>
              <a:buChar char="•"/>
            </a:pPr>
            <a:r>
              <a:rPr lang="zh-TW" altLang="en-US" sz="1600" smtClean="0">
                <a:ea typeface="Microsoft JhengHei"/>
              </a:rPr>
              <a:t>已與 </a:t>
            </a:r>
            <a:r>
              <a:rPr lang="en-US" altLang="zh-TW" sz="1600" smtClean="0">
                <a:ea typeface="Microsoft JhengHei"/>
              </a:rPr>
              <a:t>VMware </a:t>
            </a:r>
            <a:r>
              <a:rPr lang="zh-TW" altLang="en-US" sz="1600" smtClean="0">
                <a:ea typeface="Microsoft JhengHei"/>
              </a:rPr>
              <a:t>堆疊整合</a:t>
            </a:r>
            <a:endParaRPr lang="zh-TW" altLang="en-US" sz="1600" dirty="0">
              <a:ea typeface="Microsoft JhengHei"/>
            </a:endParaRPr>
          </a:p>
        </p:txBody>
      </p:sp>
      <p:sp>
        <p:nvSpPr>
          <p:cNvPr id="25" name="Rectangle 24"/>
          <p:cNvSpPr/>
          <p:nvPr/>
        </p:nvSpPr>
        <p:spPr>
          <a:xfrm>
            <a:off x="460097" y="1371613"/>
            <a:ext cx="2569625" cy="8129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zh-TW" altLang="en-US" sz="2000" smtClean="0">
                <a:solidFill>
                  <a:prstClr val="white"/>
                </a:solidFill>
                <a:latin typeface="Arial"/>
                <a:ea typeface="Microsoft JhengHei"/>
              </a:rPr>
              <a:t>大幅簡化</a:t>
            </a:r>
            <a:endParaRPr lang="zh-TW" altLang="en-US" sz="2000" dirty="0">
              <a:solidFill>
                <a:prstClr val="white"/>
              </a:solidFill>
              <a:latin typeface="Arial"/>
              <a:ea typeface="Microsoft JhengHei"/>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146" y="2184513"/>
            <a:ext cx="2565291" cy="1371600"/>
          </a:xfrm>
          <a:prstGeom prst="rect">
            <a:avLst/>
          </a:prstGeom>
        </p:spPr>
      </p:pic>
      <p:sp>
        <p:nvSpPr>
          <p:cNvPr id="28" name="TextBox 27"/>
          <p:cNvSpPr txBox="1"/>
          <p:nvPr/>
        </p:nvSpPr>
        <p:spPr>
          <a:xfrm>
            <a:off x="3261416" y="3733800"/>
            <a:ext cx="2318696" cy="2143472"/>
          </a:xfrm>
          <a:prstGeom prst="rect">
            <a:avLst/>
          </a:prstGeom>
          <a:noFill/>
          <a:ln w="317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noAutofit/>
          </a:bodyPr>
          <a:lstStyle>
            <a:defPPr>
              <a:defRPr lang="en-US"/>
            </a:defPPr>
            <a:lvl1pPr marL="171450" indent="-171450" algn="l" defTabSz="914363">
              <a:buClr>
                <a:schemeClr val="accent1">
                  <a:lumMod val="75000"/>
                </a:schemeClr>
              </a:buClr>
              <a:buFont typeface="Wingdings" pitchFamily="2" charset="2"/>
              <a:buChar char="§"/>
              <a:defRPr sz="1100" b="1">
                <a:solidFill>
                  <a:schemeClr val="tx1"/>
                </a:solidFill>
              </a:defRPr>
            </a:lvl1pPr>
            <a:lvl3pPr marL="169863" lvl="2" indent="-169863">
              <a:spcAft>
                <a:spcPts val="600"/>
              </a:spcAft>
              <a:buClr>
                <a:srgbClr val="FFFFFF"/>
              </a:buClr>
              <a:buSzPct val="100000"/>
              <a:buFont typeface="Arial" pitchFamily="34" charset="0"/>
              <a:buChar char="•"/>
              <a:defRPr sz="1400" b="1">
                <a:ln>
                  <a:solidFill>
                    <a:srgbClr val="FFFFFF">
                      <a:alpha val="0"/>
                    </a:srgbClr>
                  </a:solidFill>
                </a:ln>
                <a:solidFill>
                  <a:srgbClr val="FFFFFF"/>
                </a:solidFill>
                <a:ea typeface="Verdana" pitchFamily="34" charset="0"/>
                <a:cs typeface="Verdana" pitchFamily="34" charset="0"/>
              </a:defRPr>
            </a:lvl3pPr>
          </a:lstStyle>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內嵌於 </a:t>
            </a:r>
            <a:r>
              <a:rPr lang="en-US" altLang="zh-TW" sz="1600" b="0" smtClean="0">
                <a:solidFill>
                  <a:srgbClr val="717074"/>
                </a:solidFill>
                <a:latin typeface="Arial"/>
                <a:ea typeface="Microsoft JhengHei"/>
              </a:rPr>
              <a:t>vSphere </a:t>
            </a:r>
            <a:r>
              <a:rPr lang="zh-TW" altLang="en-US" sz="1600" b="0" smtClean="0">
                <a:solidFill>
                  <a:srgbClr val="717074"/>
                </a:solidFill>
                <a:latin typeface="Arial"/>
                <a:ea typeface="Microsoft JhengHei"/>
              </a:rPr>
              <a:t>核心</a:t>
            </a:r>
          </a:p>
          <a:p>
            <a:pPr>
              <a:spcBef>
                <a:spcPts val="900"/>
              </a:spcBef>
              <a:buClr>
                <a:srgbClr val="717074"/>
              </a:buClr>
              <a:buFont typeface="Arial" pitchFamily="34" charset="0"/>
              <a:buChar char="•"/>
              <a:defRPr/>
            </a:pPr>
            <a:r>
              <a:rPr lang="zh-TW" altLang="en-US" sz="1600" b="0" smtClean="0">
                <a:solidFill>
                  <a:srgbClr val="717074"/>
                </a:solidFill>
                <a:latin typeface="Arial"/>
                <a:ea typeface="Microsoft JhengHei"/>
              </a:rPr>
              <a:t>快閃記憶體加速 </a:t>
            </a:r>
          </a:p>
          <a:p>
            <a:pPr>
              <a:spcBef>
                <a:spcPts val="900"/>
              </a:spcBef>
              <a:buClr>
                <a:srgbClr val="717074"/>
              </a:buClr>
              <a:buFont typeface="Arial" pitchFamily="34" charset="0"/>
              <a:buChar char="•"/>
              <a:defRPr/>
            </a:pPr>
            <a:r>
              <a:rPr lang="en-US" altLang="zh-TW" sz="1600" b="0" smtClean="0">
                <a:solidFill>
                  <a:srgbClr val="717074"/>
                </a:solidFill>
                <a:latin typeface="Arial"/>
                <a:ea typeface="Microsoft JhengHei"/>
              </a:rPr>
              <a:t>32 </a:t>
            </a:r>
            <a:r>
              <a:rPr lang="zh-TW" altLang="en-US" sz="1600" b="0" smtClean="0">
                <a:solidFill>
                  <a:srgbClr val="717074"/>
                </a:solidFill>
                <a:latin typeface="Arial"/>
                <a:ea typeface="Microsoft JhengHei"/>
              </a:rPr>
              <a:t>個節點最多達 </a:t>
            </a:r>
            <a:r>
              <a:rPr lang="en-US" altLang="zh-TW" sz="1600" b="0" smtClean="0">
                <a:solidFill>
                  <a:srgbClr val="717074"/>
                </a:solidFill>
                <a:latin typeface="Arial"/>
                <a:ea typeface="Microsoft JhengHei"/>
              </a:rPr>
              <a:t>2M IOPs</a:t>
            </a:r>
            <a:endParaRPr lang="zh-TW" altLang="en-US" sz="1600" b="0" smtClean="0">
              <a:solidFill>
                <a:srgbClr val="717074"/>
              </a:solidFill>
              <a:latin typeface="Arial"/>
              <a:ea typeface="Microsoft JhengHei"/>
            </a:endParaRPr>
          </a:p>
          <a:p>
            <a:pPr>
              <a:spcBef>
                <a:spcPts val="900"/>
              </a:spcBef>
              <a:buClr>
                <a:srgbClr val="717074"/>
              </a:buClr>
              <a:buFont typeface="Arial" pitchFamily="34" charset="0"/>
              <a:buChar char="•"/>
              <a:defRPr/>
            </a:pPr>
            <a:r>
              <a:rPr lang="zh-TW" altLang="en-US" sz="1600" b="0" smtClean="0">
                <a:solidFill>
                  <a:srgbClr val="717074"/>
                </a:solidFill>
                <a:latin typeface="Arial"/>
                <a:ea typeface="Microsoft JhengHei"/>
              </a:rPr>
              <a:t>精密及線性延展</a:t>
            </a:r>
            <a:endParaRPr lang="zh-TW" altLang="en-US" sz="1600" b="0" dirty="0" smtClean="0">
              <a:solidFill>
                <a:srgbClr val="717074"/>
              </a:solidFill>
              <a:latin typeface="Arial"/>
              <a:ea typeface="Microsoft JhengHei"/>
            </a:endParaRPr>
          </a:p>
        </p:txBody>
      </p:sp>
      <p:sp>
        <p:nvSpPr>
          <p:cNvPr id="29" name="Rectangle 28"/>
          <p:cNvSpPr/>
          <p:nvPr/>
        </p:nvSpPr>
        <p:spPr>
          <a:xfrm>
            <a:off x="3161469" y="1371613"/>
            <a:ext cx="2569625" cy="81291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zh-TW" altLang="en-US" sz="2000" smtClean="0">
                <a:solidFill>
                  <a:prstClr val="white"/>
                </a:solidFill>
                <a:latin typeface="Arial"/>
                <a:ea typeface="Microsoft JhengHei"/>
              </a:rPr>
              <a:t>高效能</a:t>
            </a:r>
            <a:endParaRPr lang="zh-TW" altLang="en-US" sz="2000" dirty="0">
              <a:solidFill>
                <a:prstClr val="white"/>
              </a:solidFill>
              <a:latin typeface="Arial"/>
              <a:ea typeface="Microsoft JhengHei"/>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469" y="2180253"/>
            <a:ext cx="2561781" cy="1371600"/>
          </a:xfrm>
          <a:prstGeom prst="rect">
            <a:avLst/>
          </a:prstGeom>
        </p:spPr>
      </p:pic>
      <p:sp>
        <p:nvSpPr>
          <p:cNvPr id="32" name="Rectangle 31"/>
          <p:cNvSpPr/>
          <p:nvPr/>
        </p:nvSpPr>
        <p:spPr>
          <a:xfrm>
            <a:off x="5825800" y="1371613"/>
            <a:ext cx="2569625" cy="812913"/>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zh-TW" altLang="en-US" sz="2000" smtClean="0">
                <a:solidFill>
                  <a:prstClr val="white"/>
                </a:solidFill>
                <a:latin typeface="Arial"/>
                <a:ea typeface="Microsoft JhengHei"/>
              </a:rPr>
              <a:t>降低總持有成本 </a:t>
            </a:r>
            <a:r>
              <a:rPr lang="en-US" altLang="zh-TW" sz="2000" smtClean="0">
                <a:solidFill>
                  <a:prstClr val="white"/>
                </a:solidFill>
                <a:latin typeface="Arial"/>
                <a:ea typeface="Microsoft JhengHei"/>
              </a:rPr>
              <a:t>(TCO)</a:t>
            </a:r>
            <a:endParaRPr lang="en-US" altLang="zh-TW" sz="2000" dirty="0">
              <a:solidFill>
                <a:prstClr val="white"/>
              </a:solidFill>
              <a:latin typeface="Arial"/>
              <a:ea typeface="Microsoft JhengHei"/>
            </a:endParaRPr>
          </a:p>
        </p:txBody>
      </p:sp>
      <p:sp>
        <p:nvSpPr>
          <p:cNvPr id="33" name="TextBox 32"/>
          <p:cNvSpPr txBox="1"/>
          <p:nvPr/>
        </p:nvSpPr>
        <p:spPr>
          <a:xfrm>
            <a:off x="5947128" y="3733800"/>
            <a:ext cx="2560320" cy="2651112"/>
          </a:xfrm>
          <a:prstGeom prst="rect">
            <a:avLst/>
          </a:prstGeom>
          <a:noFill/>
          <a:ln w="317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noAutofit/>
          </a:bodyPr>
          <a:lstStyle>
            <a:defPPr>
              <a:defRPr lang="en-US"/>
            </a:defPPr>
            <a:lvl1pPr marL="171450" indent="-171450" algn="l" defTabSz="914363">
              <a:buClr>
                <a:schemeClr val="accent1">
                  <a:lumMod val="75000"/>
                </a:schemeClr>
              </a:buClr>
              <a:buFont typeface="Wingdings" pitchFamily="2" charset="2"/>
              <a:buChar char="§"/>
              <a:defRPr sz="1100" b="1">
                <a:solidFill>
                  <a:schemeClr val="tx1"/>
                </a:solidFill>
              </a:defRPr>
            </a:lvl1pPr>
            <a:lvl3pPr marL="169863" lvl="2" indent="-169863">
              <a:spcAft>
                <a:spcPts val="600"/>
              </a:spcAft>
              <a:buClr>
                <a:srgbClr val="FFFFFF"/>
              </a:buClr>
              <a:buSzPct val="100000"/>
              <a:buFont typeface="Arial" pitchFamily="34" charset="0"/>
              <a:buChar char="•"/>
              <a:defRPr sz="1400" b="1">
                <a:ln>
                  <a:solidFill>
                    <a:srgbClr val="FFFFFF">
                      <a:alpha val="0"/>
                    </a:srgbClr>
                  </a:solidFill>
                </a:ln>
                <a:solidFill>
                  <a:srgbClr val="FFFFFF"/>
                </a:solidFill>
                <a:ea typeface="Verdana" pitchFamily="34" charset="0"/>
                <a:cs typeface="Verdana" pitchFamily="34" charset="0"/>
              </a:defRPr>
            </a:lvl3pPr>
          </a:lstStyle>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伺服器端經濟效益</a:t>
            </a:r>
          </a:p>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無大量的前期投資</a:t>
            </a:r>
          </a:p>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隨需增加</a:t>
            </a:r>
          </a:p>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藉由強大的自動化輕鬆進行作業</a:t>
            </a:r>
          </a:p>
          <a:p>
            <a:pPr>
              <a:spcBef>
                <a:spcPts val="600"/>
              </a:spcBef>
              <a:buClr>
                <a:srgbClr val="717074"/>
              </a:buClr>
              <a:buFont typeface="Arial" pitchFamily="34" charset="0"/>
              <a:buChar char="•"/>
              <a:defRPr/>
            </a:pPr>
            <a:r>
              <a:rPr lang="zh-TW" altLang="en-US" sz="1600" b="0" smtClean="0">
                <a:solidFill>
                  <a:srgbClr val="717074"/>
                </a:solidFill>
                <a:latin typeface="Arial"/>
                <a:ea typeface="Microsoft JhengHei"/>
              </a:rPr>
              <a:t>不需要特殊專業技能</a:t>
            </a:r>
            <a:endParaRPr lang="zh-TW" altLang="en-US" sz="1600" b="0" dirty="0" smtClean="0">
              <a:solidFill>
                <a:srgbClr val="717074"/>
              </a:solidFill>
              <a:latin typeface="Arial"/>
              <a:ea typeface="Microsoft JhengHei"/>
            </a:endParaRPr>
          </a:p>
        </p:txBody>
      </p:sp>
    </p:spTree>
    <p:extLst>
      <p:ext uri="{BB962C8B-B14F-4D97-AF65-F5344CB8AC3E}">
        <p14:creationId xmlns:p14="http://schemas.microsoft.com/office/powerpoint/2010/main" val="23941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smtClean="0">
                <a:ea typeface="Microsoft JhengHei"/>
              </a:rPr>
              <a:t>兩種建立 </a:t>
            </a:r>
            <a:r>
              <a:rPr lang="en-US" altLang="zh-TW" smtClean="0">
                <a:ea typeface="Microsoft JhengHei"/>
              </a:rPr>
              <a:t>Virtual SAN </a:t>
            </a:r>
            <a:r>
              <a:rPr lang="zh-TW" altLang="en-US" smtClean="0">
                <a:ea typeface="Microsoft JhengHei"/>
              </a:rPr>
              <a:t>節點的方式</a:t>
            </a:r>
            <a:endParaRPr lang="zh-TW" altLang="en-US" dirty="0">
              <a:ea typeface="Microsoft JhengHei"/>
            </a:endParaRPr>
          </a:p>
        </p:txBody>
      </p:sp>
      <p:sp>
        <p:nvSpPr>
          <p:cNvPr id="57"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14</a:t>
            </a:fld>
            <a:endParaRPr lang="en-US">
              <a:latin typeface="Arial"/>
              <a:ea typeface="Microsoft JhengHei"/>
            </a:endParaRPr>
          </a:p>
        </p:txBody>
      </p:sp>
      <p:sp>
        <p:nvSpPr>
          <p:cNvPr id="8" name="Text Placeholder 7"/>
          <p:cNvSpPr>
            <a:spLocks noGrp="1"/>
          </p:cNvSpPr>
          <p:nvPr>
            <p:ph type="body" sz="quarter" idx="13"/>
          </p:nvPr>
        </p:nvSpPr>
        <p:spPr/>
        <p:txBody>
          <a:bodyPr/>
          <a:lstStyle/>
          <a:p>
            <a:r>
              <a:rPr lang="zh-TW" altLang="en-US" smtClean="0">
                <a:ea typeface="Microsoft JhengHei"/>
              </a:rPr>
              <a:t>完全不需考量硬體</a:t>
            </a:r>
            <a:endParaRPr lang="zh-TW" altLang="en-US" dirty="0">
              <a:ea typeface="Microsoft JhengHei"/>
            </a:endParaRPr>
          </a:p>
        </p:txBody>
      </p:sp>
      <p:sp>
        <p:nvSpPr>
          <p:cNvPr id="9" name="TextBox 8"/>
          <p:cNvSpPr txBox="1"/>
          <p:nvPr/>
        </p:nvSpPr>
        <p:spPr>
          <a:xfrm>
            <a:off x="9361384" y="6349429"/>
            <a:ext cx="685979" cy="914400"/>
          </a:xfrm>
          <a:prstGeom prst="rect">
            <a:avLst/>
          </a:prstGeom>
          <a:noFill/>
        </p:spPr>
        <p:txBody>
          <a:bodyPr wrap="none" lIns="0" tIns="0" rIns="0" bIns="0" rtlCol="0">
            <a:noAutofit/>
          </a:bodyPr>
          <a:lstStyle/>
          <a:p>
            <a:pPr>
              <a:lnSpc>
                <a:spcPct val="90000"/>
              </a:lnSpc>
            </a:pPr>
            <a:endParaRPr lang="en-US" dirty="0" smtClean="0"/>
          </a:p>
        </p:txBody>
      </p:sp>
      <p:grpSp>
        <p:nvGrpSpPr>
          <p:cNvPr id="33" name="Group 32"/>
          <p:cNvGrpSpPr/>
          <p:nvPr/>
        </p:nvGrpSpPr>
        <p:grpSpPr>
          <a:xfrm>
            <a:off x="457319" y="1585761"/>
            <a:ext cx="3943186" cy="4495800"/>
            <a:chOff x="609599" y="1585761"/>
            <a:chExt cx="5256213" cy="4495800"/>
          </a:xfrm>
        </p:grpSpPr>
        <p:sp>
          <p:nvSpPr>
            <p:cNvPr id="51" name="Rounded Rectangle 50"/>
            <p:cNvSpPr/>
            <p:nvPr/>
          </p:nvSpPr>
          <p:spPr bwMode="auto">
            <a:xfrm>
              <a:off x="609600" y="1585761"/>
              <a:ext cx="5254783" cy="4495800"/>
            </a:xfrm>
            <a:prstGeom prst="roundRect">
              <a:avLst>
                <a:gd name="adj" fmla="val 0"/>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lt1"/>
                </a:solidFill>
              </a:endParaRPr>
            </a:p>
          </p:txBody>
        </p:sp>
        <p:sp>
          <p:nvSpPr>
            <p:cNvPr id="16" name="Rectangle 15"/>
            <p:cNvSpPr/>
            <p:nvPr/>
          </p:nvSpPr>
          <p:spPr>
            <a:xfrm>
              <a:off x="609599" y="2743200"/>
              <a:ext cx="5254784" cy="1753322"/>
            </a:xfrm>
            <a:prstGeom prst="rect">
              <a:avLst/>
            </a:prstGeom>
            <a:gradFill flip="none" rotWithShape="1">
              <a:gsLst>
                <a:gs pos="25000">
                  <a:srgbClr val="FFFFFF"/>
                </a:gs>
                <a:gs pos="12500">
                  <a:srgbClr val="FFFFFF"/>
                </a:gs>
                <a:gs pos="0">
                  <a:schemeClr val="bg1">
                    <a:alpha val="0"/>
                  </a:schemeClr>
                </a:gs>
                <a:gs pos="50000">
                  <a:schemeClr val="bg1"/>
                </a:gs>
                <a:gs pos="0">
                  <a:srgbClr val="FFFFFF">
                    <a:alpha val="0"/>
                  </a:srgbClr>
                </a:gs>
                <a:gs pos="75000">
                  <a:srgbClr val="FFFFFF"/>
                </a:gs>
                <a:gs pos="87500">
                  <a:srgbClr val="FFFFFF"/>
                </a:gs>
                <a:gs pos="100000">
                  <a:schemeClr val="bg1">
                    <a:alpha val="0"/>
                  </a:schemeClr>
                </a:gs>
              </a:gsLst>
              <a:lin ang="0" scaled="1"/>
              <a:tileRect/>
            </a:grad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52" name="Rectangle 51"/>
            <p:cNvSpPr/>
            <p:nvPr/>
          </p:nvSpPr>
          <p:spPr>
            <a:xfrm>
              <a:off x="609600" y="1585761"/>
              <a:ext cx="5256212" cy="6192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1391114" y="1666780"/>
              <a:ext cx="3839426" cy="457200"/>
            </a:xfrm>
            <a:prstGeom prst="rect">
              <a:avLst/>
            </a:prstGeom>
            <a:noFill/>
          </p:spPr>
          <p:txBody>
            <a:bodyPr wrap="square" lIns="0" tIns="0" rIns="0" bIns="0" rtlCol="0" anchor="ctr" anchorCtr="0">
              <a:noAutofit/>
            </a:bodyPr>
            <a:lstStyle/>
            <a:p>
              <a:pPr algn="ctr" defTabSz="914400">
                <a:lnSpc>
                  <a:spcPct val="90000"/>
                </a:lnSpc>
              </a:pPr>
              <a:r>
                <a:rPr lang="en-US" altLang="zh-TW" sz="2000" b="1" smtClean="0">
                  <a:solidFill>
                    <a:schemeClr val="bg1"/>
                  </a:solidFill>
                  <a:effectLst>
                    <a:outerShdw blurRad="139700" algn="ctr" rotWithShape="0">
                      <a:prstClr val="black">
                        <a:alpha val="67000"/>
                      </a:prstClr>
                    </a:outerShdw>
                  </a:effectLst>
                  <a:latin typeface="Arial"/>
                  <a:ea typeface="Microsoft JhengHei"/>
                </a:rPr>
                <a:t>1.Virtual SAN </a:t>
              </a:r>
              <a:r>
                <a:rPr lang="zh-TW" altLang="en-US" sz="2000" b="1" smtClean="0">
                  <a:solidFill>
                    <a:schemeClr val="bg1"/>
                  </a:solidFill>
                  <a:effectLst>
                    <a:outerShdw blurRad="139700" algn="ctr" rotWithShape="0">
                      <a:prstClr val="black">
                        <a:alpha val="67000"/>
                      </a:prstClr>
                    </a:outerShdw>
                  </a:effectLst>
                  <a:latin typeface="Arial"/>
                  <a:ea typeface="Microsoft JhengHei"/>
                </a:rPr>
                <a:t>可用節點</a:t>
              </a:r>
              <a:endParaRPr lang="zh-TW" altLang="en-US" sz="2000" b="1" dirty="0" smtClean="0">
                <a:solidFill>
                  <a:schemeClr val="bg1"/>
                </a:solidFill>
                <a:effectLst>
                  <a:outerShdw blurRad="139700" algn="ctr" rotWithShape="0">
                    <a:prstClr val="black">
                      <a:alpha val="67000"/>
                    </a:prstClr>
                  </a:outerShdw>
                </a:effectLst>
                <a:latin typeface="Arial"/>
                <a:ea typeface="Microsoft JhengHei"/>
              </a:endParaRPr>
            </a:p>
          </p:txBody>
        </p:sp>
        <p:sp>
          <p:nvSpPr>
            <p:cNvPr id="27" name="TextBox 26"/>
            <p:cNvSpPr txBox="1"/>
            <p:nvPr/>
          </p:nvSpPr>
          <p:spPr>
            <a:xfrm>
              <a:off x="896383" y="5320353"/>
              <a:ext cx="4783629" cy="747897"/>
            </a:xfrm>
            <a:prstGeom prst="rect">
              <a:avLst/>
            </a:prstGeom>
            <a:noFill/>
          </p:spPr>
          <p:txBody>
            <a:bodyPr wrap="square" lIns="0" tIns="0" rIns="0" bIns="0" rtlCol="0" anchor="ctr" anchorCtr="0">
              <a:spAutoFit/>
            </a:bodyPr>
            <a:lstStyle/>
            <a:p>
              <a:pPr defTabSz="914400">
                <a:lnSpc>
                  <a:spcPct val="90000"/>
                </a:lnSpc>
              </a:pPr>
              <a:r>
                <a:rPr lang="en-US" altLang="zh-TW" b="1" smtClean="0">
                  <a:solidFill>
                    <a:schemeClr val="accent3"/>
                  </a:solidFill>
                  <a:latin typeface="Arial"/>
                  <a:ea typeface="Microsoft JhengHei"/>
                </a:rPr>
                <a:t>…</a:t>
              </a:r>
              <a:r>
                <a:rPr lang="zh-TW" altLang="en-US" b="1" smtClean="0">
                  <a:solidFill>
                    <a:schemeClr val="accent3"/>
                  </a:solidFill>
                  <a:latin typeface="Arial"/>
                  <a:ea typeface="Microsoft JhengHei"/>
                </a:rPr>
                <a:t>在提供正式版本時，會有 </a:t>
              </a:r>
              <a:r>
                <a:rPr lang="en-US" altLang="zh-TW" b="1" smtClean="0">
                  <a:solidFill>
                    <a:schemeClr val="accent3"/>
                  </a:solidFill>
                  <a:latin typeface="Arial"/>
                  <a:ea typeface="Microsoft JhengHei"/>
                </a:rPr>
                <a:t>Cisco</a:t>
              </a:r>
              <a:r>
                <a:rPr lang="zh-TW" altLang="en-US" b="1" smtClean="0">
                  <a:solidFill>
                    <a:schemeClr val="accent3"/>
                  </a:solidFill>
                  <a:latin typeface="Arial"/>
                  <a:ea typeface="Microsoft JhengHei"/>
                </a:rPr>
                <a:t>、</a:t>
              </a:r>
              <a:r>
                <a:rPr lang="en-US" altLang="zh-TW" b="1" smtClean="0">
                  <a:solidFill>
                    <a:schemeClr val="accent3"/>
                  </a:solidFill>
                  <a:latin typeface="Arial"/>
                  <a:ea typeface="Microsoft JhengHei"/>
                </a:rPr>
                <a:t>IBM</a:t>
              </a:r>
              <a:r>
                <a:rPr lang="zh-TW" altLang="en-US" b="1" smtClean="0">
                  <a:solidFill>
                    <a:schemeClr val="accent3"/>
                  </a:solidFill>
                  <a:latin typeface="Arial"/>
                  <a:ea typeface="Microsoft JhengHei"/>
                </a:rPr>
                <a:t>、</a:t>
              </a:r>
              <a:r>
                <a:rPr lang="en-US" altLang="zh-TW" b="1" smtClean="0">
                  <a:solidFill>
                    <a:schemeClr val="accent3"/>
                  </a:solidFill>
                  <a:latin typeface="Arial"/>
                  <a:ea typeface="Microsoft JhengHei"/>
                </a:rPr>
                <a:t>Fujitsu </a:t>
              </a:r>
              <a:r>
                <a:rPr lang="zh-TW" altLang="en-US" b="1" smtClean="0">
                  <a:solidFill>
                    <a:schemeClr val="accent3"/>
                  </a:solidFill>
                  <a:latin typeface="Arial"/>
                  <a:ea typeface="Microsoft JhengHei"/>
                </a:rPr>
                <a:t>和 </a:t>
              </a:r>
              <a:r>
                <a:rPr lang="en-US" altLang="zh-TW" b="1" smtClean="0">
                  <a:solidFill>
                    <a:schemeClr val="accent3"/>
                  </a:solidFill>
                  <a:latin typeface="Arial"/>
                  <a:ea typeface="Microsoft JhengHei"/>
                </a:rPr>
                <a:t>Dell </a:t>
              </a:r>
              <a:r>
                <a:rPr lang="zh-TW" altLang="en-US" b="1" smtClean="0">
                  <a:solidFill>
                    <a:schemeClr val="accent3"/>
                  </a:solidFill>
                  <a:latin typeface="Arial"/>
                  <a:ea typeface="Microsoft JhengHei"/>
                </a:rPr>
                <a:t>等 </a:t>
              </a:r>
              <a:r>
                <a:rPr lang="en-US" altLang="zh-TW" b="1" smtClean="0">
                  <a:solidFill>
                    <a:schemeClr val="accent3"/>
                  </a:solidFill>
                  <a:latin typeface="Arial"/>
                  <a:ea typeface="Microsoft JhengHei"/>
                </a:rPr>
                <a:t>13 </a:t>
              </a:r>
              <a:r>
                <a:rPr lang="zh-TW" altLang="en-US" b="1" smtClean="0">
                  <a:solidFill>
                    <a:schemeClr val="accent3"/>
                  </a:solidFill>
                  <a:latin typeface="Arial"/>
                  <a:ea typeface="Microsoft JhengHei"/>
                </a:rPr>
                <a:t>種不同選項</a:t>
              </a:r>
              <a:endParaRPr lang="zh-TW" altLang="en-US" b="1" dirty="0">
                <a:solidFill>
                  <a:schemeClr val="accent3"/>
                </a:solidFill>
                <a:latin typeface="Arial"/>
                <a:ea typeface="Microsoft JhengHei"/>
              </a:endParaRPr>
            </a:p>
          </p:txBody>
        </p:sp>
        <p:pic>
          <p:nvPicPr>
            <p:cNvPr id="36" name="Picture 382" descr="ICON_DiscDrive_Q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3013" y="3949662"/>
              <a:ext cx="711015" cy="36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p:nvPr/>
          </p:nvSpPr>
          <p:spPr>
            <a:xfrm>
              <a:off x="864922" y="2214544"/>
              <a:ext cx="4184461" cy="503215"/>
            </a:xfrm>
            <a:prstGeom prst="rect">
              <a:avLst/>
            </a:prstGeom>
            <a:noFill/>
          </p:spPr>
          <p:txBody>
            <a:bodyPr wrap="square" lIns="0" tIns="0" rIns="0" bIns="0" rtlCol="0" anchor="ctr" anchorCtr="0">
              <a:spAutoFit/>
            </a:bodyPr>
            <a:lstStyle/>
            <a:p>
              <a:pPr defTabSz="914400">
                <a:lnSpc>
                  <a:spcPct val="90000"/>
                </a:lnSpc>
              </a:pPr>
              <a:r>
                <a:rPr lang="zh-TW" altLang="en-US" b="1" smtClean="0">
                  <a:solidFill>
                    <a:schemeClr val="accent3"/>
                  </a:solidFill>
                  <a:latin typeface="Arial"/>
                  <a:ea typeface="Microsoft JhengHei"/>
                </a:rPr>
                <a:t>預先設定使用 </a:t>
              </a:r>
              <a:r>
                <a:rPr lang="en-US" altLang="zh-TW" b="1" smtClean="0">
                  <a:solidFill>
                    <a:schemeClr val="accent3"/>
                  </a:solidFill>
                  <a:latin typeface="Arial"/>
                  <a:ea typeface="Microsoft JhengHei"/>
                </a:rPr>
                <a:t>Virtual SAN </a:t>
              </a:r>
              <a:r>
                <a:rPr lang="zh-TW" altLang="en-US" b="1" smtClean="0">
                  <a:solidFill>
                    <a:schemeClr val="accent3"/>
                  </a:solidFill>
                  <a:latin typeface="Arial"/>
                  <a:ea typeface="Microsoft JhengHei"/>
                </a:rPr>
                <a:t>的伺服器</a:t>
              </a:r>
              <a:r>
                <a:rPr lang="en-US" altLang="zh-TW" b="1" smtClean="0">
                  <a:solidFill>
                    <a:schemeClr val="accent3"/>
                  </a:solidFill>
                  <a:latin typeface="Arial"/>
                  <a:ea typeface="Microsoft JhengHei"/>
                </a:rPr>
                <a:t>…</a:t>
              </a:r>
              <a:endParaRPr lang="zh-TW" altLang="en-US" b="1" dirty="0">
                <a:solidFill>
                  <a:schemeClr val="accent3"/>
                </a:solidFill>
                <a:latin typeface="Arial"/>
                <a:ea typeface="Microsoft JhengHei"/>
              </a:endParaRPr>
            </a:p>
          </p:txBody>
        </p:sp>
        <p:pic>
          <p:nvPicPr>
            <p:cNvPr id="37" name="Picture 36" descr="http://t0.gstatic.com/images?q=tbn:ANd9GcRwwChU02O_iT9y8vZQh-Gs-VAxs6P9rdghYc01LLbbpNzIMrON"/>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844" y="3949663"/>
              <a:ext cx="724611" cy="306387"/>
            </a:xfrm>
            <a:prstGeom prst="rect">
              <a:avLst/>
            </a:prstGeom>
            <a:noFill/>
          </p:spPr>
        </p:pic>
        <p:pic>
          <p:nvPicPr>
            <p:cNvPr id="38" name="Picture 37"/>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1046064" y="2996952"/>
              <a:ext cx="4472434" cy="861947"/>
            </a:xfrm>
            <a:prstGeom prst="rect">
              <a:avLst/>
            </a:prstGeom>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915652" y="3949662"/>
              <a:ext cx="1026933" cy="381000"/>
            </a:xfrm>
            <a:prstGeom prst="rect">
              <a:avLst/>
            </a:prstGeom>
          </p:spPr>
        </p:pic>
        <p:pic>
          <p:nvPicPr>
            <p:cNvPr id="49" name="Picture 382" descr="ICON_DiscDrive_Q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100" y="3933056"/>
              <a:ext cx="950153" cy="48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7" name="Group 126"/>
          <p:cNvGrpSpPr/>
          <p:nvPr/>
        </p:nvGrpSpPr>
        <p:grpSpPr>
          <a:xfrm>
            <a:off x="4686329" y="1581143"/>
            <a:ext cx="3943187" cy="4495800"/>
            <a:chOff x="6246811" y="1581143"/>
            <a:chExt cx="5256213" cy="4495800"/>
          </a:xfrm>
        </p:grpSpPr>
        <p:sp>
          <p:nvSpPr>
            <p:cNvPr id="53" name="Rounded Rectangle 52"/>
            <p:cNvSpPr/>
            <p:nvPr/>
          </p:nvSpPr>
          <p:spPr bwMode="auto">
            <a:xfrm>
              <a:off x="6246812" y="1581143"/>
              <a:ext cx="5254783" cy="4495800"/>
            </a:xfrm>
            <a:prstGeom prst="roundRect">
              <a:avLst>
                <a:gd name="adj" fmla="val 0"/>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lt1"/>
                </a:solidFill>
              </a:endParaRPr>
            </a:p>
          </p:txBody>
        </p:sp>
        <p:sp>
          <p:nvSpPr>
            <p:cNvPr id="123" name="Rectangle 122"/>
            <p:cNvSpPr/>
            <p:nvPr/>
          </p:nvSpPr>
          <p:spPr>
            <a:xfrm>
              <a:off x="6246811" y="2743200"/>
              <a:ext cx="5254784" cy="2895600"/>
            </a:xfrm>
            <a:prstGeom prst="rect">
              <a:avLst/>
            </a:prstGeom>
            <a:gradFill flip="none" rotWithShape="1">
              <a:gsLst>
                <a:gs pos="25000">
                  <a:srgbClr val="FFFFFF"/>
                </a:gs>
                <a:gs pos="12500">
                  <a:srgbClr val="FFFFFF"/>
                </a:gs>
                <a:gs pos="0">
                  <a:schemeClr val="bg1">
                    <a:alpha val="0"/>
                  </a:schemeClr>
                </a:gs>
                <a:gs pos="50000">
                  <a:schemeClr val="bg1"/>
                </a:gs>
                <a:gs pos="0">
                  <a:srgbClr val="FFFFFF">
                    <a:alpha val="0"/>
                  </a:srgbClr>
                </a:gs>
                <a:gs pos="75000">
                  <a:srgbClr val="FFFFFF"/>
                </a:gs>
                <a:gs pos="87500">
                  <a:srgbClr val="FFFFFF"/>
                </a:gs>
                <a:gs pos="100000">
                  <a:schemeClr val="bg1">
                    <a:alpha val="0"/>
                  </a:schemeClr>
                </a:gs>
              </a:gsLst>
              <a:lin ang="0" scaled="1"/>
              <a:tileRect/>
            </a:grad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54" name="Rectangle 53"/>
            <p:cNvSpPr/>
            <p:nvPr/>
          </p:nvSpPr>
          <p:spPr>
            <a:xfrm>
              <a:off x="6246812" y="1581143"/>
              <a:ext cx="5256212" cy="6192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7724639" y="1666780"/>
              <a:ext cx="2300558" cy="457200"/>
            </a:xfrm>
            <a:prstGeom prst="rect">
              <a:avLst/>
            </a:prstGeom>
            <a:noFill/>
          </p:spPr>
          <p:txBody>
            <a:bodyPr wrap="square" lIns="0" tIns="0" rIns="0" bIns="0" rtlCol="0" anchor="ctr" anchorCtr="0">
              <a:noAutofit/>
            </a:bodyPr>
            <a:lstStyle/>
            <a:p>
              <a:pPr algn="ctr">
                <a:lnSpc>
                  <a:spcPct val="90000"/>
                </a:lnSpc>
              </a:pPr>
              <a:r>
                <a:rPr lang="en-US" altLang="zh-TW" sz="2000" b="1" smtClean="0">
                  <a:solidFill>
                    <a:schemeClr val="bg1"/>
                  </a:solidFill>
                  <a:effectLst>
                    <a:outerShdw blurRad="139700" algn="ctr" rotWithShape="0">
                      <a:prstClr val="black">
                        <a:alpha val="67000"/>
                      </a:prstClr>
                    </a:outerShdw>
                  </a:effectLst>
                  <a:latin typeface="Arial"/>
                  <a:ea typeface="Microsoft JhengHei"/>
                </a:rPr>
                <a:t>2.</a:t>
              </a:r>
              <a:r>
                <a:rPr lang="zh-TW" altLang="en-US" sz="2000" b="1" smtClean="0">
                  <a:solidFill>
                    <a:schemeClr val="bg1"/>
                  </a:solidFill>
                  <a:effectLst>
                    <a:outerShdw blurRad="139700" algn="ctr" rotWithShape="0">
                      <a:prstClr val="black">
                        <a:alpha val="67000"/>
                      </a:prstClr>
                    </a:outerShdw>
                  </a:effectLst>
                  <a:latin typeface="Arial"/>
                  <a:ea typeface="Microsoft JhengHei"/>
                </a:rPr>
                <a:t>專屬建立</a:t>
              </a:r>
              <a:endParaRPr lang="zh-TW" altLang="en-US" sz="2000" b="1" dirty="0">
                <a:solidFill>
                  <a:schemeClr val="bg1"/>
                </a:solidFill>
                <a:effectLst>
                  <a:outerShdw blurRad="139700" algn="ctr" rotWithShape="0">
                    <a:prstClr val="black">
                      <a:alpha val="67000"/>
                    </a:prstClr>
                  </a:outerShdw>
                </a:effectLst>
                <a:latin typeface="Arial"/>
                <a:ea typeface="Microsoft JhengHei"/>
              </a:endParaRPr>
            </a:p>
          </p:txBody>
        </p:sp>
        <p:sp>
          <p:nvSpPr>
            <p:cNvPr id="47" name="TextBox 46"/>
            <p:cNvSpPr txBox="1"/>
            <p:nvPr/>
          </p:nvSpPr>
          <p:spPr>
            <a:xfrm>
              <a:off x="6533596" y="5668923"/>
              <a:ext cx="4969428" cy="249299"/>
            </a:xfrm>
            <a:prstGeom prst="rect">
              <a:avLst/>
            </a:prstGeom>
            <a:noFill/>
          </p:spPr>
          <p:txBody>
            <a:bodyPr wrap="square" lIns="0" tIns="0" rIns="0" bIns="0" rtlCol="0" anchor="ctr" anchorCtr="0">
              <a:spAutoFit/>
            </a:bodyPr>
            <a:lstStyle/>
            <a:p>
              <a:pPr defTabSz="914400">
                <a:lnSpc>
                  <a:spcPct val="90000"/>
                </a:lnSpc>
              </a:pPr>
              <a:r>
                <a:rPr lang="en-US" altLang="zh-TW" b="1" smtClean="0">
                  <a:solidFill>
                    <a:schemeClr val="accent3"/>
                  </a:solidFill>
                  <a:latin typeface="Arial"/>
                  <a:ea typeface="Microsoft JhengHei"/>
                </a:rPr>
                <a:t>…</a:t>
              </a:r>
              <a:r>
                <a:rPr lang="zh-TW" altLang="en-US" b="1" smtClean="0">
                  <a:solidFill>
                    <a:schemeClr val="accent3"/>
                  </a:solidFill>
                  <a:latin typeface="Arial"/>
                  <a:ea typeface="Microsoft JhengHei"/>
                </a:rPr>
                <a:t>使用</a:t>
              </a:r>
              <a:r>
                <a:rPr lang="en-US" altLang="zh-TW" b="1" smtClean="0">
                  <a:solidFill>
                    <a:schemeClr val="accent3"/>
                  </a:solidFill>
                  <a:latin typeface="Arial"/>
                  <a:ea typeface="Microsoft JhengHei"/>
                </a:rPr>
                <a:t>《Virtual SAN </a:t>
              </a:r>
              <a:r>
                <a:rPr lang="zh-TW" altLang="en-US" b="1" smtClean="0">
                  <a:solidFill>
                    <a:schemeClr val="accent3"/>
                  </a:solidFill>
                  <a:latin typeface="Arial"/>
                  <a:ea typeface="Microsoft JhengHei"/>
                </a:rPr>
                <a:t>相容性指南</a:t>
              </a:r>
              <a:r>
                <a:rPr lang="en-US" altLang="zh-TW" b="1" smtClean="0">
                  <a:solidFill>
                    <a:schemeClr val="accent3"/>
                  </a:solidFill>
                  <a:latin typeface="Arial"/>
                  <a:ea typeface="Microsoft JhengHei"/>
                </a:rPr>
                <a:t>》*</a:t>
              </a:r>
              <a:endParaRPr lang="zh-TW" altLang="en-US" b="1" dirty="0">
                <a:solidFill>
                  <a:schemeClr val="accent3"/>
                </a:solidFill>
                <a:latin typeface="Arial"/>
                <a:ea typeface="Microsoft JhengHei"/>
              </a:endParaRPr>
            </a:p>
          </p:txBody>
        </p:sp>
        <p:sp>
          <p:nvSpPr>
            <p:cNvPr id="48" name="TextBox 47"/>
            <p:cNvSpPr txBox="1"/>
            <p:nvPr/>
          </p:nvSpPr>
          <p:spPr>
            <a:xfrm>
              <a:off x="6502135" y="2341501"/>
              <a:ext cx="4392877" cy="249299"/>
            </a:xfrm>
            <a:prstGeom prst="rect">
              <a:avLst/>
            </a:prstGeom>
            <a:noFill/>
          </p:spPr>
          <p:txBody>
            <a:bodyPr wrap="square" lIns="0" tIns="0" rIns="0" bIns="0" rtlCol="0" anchor="ctr" anchorCtr="0">
              <a:spAutoFit/>
            </a:bodyPr>
            <a:lstStyle/>
            <a:p>
              <a:pPr defTabSz="914400">
                <a:lnSpc>
                  <a:spcPct val="90000"/>
                </a:lnSpc>
              </a:pPr>
              <a:r>
                <a:rPr lang="zh-TW" altLang="en-US" b="1" smtClean="0">
                  <a:solidFill>
                    <a:schemeClr val="accent3"/>
                  </a:solidFill>
                  <a:latin typeface="Arial"/>
                  <a:ea typeface="Microsoft JhengHei"/>
                </a:rPr>
                <a:t>選擇個別元件</a:t>
              </a:r>
              <a:r>
                <a:rPr lang="en-US" altLang="zh-TW" b="1" smtClean="0">
                  <a:solidFill>
                    <a:schemeClr val="accent3"/>
                  </a:solidFill>
                  <a:latin typeface="Arial"/>
                  <a:ea typeface="Microsoft JhengHei"/>
                </a:rPr>
                <a:t>…</a:t>
              </a:r>
              <a:endParaRPr lang="zh-TW" altLang="en-US" b="1" dirty="0">
                <a:solidFill>
                  <a:schemeClr val="accent3"/>
                </a:solidFill>
                <a:latin typeface="Arial"/>
                <a:ea typeface="Microsoft JhengHei"/>
              </a:endParaRPr>
            </a:p>
          </p:txBody>
        </p:sp>
        <p:grpSp>
          <p:nvGrpSpPr>
            <p:cNvPr id="31" name="Group 30"/>
            <p:cNvGrpSpPr/>
            <p:nvPr/>
          </p:nvGrpSpPr>
          <p:grpSpPr>
            <a:xfrm>
              <a:off x="6771760" y="3539909"/>
              <a:ext cx="3831975" cy="584776"/>
              <a:chOff x="6771760" y="3527633"/>
              <a:chExt cx="3831975" cy="584776"/>
            </a:xfrm>
          </p:grpSpPr>
          <p:sp>
            <p:nvSpPr>
              <p:cNvPr id="124" name="Left Arrow 123"/>
              <p:cNvSpPr/>
              <p:nvPr/>
            </p:nvSpPr>
            <p:spPr bwMode="auto">
              <a:xfrm flipH="1">
                <a:off x="6771760" y="3527633"/>
                <a:ext cx="3024452" cy="584776"/>
              </a:xfrm>
              <a:prstGeom prst="leftArrow">
                <a:avLst>
                  <a:gd name="adj1" fmla="val 100000"/>
                  <a:gd name="adj2" fmla="val 50000"/>
                </a:avLst>
              </a:prstGeom>
              <a:gradFill flip="none" rotWithShape="1">
                <a:gsLst>
                  <a:gs pos="0">
                    <a:schemeClr val="accent1">
                      <a:lumMod val="60000"/>
                      <a:lumOff val="40000"/>
                    </a:schemeClr>
                  </a:gs>
                  <a:gs pos="50000">
                    <a:schemeClr val="accent2">
                      <a:lumMod val="40000"/>
                      <a:lumOff val="60000"/>
                    </a:schemeClr>
                  </a:gs>
                  <a:gs pos="100000">
                    <a:schemeClr val="accent1">
                      <a:shade val="100000"/>
                      <a:satMod val="115000"/>
                      <a:alpha val="0"/>
                    </a:schemeClr>
                  </a:gs>
                </a:gsLst>
                <a:lin ang="0" scaled="1"/>
                <a:tileRect/>
              </a:gradFill>
              <a:ln w="12700">
                <a:gradFill flip="none" rotWithShape="1">
                  <a:gsLst>
                    <a:gs pos="0">
                      <a:schemeClr val="accent3"/>
                    </a:gs>
                    <a:gs pos="100000">
                      <a:schemeClr val="accent3">
                        <a:alpha val="0"/>
                      </a:schemeClr>
                    </a:gs>
                  </a:gsLst>
                  <a:lin ang="0" scaled="1"/>
                  <a:tileRect/>
                </a:gradFill>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defTabSz="914400"/>
                <a:endParaRPr lang="en-US" dirty="0" err="1">
                  <a:solidFill>
                    <a:srgbClr val="FFFFFF"/>
                  </a:solidFill>
                  <a:latin typeface="Arial"/>
                </a:endParaRPr>
              </a:p>
            </p:txBody>
          </p:sp>
          <p:sp>
            <p:nvSpPr>
              <p:cNvPr id="10" name="TextBox 9"/>
              <p:cNvSpPr txBox="1"/>
              <p:nvPr/>
            </p:nvSpPr>
            <p:spPr>
              <a:xfrm>
                <a:off x="6901672" y="3666132"/>
                <a:ext cx="2697940" cy="307777"/>
              </a:xfrm>
              <a:prstGeom prst="rect">
                <a:avLst/>
              </a:prstGeom>
              <a:noFill/>
            </p:spPr>
            <p:txBody>
              <a:bodyPr wrap="square" rtlCol="0" anchor="ctr">
                <a:spAutoFit/>
              </a:bodyPr>
              <a:lstStyle/>
              <a:p>
                <a:r>
                  <a:rPr lang="en-US" altLang="zh-TW" sz="1400" smtClean="0">
                    <a:solidFill>
                      <a:schemeClr val="accent3">
                        <a:lumMod val="75000"/>
                      </a:schemeClr>
                    </a:solidFill>
                    <a:latin typeface="Arial"/>
                    <a:ea typeface="Microsoft JhengHei"/>
                  </a:rPr>
                  <a:t>SSD </a:t>
                </a:r>
                <a:r>
                  <a:rPr lang="zh-TW" altLang="en-US" sz="1400" smtClean="0">
                    <a:solidFill>
                      <a:schemeClr val="accent3">
                        <a:lumMod val="75000"/>
                      </a:schemeClr>
                    </a:solidFill>
                    <a:latin typeface="Arial"/>
                    <a:ea typeface="Microsoft JhengHei"/>
                  </a:rPr>
                  <a:t>或 </a:t>
                </a:r>
                <a:r>
                  <a:rPr lang="en-US" altLang="zh-TW" sz="1400" smtClean="0">
                    <a:solidFill>
                      <a:schemeClr val="accent3">
                        <a:lumMod val="75000"/>
                      </a:schemeClr>
                    </a:solidFill>
                    <a:latin typeface="Arial"/>
                    <a:ea typeface="Microsoft JhengHei"/>
                  </a:rPr>
                  <a:t>PCIe</a:t>
                </a:r>
                <a:endParaRPr lang="zh-TW" altLang="en-US" sz="1400" dirty="0">
                  <a:solidFill>
                    <a:schemeClr val="accent3">
                      <a:lumMod val="75000"/>
                    </a:schemeClr>
                  </a:solidFill>
                  <a:latin typeface="Arial"/>
                  <a:ea typeface="Microsoft JhengHei"/>
                </a:endParaRPr>
              </a:p>
            </p:txBody>
          </p:sp>
          <p:pic>
            <p:nvPicPr>
              <p:cNvPr id="5" name="Picture 4" descr="SSD.png"/>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697" y="3665188"/>
                <a:ext cx="784038" cy="327600"/>
              </a:xfrm>
              <a:prstGeom prst="rect">
                <a:avLst/>
              </a:prstGeom>
              <a:noFill/>
              <a:ln w="9525">
                <a:noFill/>
                <a:miter lim="800000"/>
                <a:headEnd/>
                <a:tailEnd/>
              </a:ln>
            </p:spPr>
          </p:pic>
        </p:grpSp>
        <p:grpSp>
          <p:nvGrpSpPr>
            <p:cNvPr id="30" name="Group 29"/>
            <p:cNvGrpSpPr/>
            <p:nvPr/>
          </p:nvGrpSpPr>
          <p:grpSpPr>
            <a:xfrm>
              <a:off x="6771760" y="4246454"/>
              <a:ext cx="4184153" cy="584776"/>
              <a:chOff x="6771760" y="4252729"/>
              <a:chExt cx="4184153" cy="584776"/>
            </a:xfrm>
          </p:grpSpPr>
          <p:sp>
            <p:nvSpPr>
              <p:cNvPr id="125" name="Left Arrow 124"/>
              <p:cNvSpPr/>
              <p:nvPr/>
            </p:nvSpPr>
            <p:spPr bwMode="auto">
              <a:xfrm flipH="1">
                <a:off x="6771760" y="4252729"/>
                <a:ext cx="3024452" cy="584776"/>
              </a:xfrm>
              <a:prstGeom prst="leftArrow">
                <a:avLst>
                  <a:gd name="adj1" fmla="val 100000"/>
                  <a:gd name="adj2" fmla="val 50000"/>
                </a:avLst>
              </a:prstGeom>
              <a:gradFill flip="none" rotWithShape="1">
                <a:gsLst>
                  <a:gs pos="0">
                    <a:schemeClr val="accent1">
                      <a:lumMod val="60000"/>
                      <a:lumOff val="40000"/>
                    </a:schemeClr>
                  </a:gs>
                  <a:gs pos="50000">
                    <a:schemeClr val="accent2">
                      <a:lumMod val="40000"/>
                      <a:lumOff val="60000"/>
                    </a:schemeClr>
                  </a:gs>
                  <a:gs pos="100000">
                    <a:schemeClr val="accent1">
                      <a:shade val="100000"/>
                      <a:satMod val="115000"/>
                      <a:alpha val="0"/>
                    </a:schemeClr>
                  </a:gs>
                </a:gsLst>
                <a:lin ang="0" scaled="1"/>
                <a:tileRect/>
              </a:gradFill>
              <a:ln w="12700">
                <a:gradFill flip="none" rotWithShape="1">
                  <a:gsLst>
                    <a:gs pos="0">
                      <a:schemeClr val="accent3"/>
                    </a:gs>
                    <a:gs pos="100000">
                      <a:schemeClr val="accent3">
                        <a:alpha val="0"/>
                      </a:schemeClr>
                    </a:gs>
                  </a:gsLst>
                  <a:lin ang="0" scaled="1"/>
                  <a:tileRect/>
                </a:gradFill>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defTabSz="914400"/>
                <a:endParaRPr lang="en-US" dirty="0" err="1">
                  <a:solidFill>
                    <a:srgbClr val="FFFFFF"/>
                  </a:solidFill>
                  <a:latin typeface="Arial"/>
                </a:endParaRPr>
              </a:p>
            </p:txBody>
          </p:sp>
          <p:sp>
            <p:nvSpPr>
              <p:cNvPr id="11" name="TextBox 10"/>
              <p:cNvSpPr txBox="1"/>
              <p:nvPr/>
            </p:nvSpPr>
            <p:spPr>
              <a:xfrm>
                <a:off x="6901672" y="4283507"/>
                <a:ext cx="2697940" cy="523220"/>
              </a:xfrm>
              <a:prstGeom prst="rect">
                <a:avLst/>
              </a:prstGeom>
              <a:noFill/>
            </p:spPr>
            <p:txBody>
              <a:bodyPr wrap="square" rtlCol="0" anchor="ctr">
                <a:spAutoFit/>
              </a:bodyPr>
              <a:lstStyle/>
              <a:p>
                <a:r>
                  <a:rPr lang="en-US" sz="1400" dirty="0">
                    <a:solidFill>
                      <a:schemeClr val="accent3">
                        <a:lumMod val="75000"/>
                      </a:schemeClr>
                    </a:solidFill>
                    <a:latin typeface="Arial"/>
                    <a:ea typeface="Microsoft JhengHei"/>
                  </a:rPr>
                  <a:t>SAS/NL-SAS/ SATA HDD</a:t>
                </a:r>
              </a:p>
            </p:txBody>
          </p:sp>
          <p:grpSp>
            <p:nvGrpSpPr>
              <p:cNvPr id="28" name="Group 27"/>
              <p:cNvGrpSpPr/>
              <p:nvPr/>
            </p:nvGrpSpPr>
            <p:grpSpPr>
              <a:xfrm>
                <a:off x="9819697" y="4370248"/>
                <a:ext cx="1136216" cy="349739"/>
                <a:chOff x="6480370" y="4292023"/>
                <a:chExt cx="1136216" cy="349739"/>
              </a:xfrm>
            </p:grpSpPr>
            <p:pic>
              <p:nvPicPr>
                <p:cNvPr id="6" name="Picture 382" descr="ICON_DiscDrive_Q3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0370" y="4331340"/>
                  <a:ext cx="628348" cy="310422"/>
                </a:xfrm>
                <a:prstGeom prst="rect">
                  <a:avLst/>
                </a:prstGeom>
                <a:noFill/>
                <a:ln w="9525">
                  <a:noFill/>
                  <a:miter lim="800000"/>
                  <a:headEnd/>
                  <a:tailEnd/>
                </a:ln>
              </p:spPr>
            </p:pic>
            <p:pic>
              <p:nvPicPr>
                <p:cNvPr id="7" name="Picture 382" descr="ICON_DiscDrive_Q3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88238" y="4292023"/>
                  <a:ext cx="628348" cy="310422"/>
                </a:xfrm>
                <a:prstGeom prst="rect">
                  <a:avLst/>
                </a:prstGeom>
                <a:noFill/>
                <a:ln w="9525">
                  <a:noFill/>
                  <a:miter lim="800000"/>
                  <a:headEnd/>
                  <a:tailEnd/>
                </a:ln>
              </p:spPr>
            </p:pic>
          </p:grpSp>
        </p:grpSp>
        <p:grpSp>
          <p:nvGrpSpPr>
            <p:cNvPr id="32" name="Group 31"/>
            <p:cNvGrpSpPr/>
            <p:nvPr/>
          </p:nvGrpSpPr>
          <p:grpSpPr>
            <a:xfrm>
              <a:off x="6771760" y="2833364"/>
              <a:ext cx="4275652" cy="584776"/>
              <a:chOff x="6771760" y="2833364"/>
              <a:chExt cx="4275652" cy="584776"/>
            </a:xfrm>
          </p:grpSpPr>
          <p:sp>
            <p:nvSpPr>
              <p:cNvPr id="40" name="Left Arrow 39"/>
              <p:cNvSpPr/>
              <p:nvPr/>
            </p:nvSpPr>
            <p:spPr bwMode="auto">
              <a:xfrm flipH="1">
                <a:off x="6771760" y="2833364"/>
                <a:ext cx="3024452" cy="584776"/>
              </a:xfrm>
              <a:prstGeom prst="leftArrow">
                <a:avLst>
                  <a:gd name="adj1" fmla="val 100000"/>
                  <a:gd name="adj2" fmla="val 50000"/>
                </a:avLst>
              </a:prstGeom>
              <a:gradFill flip="none" rotWithShape="1">
                <a:gsLst>
                  <a:gs pos="0">
                    <a:schemeClr val="accent1">
                      <a:lumMod val="60000"/>
                      <a:lumOff val="40000"/>
                    </a:schemeClr>
                  </a:gs>
                  <a:gs pos="50000">
                    <a:schemeClr val="accent2">
                      <a:lumMod val="40000"/>
                      <a:lumOff val="60000"/>
                    </a:schemeClr>
                  </a:gs>
                  <a:gs pos="100000">
                    <a:schemeClr val="accent1">
                      <a:shade val="100000"/>
                      <a:satMod val="115000"/>
                      <a:alpha val="0"/>
                    </a:schemeClr>
                  </a:gs>
                </a:gsLst>
                <a:lin ang="0" scaled="1"/>
                <a:tileRect/>
              </a:gradFill>
              <a:ln w="12700">
                <a:gradFill flip="none" rotWithShape="1">
                  <a:gsLst>
                    <a:gs pos="0">
                      <a:schemeClr val="accent3"/>
                    </a:gs>
                    <a:gs pos="100000">
                      <a:schemeClr val="accent3">
                        <a:alpha val="0"/>
                      </a:schemeClr>
                    </a:gs>
                  </a:gsLst>
                  <a:lin ang="0" scaled="1"/>
                  <a:tileRect/>
                </a:gradFill>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defTabSz="914400"/>
                <a:endParaRPr lang="en-US" dirty="0" err="1">
                  <a:solidFill>
                    <a:srgbClr val="FFFFFF"/>
                  </a:solidFill>
                  <a:latin typeface="Arial"/>
                </a:endParaRPr>
              </a:p>
            </p:txBody>
          </p:sp>
          <p:sp>
            <p:nvSpPr>
              <p:cNvPr id="22" name="TextBox 21"/>
              <p:cNvSpPr txBox="1"/>
              <p:nvPr/>
            </p:nvSpPr>
            <p:spPr>
              <a:xfrm>
                <a:off x="6899268" y="2864142"/>
                <a:ext cx="2660728" cy="523220"/>
              </a:xfrm>
              <a:prstGeom prst="rect">
                <a:avLst/>
              </a:prstGeom>
              <a:noFill/>
            </p:spPr>
            <p:txBody>
              <a:bodyPr wrap="square" rtlCol="0" anchor="ctr">
                <a:spAutoFit/>
              </a:bodyPr>
              <a:lstStyle/>
              <a:p>
                <a:pPr defTabSz="914400"/>
                <a:r>
                  <a:rPr lang="zh-TW" altLang="en-US" sz="1400" b="1" i="1" smtClean="0">
                    <a:solidFill>
                      <a:srgbClr val="FF0000"/>
                    </a:solidFill>
                    <a:latin typeface="Arial"/>
                    <a:ea typeface="Microsoft JhengHei"/>
                  </a:rPr>
                  <a:t>任何 </a:t>
                </a:r>
                <a:r>
                  <a:rPr lang="zh-TW" altLang="en-US" sz="1400" smtClean="0">
                    <a:solidFill>
                      <a:schemeClr val="accent3">
                        <a:lumMod val="75000"/>
                      </a:schemeClr>
                    </a:solidFill>
                    <a:latin typeface="Arial"/>
                    <a:ea typeface="Microsoft JhengHei"/>
                  </a:rPr>
                  <a:t>在 </a:t>
                </a:r>
                <a:r>
                  <a:rPr lang="en-US" altLang="zh-TW" sz="1400" smtClean="0">
                    <a:solidFill>
                      <a:schemeClr val="accent3">
                        <a:lumMod val="75000"/>
                      </a:schemeClr>
                    </a:solidFill>
                    <a:latin typeface="Arial"/>
                    <a:ea typeface="Microsoft JhengHei"/>
                  </a:rPr>
                  <a:t>vSphere </a:t>
                </a:r>
                <a:r>
                  <a:rPr lang="zh-TW" altLang="en-US" sz="1400" smtClean="0">
                    <a:solidFill>
                      <a:schemeClr val="accent3">
                        <a:lumMod val="75000"/>
                      </a:schemeClr>
                    </a:solidFill>
                    <a:latin typeface="Arial"/>
                    <a:ea typeface="Microsoft JhengHei"/>
                  </a:rPr>
                  <a:t>硬體相容性清單上的伺服器</a:t>
                </a:r>
                <a:endParaRPr lang="zh-TW" altLang="en-US" sz="1400" dirty="0">
                  <a:solidFill>
                    <a:schemeClr val="accent3">
                      <a:lumMod val="75000"/>
                    </a:schemeClr>
                  </a:solidFill>
                  <a:latin typeface="Arial"/>
                  <a:ea typeface="Microsoft JhengHei"/>
                </a:endParaRPr>
              </a:p>
            </p:txBody>
          </p:sp>
          <p:pic>
            <p:nvPicPr>
              <p:cNvPr id="18" name="Picture 17" descr="ICON_Server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19697" y="3011452"/>
                <a:ext cx="1227715" cy="228600"/>
              </a:xfrm>
              <a:prstGeom prst="rect">
                <a:avLst/>
              </a:prstGeom>
              <a:noFill/>
              <a:ln w="9525">
                <a:noFill/>
                <a:miter lim="800000"/>
                <a:headEnd/>
                <a:tailEnd/>
              </a:ln>
            </p:spPr>
          </p:pic>
        </p:grpSp>
        <p:grpSp>
          <p:nvGrpSpPr>
            <p:cNvPr id="29" name="Group 28"/>
            <p:cNvGrpSpPr/>
            <p:nvPr/>
          </p:nvGrpSpPr>
          <p:grpSpPr>
            <a:xfrm>
              <a:off x="6771760" y="4953000"/>
              <a:ext cx="3926104" cy="584776"/>
              <a:chOff x="6771760" y="4977824"/>
              <a:chExt cx="3926104" cy="584776"/>
            </a:xfrm>
          </p:grpSpPr>
          <p:sp>
            <p:nvSpPr>
              <p:cNvPr id="126" name="Left Arrow 125"/>
              <p:cNvSpPr/>
              <p:nvPr/>
            </p:nvSpPr>
            <p:spPr bwMode="auto">
              <a:xfrm flipH="1">
                <a:off x="6771760" y="4977824"/>
                <a:ext cx="3024452" cy="584776"/>
              </a:xfrm>
              <a:prstGeom prst="leftArrow">
                <a:avLst>
                  <a:gd name="adj1" fmla="val 100000"/>
                  <a:gd name="adj2" fmla="val 50000"/>
                </a:avLst>
              </a:prstGeom>
              <a:gradFill flip="none" rotWithShape="1">
                <a:gsLst>
                  <a:gs pos="0">
                    <a:schemeClr val="accent1">
                      <a:lumMod val="60000"/>
                      <a:lumOff val="40000"/>
                    </a:schemeClr>
                  </a:gs>
                  <a:gs pos="50000">
                    <a:schemeClr val="accent2">
                      <a:lumMod val="40000"/>
                      <a:lumOff val="60000"/>
                    </a:schemeClr>
                  </a:gs>
                  <a:gs pos="100000">
                    <a:schemeClr val="accent1">
                      <a:shade val="100000"/>
                      <a:satMod val="115000"/>
                      <a:alpha val="0"/>
                    </a:schemeClr>
                  </a:gs>
                </a:gsLst>
                <a:lin ang="0" scaled="1"/>
                <a:tileRect/>
              </a:gradFill>
              <a:ln w="12700">
                <a:gradFill flip="none" rotWithShape="1">
                  <a:gsLst>
                    <a:gs pos="0">
                      <a:schemeClr val="accent3"/>
                    </a:gs>
                    <a:gs pos="100000">
                      <a:schemeClr val="accent3">
                        <a:alpha val="0"/>
                      </a:schemeClr>
                    </a:gs>
                  </a:gsLst>
                  <a:lin ang="0" scaled="1"/>
                  <a:tileRect/>
                </a:gradFill>
                <a:headEnd/>
                <a:tailEnd/>
              </a:ln>
              <a:effectLst/>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defTabSz="914400"/>
                <a:endParaRPr lang="en-US" dirty="0" err="1">
                  <a:solidFill>
                    <a:srgbClr val="FFFFFF"/>
                  </a:solidFill>
                  <a:latin typeface="Arial"/>
                </a:endParaRPr>
              </a:p>
            </p:txBody>
          </p:sp>
          <p:sp>
            <p:nvSpPr>
              <p:cNvPr id="43" name="TextBox 42"/>
              <p:cNvSpPr txBox="1"/>
              <p:nvPr/>
            </p:nvSpPr>
            <p:spPr>
              <a:xfrm>
                <a:off x="6901672" y="5116323"/>
                <a:ext cx="2697940" cy="307777"/>
              </a:xfrm>
              <a:prstGeom prst="rect">
                <a:avLst/>
              </a:prstGeom>
              <a:noFill/>
            </p:spPr>
            <p:txBody>
              <a:bodyPr wrap="square" rtlCol="0" anchor="ctr">
                <a:spAutoFit/>
              </a:bodyPr>
              <a:lstStyle/>
              <a:p>
                <a:r>
                  <a:rPr lang="en-US" altLang="zh-TW" sz="1400" smtClean="0">
                    <a:solidFill>
                      <a:schemeClr val="accent3">
                        <a:lumMod val="75000"/>
                      </a:schemeClr>
                    </a:solidFill>
                    <a:latin typeface="Arial"/>
                    <a:ea typeface="Microsoft JhengHei"/>
                  </a:rPr>
                  <a:t>HBA/RAID </a:t>
                </a:r>
                <a:r>
                  <a:rPr lang="zh-TW" altLang="en-US" sz="1400" smtClean="0">
                    <a:solidFill>
                      <a:schemeClr val="accent3">
                        <a:lumMod val="75000"/>
                      </a:schemeClr>
                    </a:solidFill>
                    <a:latin typeface="Arial"/>
                    <a:ea typeface="Microsoft JhengHei"/>
                  </a:rPr>
                  <a:t>控制器</a:t>
                </a:r>
                <a:endParaRPr lang="zh-TW" altLang="en-US" sz="1400" dirty="0" smtClean="0">
                  <a:solidFill>
                    <a:schemeClr val="accent3">
                      <a:lumMod val="75000"/>
                    </a:schemeClr>
                  </a:solidFill>
                  <a:latin typeface="Arial"/>
                  <a:ea typeface="Microsoft JhengHei"/>
                </a:endParaRPr>
              </a:p>
            </p:txBody>
          </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19697" y="5041612"/>
                <a:ext cx="878167" cy="457200"/>
              </a:xfrm>
              <a:prstGeom prst="rect">
                <a:avLst/>
              </a:prstGeom>
            </p:spPr>
          </p:pic>
        </p:grpSp>
      </p:grpSp>
      <p:pic>
        <p:nvPicPr>
          <p:cNvPr id="50" name="Picture 4" descr="https://lh4.googleusercontent.com/-5inyZuJhx2E/Ud3LqEZ62MI/AAAAAAAAKYE/Op0JsyV2pmg/w457-h458-no/Dell+G%252B+profile+pic.PN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9102" y="4673350"/>
            <a:ext cx="417334" cy="3996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http://www.logostage.com/logos/cisco.jp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5959" y="4726608"/>
            <a:ext cx="618114" cy="3204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232708" y="4755650"/>
            <a:ext cx="1110632" cy="368469"/>
          </a:xfrm>
          <a:prstGeom prst="rect">
            <a:avLst/>
          </a:prstGeom>
        </p:spPr>
      </p:pic>
      <p:pic>
        <p:nvPicPr>
          <p:cNvPr id="58" name="Picture 25" descr="C:\Users\mpaskin\Desktop\ASG Icons\133971_VMware_Fujitsu_ASG.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03587" y="4735550"/>
            <a:ext cx="636157" cy="3060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7" descr="C:\Users\mpaskin\Desktop\ASG Icons\133971_VMware_IBM_ASG.pn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00583" y="4816044"/>
            <a:ext cx="517796" cy="18720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961031" y="6175262"/>
            <a:ext cx="5487551" cy="553998"/>
          </a:xfrm>
          <a:prstGeom prst="rect">
            <a:avLst/>
          </a:prstGeom>
          <a:noFill/>
        </p:spPr>
        <p:txBody>
          <a:bodyPr wrap="square" rtlCol="0">
            <a:spAutoFit/>
          </a:bodyPr>
          <a:lstStyle/>
          <a:p>
            <a:pPr marL="171450" indent="-171450" algn="ctr" defTabSz="914400">
              <a:buFont typeface="Arial" panose="020B0604020202020204" pitchFamily="34" charset="0"/>
              <a:buChar char="⃰"/>
            </a:pPr>
            <a:r>
              <a:rPr lang="zh-TW" altLang="en-US" sz="1000" smtClean="0">
                <a:solidFill>
                  <a:srgbClr val="333333"/>
                </a:solidFill>
                <a:latin typeface="Arial"/>
                <a:ea typeface="Microsoft JhengHei"/>
              </a:rPr>
              <a:t>附註：若要進一步瞭解其他詳情，請參閱</a:t>
            </a:r>
            <a:r>
              <a:rPr lang="en-US" altLang="zh-TW" sz="1000" smtClean="0">
                <a:solidFill>
                  <a:srgbClr val="333333"/>
                </a:solidFill>
                <a:latin typeface="Arial"/>
                <a:ea typeface="Microsoft JhengHei"/>
              </a:rPr>
              <a:t>《Virtual SAN VMware </a:t>
            </a:r>
            <a:r>
              <a:rPr lang="zh-TW" altLang="en-US" sz="1000" smtClean="0">
                <a:solidFill>
                  <a:srgbClr val="333333"/>
                </a:solidFill>
                <a:latin typeface="Arial"/>
                <a:ea typeface="Microsoft JhengHei"/>
              </a:rPr>
              <a:t>相容性指南</a:t>
            </a:r>
            <a:r>
              <a:rPr lang="en-US" altLang="zh-TW" sz="1000" smtClean="0">
                <a:solidFill>
                  <a:srgbClr val="333333"/>
                </a:solidFill>
                <a:latin typeface="Arial"/>
                <a:ea typeface="Microsoft JhengHei"/>
              </a:rPr>
              <a:t>》</a:t>
            </a:r>
            <a:r>
              <a:rPr lang="zh-TW" altLang="en-US" sz="1000" smtClean="0">
                <a:solidFill>
                  <a:srgbClr val="333333"/>
                </a:solidFill>
                <a:latin typeface="Arial"/>
                <a:ea typeface="Microsoft JhengHei"/>
                <a:hlinkClick r:id="rId16"/>
              </a:rPr>
              <a:t>網頁</a:t>
            </a:r>
            <a:endParaRPr lang="zh-TW" altLang="en-US" sz="1000" smtClean="0">
              <a:solidFill>
                <a:srgbClr val="333333"/>
              </a:solidFill>
              <a:latin typeface="Arial"/>
              <a:ea typeface="Microsoft JhengHei"/>
            </a:endParaRPr>
          </a:p>
          <a:p>
            <a:pPr marL="171450" indent="-171450" algn="ctr" defTabSz="914400">
              <a:buFont typeface="Arial" panose="020B0604020202020204" pitchFamily="34" charset="0"/>
              <a:buChar char="⃰"/>
            </a:pPr>
            <a:r>
              <a:rPr lang="en-US" altLang="zh-TW" sz="1000" b="1" smtClean="0">
                <a:solidFill>
                  <a:srgbClr val="333333"/>
                </a:solidFill>
                <a:latin typeface="Arial"/>
                <a:ea typeface="Microsoft JhengHei"/>
              </a:rPr>
              <a:t>Virtual SAN </a:t>
            </a:r>
            <a:r>
              <a:rPr lang="zh-TW" altLang="en-US" sz="1000" b="1" smtClean="0">
                <a:solidFill>
                  <a:srgbClr val="333333"/>
                </a:solidFill>
                <a:latin typeface="Arial"/>
                <a:ea typeface="Microsoft JhengHei"/>
              </a:rPr>
              <a:t>的元件必須從 </a:t>
            </a:r>
            <a:r>
              <a:rPr lang="en-US" altLang="zh-TW" sz="1000" b="1" smtClean="0">
                <a:solidFill>
                  <a:srgbClr val="333333"/>
                </a:solidFill>
                <a:latin typeface="Arial"/>
                <a:ea typeface="Microsoft JhengHei"/>
              </a:rPr>
              <a:t>Virtual SAN HCL </a:t>
            </a:r>
            <a:r>
              <a:rPr lang="zh-TW" altLang="en-US" sz="1000" b="1" smtClean="0">
                <a:solidFill>
                  <a:srgbClr val="333333"/>
                </a:solidFill>
                <a:latin typeface="Arial"/>
                <a:ea typeface="Microsoft JhengHei"/>
              </a:rPr>
              <a:t>當中選擇，不支援使用任何其他元件</a:t>
            </a:r>
          </a:p>
          <a:p>
            <a:pPr algn="ctr" defTabSz="914400"/>
            <a:endParaRPr lang="en-US" sz="1000" dirty="0">
              <a:solidFill>
                <a:srgbClr val="333333"/>
              </a:solidFill>
              <a:latin typeface="Arial"/>
            </a:endParaRPr>
          </a:p>
        </p:txBody>
      </p:sp>
    </p:spTree>
    <p:extLst>
      <p:ext uri="{BB962C8B-B14F-4D97-AF65-F5344CB8AC3E}">
        <p14:creationId xmlns:p14="http://schemas.microsoft.com/office/powerpoint/2010/main" val="111166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smtClean="0">
                <a:ea typeface="Microsoft JhengHei"/>
              </a:rPr>
              <a:t>彈性地設定效能和容量</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15</a:t>
            </a:fld>
            <a:endParaRPr lang="en-US">
              <a:latin typeface="Arial"/>
              <a:ea typeface="Microsoft JhengHei"/>
            </a:endParaRPr>
          </a:p>
        </p:txBody>
      </p:sp>
      <p:sp>
        <p:nvSpPr>
          <p:cNvPr id="7" name="Text Placeholder 6"/>
          <p:cNvSpPr>
            <a:spLocks noGrp="1"/>
          </p:cNvSpPr>
          <p:nvPr>
            <p:ph type="body" sz="half" idx="4294967295"/>
          </p:nvPr>
        </p:nvSpPr>
        <p:spPr>
          <a:xfrm>
            <a:off x="2483768" y="1658938"/>
            <a:ext cx="1331988" cy="342900"/>
          </a:xfrm>
        </p:spPr>
        <p:txBody>
          <a:bodyPr/>
          <a:lstStyle/>
          <a:p>
            <a:pPr marL="0" indent="0" algn="ctr">
              <a:buNone/>
            </a:pPr>
            <a:r>
              <a:rPr lang="zh-TW" altLang="en-US" sz="2000" smtClean="0">
                <a:solidFill>
                  <a:schemeClr val="accent3"/>
                </a:solidFill>
                <a:ea typeface="Microsoft JhengHei"/>
              </a:rPr>
              <a:t>效能</a:t>
            </a:r>
            <a:endParaRPr lang="zh-TW" altLang="en-US" sz="2000" dirty="0">
              <a:solidFill>
                <a:schemeClr val="accent3"/>
              </a:solidFill>
              <a:ea typeface="Microsoft JhengHei"/>
            </a:endParaRPr>
          </a:p>
        </p:txBody>
      </p:sp>
      <p:graphicFrame>
        <p:nvGraphicFramePr>
          <p:cNvPr id="27" name="Picture Placeholder 26"/>
          <p:cNvGraphicFramePr>
            <a:graphicFrameLocks noGrp="1"/>
          </p:cNvGraphicFramePr>
          <p:nvPr>
            <p:ph type="pic" idx="4294967295"/>
            <p:extLst>
              <p:ext uri="{D42A27DB-BD31-4B8C-83A1-F6EECF244321}">
                <p14:modId xmlns:p14="http://schemas.microsoft.com/office/powerpoint/2010/main" val="3944837881"/>
              </p:ext>
            </p:extLst>
          </p:nvPr>
        </p:nvGraphicFramePr>
        <p:xfrm>
          <a:off x="485902" y="2089150"/>
          <a:ext cx="8343696" cy="3417702"/>
        </p:xfrm>
        <a:graphic>
          <a:graphicData uri="http://schemas.openxmlformats.org/drawingml/2006/table">
            <a:tbl>
              <a:tblPr lastRow="1" bandRow="1">
                <a:effectLst>
                  <a:outerShdw blurRad="50800" dist="38100" dir="5400000" algn="t" rotWithShape="0">
                    <a:prstClr val="black">
                      <a:alpha val="40000"/>
                    </a:prstClr>
                  </a:outerShdw>
                </a:effectLst>
                <a:tableStyleId>{D27102A9-8310-4765-A935-A1911B00CA55}</a:tableStyleId>
              </a:tblPr>
              <a:tblGrid>
                <a:gridCol w="1637826"/>
                <a:gridCol w="2292742"/>
                <a:gridCol w="2327204"/>
                <a:gridCol w="2085924"/>
              </a:tblGrid>
              <a:tr h="833508">
                <a:tc>
                  <a:txBody>
                    <a:bodyPr/>
                    <a:lstStyle/>
                    <a:p>
                      <a:endParaRPr lang="en-US" dirty="0"/>
                    </a:p>
                  </a:txBody>
                  <a:tcPr marL="68598" marR="68598">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baseline="0" dirty="0" smtClean="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dirty="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dirty="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r>
              <a:tr h="833508">
                <a:tc>
                  <a:txBody>
                    <a:bodyPr/>
                    <a:lstStyle/>
                    <a:p>
                      <a:endParaRPr lang="en-US" dirty="0"/>
                    </a:p>
                  </a:txBody>
                  <a:tcPr marL="68598" marR="68598">
                    <a:solidFill>
                      <a:schemeClr val="bg1"/>
                    </a:solidFill>
                  </a:tcPr>
                </a:tc>
                <a:tc>
                  <a:txBody>
                    <a:bodyPr/>
                    <a:lstStyle/>
                    <a:p>
                      <a:pPr algn="ctr"/>
                      <a:r>
                        <a:rPr lang="en-US" dirty="0" smtClean="0">
                          <a:latin typeface="Arial"/>
                          <a:ea typeface="Microsoft JhengHei"/>
                        </a:rPr>
                        <a:t>1x</a:t>
                      </a:r>
                    </a:p>
                    <a:p>
                      <a:pPr algn="ctr"/>
                      <a:r>
                        <a:rPr lang="en-US" dirty="0" smtClean="0">
                          <a:latin typeface="Arial"/>
                          <a:ea typeface="Microsoft JhengHei"/>
                        </a:rPr>
                        <a:t>400GB MLC SSD</a:t>
                      </a:r>
                    </a:p>
                    <a:p>
                      <a:pPr algn="ctr"/>
                      <a:r>
                        <a:rPr lang="en-US" sz="1400" dirty="0" smtClean="0">
                          <a:latin typeface="Arial"/>
                          <a:ea typeface="Microsoft JhengHei"/>
                        </a:rPr>
                        <a:t>(~</a:t>
                      </a:r>
                      <a:r>
                        <a:rPr lang="en-US" sz="1400" smtClean="0">
                          <a:latin typeface="Arial"/>
                          <a:ea typeface="Microsoft JhengHei"/>
                        </a:rPr>
                        <a:t>15%</a:t>
                      </a:r>
                      <a:r>
                        <a:rPr lang="zh-TW" altLang="en-US" sz="1400" baseline="0" smtClean="0">
                          <a:latin typeface="Arial"/>
                          <a:ea typeface="Microsoft JhengHei"/>
                        </a:rPr>
                        <a:t> 的可用容量</a:t>
                      </a:r>
                      <a:r>
                        <a:rPr lang="en-US" altLang="zh-TW" sz="1400" baseline="0" smtClean="0">
                          <a:latin typeface="Arial"/>
                          <a:ea typeface="Microsoft JhengHei"/>
                        </a:rPr>
                        <a:t>)</a:t>
                      </a:r>
                      <a:endParaRPr lang="zh-TW" altLang="en-US" sz="1400" dirty="0">
                        <a:latin typeface="Arial"/>
                        <a:ea typeface="Microsoft JhengHei"/>
                      </a:endParaRPr>
                    </a:p>
                  </a:txBody>
                  <a:tcPr marL="68598" marR="68598" anchor="ctr">
                    <a:solidFill>
                      <a:schemeClr val="bg1"/>
                    </a:solidFill>
                  </a:tcPr>
                </a:tc>
                <a:tc>
                  <a:txBody>
                    <a:bodyPr/>
                    <a:lstStyle/>
                    <a:p>
                      <a:pPr algn="ctr"/>
                      <a:r>
                        <a:rPr lang="en-US" dirty="0" smtClean="0">
                          <a:latin typeface="Arial"/>
                          <a:ea typeface="Microsoft JhengHei"/>
                        </a:rPr>
                        <a:t>1x</a:t>
                      </a:r>
                    </a:p>
                    <a:p>
                      <a:pPr algn="ctr"/>
                      <a:r>
                        <a:rPr lang="en-US" dirty="0" smtClean="0">
                          <a:latin typeface="Arial"/>
                          <a:ea typeface="Microsoft JhengHei"/>
                        </a:rPr>
                        <a:t>400GB MLC SSD</a:t>
                      </a:r>
                    </a:p>
                    <a:p>
                      <a:pPr algn="ctr"/>
                      <a:r>
                        <a:rPr lang="en-US" sz="1400" dirty="0" smtClean="0">
                          <a:latin typeface="Arial"/>
                          <a:ea typeface="Microsoft JhengHei"/>
                        </a:rPr>
                        <a:t>(~</a:t>
                      </a:r>
                      <a:r>
                        <a:rPr lang="en-US" sz="1400" smtClean="0">
                          <a:latin typeface="Arial"/>
                          <a:ea typeface="Microsoft JhengHei"/>
                        </a:rPr>
                        <a:t>10%</a:t>
                      </a:r>
                      <a:r>
                        <a:rPr lang="zh-TW" altLang="en-US" sz="1400" baseline="0" smtClean="0">
                          <a:latin typeface="Arial"/>
                          <a:ea typeface="Microsoft JhengHei"/>
                        </a:rPr>
                        <a:t> 的可用容量</a:t>
                      </a:r>
                      <a:r>
                        <a:rPr lang="en-US" altLang="zh-TW" sz="1400" baseline="0" smtClean="0">
                          <a:latin typeface="Arial"/>
                          <a:ea typeface="Microsoft JhengHei"/>
                        </a:rPr>
                        <a:t>)</a:t>
                      </a:r>
                      <a:endParaRPr lang="zh-TW" altLang="en-US" sz="1400" dirty="0" smtClean="0">
                        <a:latin typeface="Arial"/>
                        <a:ea typeface="Microsoft JhengHei"/>
                      </a:endParaRPr>
                    </a:p>
                  </a:txBody>
                  <a:tcPr marL="68598" marR="68598" anchor="ctr">
                    <a:solidFill>
                      <a:schemeClr val="bg1"/>
                    </a:solidFill>
                  </a:tcPr>
                </a:tc>
                <a:tc>
                  <a:txBody>
                    <a:bodyPr/>
                    <a:lstStyle/>
                    <a:p>
                      <a:pPr algn="ctr"/>
                      <a:r>
                        <a:rPr lang="en-US" dirty="0" smtClean="0">
                          <a:latin typeface="Arial"/>
                          <a:ea typeface="Microsoft JhengHei"/>
                        </a:rPr>
                        <a:t>2x</a:t>
                      </a:r>
                    </a:p>
                    <a:p>
                      <a:pPr algn="ctr"/>
                      <a:r>
                        <a:rPr lang="en-US" dirty="0" smtClean="0">
                          <a:latin typeface="Arial"/>
                          <a:ea typeface="Microsoft JhengHei"/>
                        </a:rPr>
                        <a:t>400GB</a:t>
                      </a:r>
                      <a:r>
                        <a:rPr lang="en-US" baseline="0" dirty="0" smtClean="0">
                          <a:latin typeface="Arial"/>
                          <a:ea typeface="Microsoft JhengHei"/>
                        </a:rPr>
                        <a:t> MLC SSD</a:t>
                      </a:r>
                    </a:p>
                    <a:p>
                      <a:pPr algn="ctr"/>
                      <a:r>
                        <a:rPr lang="en-US" altLang="zh-TW" sz="1400" baseline="0" smtClean="0">
                          <a:latin typeface="Arial"/>
                          <a:ea typeface="Microsoft JhengHei"/>
                        </a:rPr>
                        <a:t>(~3% </a:t>
                      </a:r>
                      <a:r>
                        <a:rPr lang="zh-TW" altLang="en-US" sz="1400" baseline="0" smtClean="0">
                          <a:latin typeface="Arial"/>
                          <a:ea typeface="Microsoft JhengHei"/>
                        </a:rPr>
                        <a:t>的可用容量</a:t>
                      </a:r>
                      <a:r>
                        <a:rPr lang="en-US" altLang="zh-TW" sz="1400" baseline="0" smtClean="0">
                          <a:latin typeface="Arial"/>
                          <a:ea typeface="Microsoft JhengHei"/>
                        </a:rPr>
                        <a:t>)</a:t>
                      </a:r>
                      <a:endParaRPr lang="zh-TW" altLang="en-US" sz="1400" dirty="0" smtClean="0">
                        <a:latin typeface="Arial"/>
                        <a:ea typeface="Microsoft JhengHei"/>
                      </a:endParaRPr>
                    </a:p>
                  </a:txBody>
                  <a:tcPr marL="68598" marR="68598" anchor="ctr">
                    <a:solidFill>
                      <a:schemeClr val="bg1"/>
                    </a:solidFill>
                  </a:tcPr>
                </a:tc>
              </a:tr>
              <a:tr h="833508">
                <a:tc>
                  <a:txBody>
                    <a:bodyPr/>
                    <a:lstStyle/>
                    <a:p>
                      <a:endParaRPr lang="en-US" dirty="0"/>
                    </a:p>
                  </a:txBody>
                  <a:tcPr marL="68598" marR="68598">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5x</a:t>
                      </a:r>
                    </a:p>
                    <a:p>
                      <a:pPr algn="ctr"/>
                      <a:r>
                        <a:rPr lang="en-US" dirty="0" smtClean="0">
                          <a:latin typeface="Arial"/>
                          <a:ea typeface="Microsoft JhengHei"/>
                        </a:rPr>
                        <a:t>1.2TB 10K SAS</a:t>
                      </a:r>
                    </a:p>
                  </a:txBody>
                  <a:tcPr marL="68598" marR="68598" anchor="ctr">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7x</a:t>
                      </a:r>
                    </a:p>
                    <a:p>
                      <a:pPr algn="ctr"/>
                      <a:r>
                        <a:rPr lang="en-US" dirty="0" smtClean="0">
                          <a:latin typeface="Arial"/>
                          <a:ea typeface="Microsoft JhengHei"/>
                        </a:rPr>
                        <a:t>2TB 7.2K NL-SAS</a:t>
                      </a:r>
                    </a:p>
                  </a:txBody>
                  <a:tcPr marL="68598" marR="68598" anchor="ctr">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12x</a:t>
                      </a:r>
                    </a:p>
                    <a:p>
                      <a:pPr algn="ctr"/>
                      <a:r>
                        <a:rPr lang="en-US" dirty="0" smtClean="0">
                          <a:latin typeface="Arial"/>
                          <a:ea typeface="Microsoft JhengHei"/>
                        </a:rPr>
                        <a:t>4TB 7.2K NL-SAS</a:t>
                      </a:r>
                    </a:p>
                  </a:txBody>
                  <a:tcPr marL="68598" marR="68598" anchor="ctr">
                    <a:lnB w="12700" cap="flat" cmpd="sng" algn="ctr">
                      <a:noFill/>
                      <a:prstDash val="solid"/>
                      <a:round/>
                      <a:headEnd type="none" w="med" len="med"/>
                      <a:tailEnd type="none" w="med" len="med"/>
                    </a:lnB>
                    <a:solidFill>
                      <a:srgbClr val="E8E8E9"/>
                    </a:solidFill>
                  </a:tcPr>
                </a:tc>
              </a:tr>
              <a:tr h="897247">
                <a:tc>
                  <a:txBody>
                    <a:bodyPr/>
                    <a:lstStyle/>
                    <a:p>
                      <a:pPr algn="ctr">
                        <a:lnSpc>
                          <a:spcPct val="140000"/>
                        </a:lnSpc>
                        <a:spcBef>
                          <a:spcPts val="1200"/>
                        </a:spcBef>
                      </a:pPr>
                      <a:r>
                        <a:rPr lang="en-US" smtClean="0">
                          <a:latin typeface="Arial"/>
                          <a:ea typeface="Microsoft JhengHei"/>
                        </a:rPr>
                        <a:t>IOPS</a:t>
                      </a:r>
                      <a:r>
                        <a:rPr lang="en-US" baseline="30000" smtClean="0">
                          <a:latin typeface="Arial"/>
                          <a:ea typeface="Microsoft JhengHei"/>
                        </a:rPr>
                        <a:t>1</a:t>
                      </a:r>
                      <a:r>
                        <a:rPr lang="zh-TW" altLang="en-US" smtClean="0">
                          <a:latin typeface="Arial"/>
                          <a:ea typeface="Microsoft JhengHei"/>
                        </a:rPr>
                        <a:t> </a:t>
                      </a:r>
                    </a:p>
                    <a:p>
                      <a:pPr algn="ctr">
                        <a:lnSpc>
                          <a:spcPct val="140000"/>
                        </a:lnSpc>
                      </a:pPr>
                      <a:r>
                        <a:rPr lang="zh-TW" altLang="en-US" smtClean="0">
                          <a:latin typeface="Arial"/>
                          <a:ea typeface="Microsoft JhengHei"/>
                        </a:rPr>
                        <a:t>原始容量</a:t>
                      </a:r>
                      <a:endParaRPr lang="zh-TW" altLang="en-US" dirty="0">
                        <a:latin typeface="Arial"/>
                        <a:ea typeface="Microsoft JhengHei"/>
                      </a:endParaRP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~20-15K</a:t>
                      </a:r>
                    </a:p>
                    <a:p>
                      <a:pPr algn="ctr">
                        <a:lnSpc>
                          <a:spcPct val="140000"/>
                        </a:lnSpc>
                      </a:pPr>
                      <a:r>
                        <a:rPr lang="en-US" dirty="0" smtClean="0">
                          <a:latin typeface="Arial"/>
                          <a:ea typeface="Microsoft JhengHei"/>
                        </a:rPr>
                        <a:t>6TB</a:t>
                      </a: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~15-10K</a:t>
                      </a:r>
                    </a:p>
                    <a:p>
                      <a:pPr algn="ctr">
                        <a:lnSpc>
                          <a:spcPct val="140000"/>
                        </a:lnSpc>
                      </a:pPr>
                      <a:r>
                        <a:rPr lang="en-US" dirty="0" smtClean="0">
                          <a:latin typeface="Arial"/>
                          <a:ea typeface="Microsoft JhengHei"/>
                        </a:rPr>
                        <a:t>14TB</a:t>
                      </a:r>
                      <a:endParaRPr lang="en-US" dirty="0">
                        <a:latin typeface="Arial"/>
                        <a:ea typeface="Microsoft JhengHei"/>
                      </a:endParaRP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~10-5K</a:t>
                      </a:r>
                    </a:p>
                    <a:p>
                      <a:pPr algn="ctr">
                        <a:lnSpc>
                          <a:spcPct val="140000"/>
                        </a:lnSpc>
                      </a:pPr>
                      <a:r>
                        <a:rPr lang="en-US" dirty="0" smtClean="0">
                          <a:latin typeface="Arial"/>
                          <a:ea typeface="Microsoft JhengHei"/>
                        </a:rPr>
                        <a:t>48TB</a:t>
                      </a: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 Placeholder 10"/>
          <p:cNvSpPr>
            <a:spLocks noGrp="1"/>
          </p:cNvSpPr>
          <p:nvPr>
            <p:ph type="body" sz="half" idx="4294967295"/>
          </p:nvPr>
        </p:nvSpPr>
        <p:spPr>
          <a:xfrm>
            <a:off x="7361664" y="1676400"/>
            <a:ext cx="1314792" cy="381000"/>
          </a:xfrm>
        </p:spPr>
        <p:txBody>
          <a:bodyPr/>
          <a:lstStyle/>
          <a:p>
            <a:pPr marL="0" indent="0" algn="ctr">
              <a:buNone/>
            </a:pPr>
            <a:r>
              <a:rPr lang="zh-TW" altLang="en-US" sz="2000" smtClean="0">
                <a:solidFill>
                  <a:schemeClr val="accent3"/>
                </a:solidFill>
                <a:ea typeface="Microsoft JhengHei"/>
              </a:rPr>
              <a:t>容量</a:t>
            </a:r>
            <a:endParaRPr lang="zh-TW" altLang="en-US" sz="2000" dirty="0">
              <a:solidFill>
                <a:schemeClr val="accent3"/>
              </a:solidFill>
              <a:ea typeface="Microsoft JhengHei"/>
            </a:endParaRPr>
          </a:p>
        </p:txBody>
      </p:sp>
      <p:pic>
        <p:nvPicPr>
          <p:cNvPr id="15" name="Picture 14" descr="SS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076" y="3242858"/>
            <a:ext cx="588182" cy="438566"/>
          </a:xfrm>
          <a:prstGeom prst="rect">
            <a:avLst/>
          </a:prstGeom>
          <a:noFill/>
          <a:ln w="9525">
            <a:noFill/>
            <a:miter lim="800000"/>
            <a:headEnd/>
            <a:tailEnd/>
          </a:ln>
        </p:spPr>
      </p:pic>
      <p:pic>
        <p:nvPicPr>
          <p:cNvPr id="17" name="Picture 382"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70" y="4182555"/>
            <a:ext cx="471384" cy="310422"/>
          </a:xfrm>
          <a:prstGeom prst="rect">
            <a:avLst/>
          </a:prstGeom>
          <a:noFill/>
          <a:ln w="9525">
            <a:noFill/>
            <a:miter lim="800000"/>
            <a:headEnd/>
            <a:tailEnd/>
          </a:ln>
        </p:spPr>
      </p:pic>
      <p:pic>
        <p:nvPicPr>
          <p:cNvPr id="18" name="Picture 382"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662" y="4126094"/>
            <a:ext cx="471384" cy="310422"/>
          </a:xfrm>
          <a:prstGeom prst="rect">
            <a:avLst/>
          </a:prstGeom>
          <a:noFill/>
          <a:ln w="9525">
            <a:noFill/>
            <a:miter lim="800000"/>
            <a:headEnd/>
            <a:tailEnd/>
          </a:ln>
        </p:spPr>
      </p:pic>
      <p:pic>
        <p:nvPicPr>
          <p:cNvPr id="19" name="Picture 18" descr="ICON_Server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655" y="2459195"/>
            <a:ext cx="921026" cy="228600"/>
          </a:xfrm>
          <a:prstGeom prst="rect">
            <a:avLst/>
          </a:prstGeom>
          <a:noFill/>
          <a:ln w="9525">
            <a:noFill/>
            <a:miter lim="800000"/>
            <a:headEnd/>
            <a:tailEnd/>
          </a:ln>
        </p:spPr>
      </p:pic>
      <p:sp>
        <p:nvSpPr>
          <p:cNvPr id="41" name="Left-Right Arrow 40"/>
          <p:cNvSpPr/>
          <p:nvPr/>
        </p:nvSpPr>
        <p:spPr>
          <a:xfrm>
            <a:off x="3776890" y="1587267"/>
            <a:ext cx="3658553" cy="457200"/>
          </a:xfrm>
          <a:prstGeom prst="lef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2" name="TextBox 41"/>
          <p:cNvSpPr txBox="1"/>
          <p:nvPr/>
        </p:nvSpPr>
        <p:spPr>
          <a:xfrm>
            <a:off x="503247" y="5822364"/>
            <a:ext cx="3658553" cy="228600"/>
          </a:xfrm>
          <a:prstGeom prst="rect">
            <a:avLst/>
          </a:prstGeom>
          <a:noFill/>
        </p:spPr>
        <p:txBody>
          <a:bodyPr wrap="square" lIns="0" tIns="0" rIns="0" bIns="0" rtlCol="0">
            <a:noAutofit/>
          </a:bodyPr>
          <a:lstStyle/>
          <a:p>
            <a:pPr>
              <a:lnSpc>
                <a:spcPct val="90000"/>
              </a:lnSpc>
            </a:pPr>
            <a:r>
              <a:rPr lang="en-US" altLang="zh-TW" sz="900" smtClean="0">
                <a:latin typeface="Arial"/>
                <a:ea typeface="Microsoft JhengHei"/>
              </a:rPr>
              <a:t>1.</a:t>
            </a:r>
            <a:r>
              <a:rPr lang="zh-TW" altLang="en-US" sz="900" smtClean="0">
                <a:latin typeface="Arial"/>
                <a:ea typeface="Microsoft JhengHei"/>
              </a:rPr>
              <a:t>混合工作負載 </a:t>
            </a:r>
            <a:r>
              <a:rPr lang="en-US" altLang="zh-TW" sz="900" smtClean="0">
                <a:latin typeface="Arial"/>
                <a:ea typeface="Microsoft JhengHei"/>
              </a:rPr>
              <a:t>70% </a:t>
            </a:r>
            <a:r>
              <a:rPr lang="zh-TW" altLang="en-US" sz="900" smtClean="0">
                <a:latin typeface="Arial"/>
                <a:ea typeface="Microsoft JhengHei"/>
              </a:rPr>
              <a:t>讀取、</a:t>
            </a:r>
            <a:r>
              <a:rPr lang="en-US" altLang="zh-TW" sz="900" smtClean="0">
                <a:latin typeface="Arial"/>
                <a:ea typeface="Microsoft JhengHei"/>
              </a:rPr>
              <a:t>80% </a:t>
            </a:r>
            <a:r>
              <a:rPr lang="zh-TW" altLang="en-US" sz="900" smtClean="0">
                <a:latin typeface="Arial"/>
                <a:ea typeface="Microsoft JhengHei"/>
              </a:rPr>
              <a:t>隨機</a:t>
            </a:r>
            <a:endParaRPr lang="zh-TW" altLang="en-US" sz="900" dirty="0" smtClean="0">
              <a:latin typeface="Arial"/>
              <a:ea typeface="Microsoft JhengHei"/>
            </a:endParaRPr>
          </a:p>
        </p:txBody>
      </p:sp>
      <p:sp>
        <p:nvSpPr>
          <p:cNvPr id="6" name="TextBox 5"/>
          <p:cNvSpPr txBox="1"/>
          <p:nvPr/>
        </p:nvSpPr>
        <p:spPr>
          <a:xfrm>
            <a:off x="509092" y="6019800"/>
            <a:ext cx="2694756" cy="342900"/>
          </a:xfrm>
          <a:prstGeom prst="rect">
            <a:avLst/>
          </a:prstGeom>
          <a:noFill/>
        </p:spPr>
        <p:txBody>
          <a:bodyPr wrap="square" lIns="0" tIns="0" rIns="0" bIns="0" rtlCol="0">
            <a:noAutofit/>
          </a:bodyPr>
          <a:lstStyle/>
          <a:p>
            <a:r>
              <a:rPr lang="zh-TW" altLang="en-US" sz="800" smtClean="0">
                <a:solidFill>
                  <a:schemeClr val="bg2">
                    <a:lumMod val="50000"/>
                  </a:schemeClr>
                </a:solidFill>
                <a:latin typeface="Arial"/>
                <a:ea typeface="Microsoft JhengHei"/>
              </a:rPr>
              <a:t>根據 </a:t>
            </a:r>
            <a:r>
              <a:rPr lang="en-US" altLang="zh-TW" sz="800" smtClean="0">
                <a:solidFill>
                  <a:schemeClr val="bg2">
                    <a:lumMod val="50000"/>
                  </a:schemeClr>
                </a:solidFill>
                <a:latin typeface="Arial"/>
                <a:ea typeface="Microsoft JhengHei"/>
              </a:rPr>
              <a:t>2013 </a:t>
            </a:r>
            <a:r>
              <a:rPr lang="zh-TW" altLang="en-US" sz="800" smtClean="0">
                <a:solidFill>
                  <a:schemeClr val="bg2">
                    <a:lumMod val="50000"/>
                  </a:schemeClr>
                </a:solidFill>
                <a:latin typeface="Arial"/>
                <a:ea typeface="Microsoft JhengHei"/>
              </a:rPr>
              <a:t>年市價估計，資金支出</a:t>
            </a:r>
          </a:p>
          <a:p>
            <a:r>
              <a:rPr lang="en-US" altLang="zh-TW" sz="800" smtClean="0">
                <a:solidFill>
                  <a:schemeClr val="bg2">
                    <a:lumMod val="50000"/>
                  </a:schemeClr>
                </a:solidFill>
                <a:latin typeface="Arial"/>
                <a:ea typeface="Microsoft JhengHei"/>
              </a:rPr>
              <a:t>(</a:t>
            </a:r>
            <a:r>
              <a:rPr lang="zh-TW" altLang="en-US" sz="800" smtClean="0">
                <a:solidFill>
                  <a:schemeClr val="bg2">
                    <a:lumMod val="50000"/>
                  </a:schemeClr>
                </a:solidFill>
                <a:latin typeface="Arial"/>
                <a:ea typeface="Microsoft JhengHei"/>
              </a:rPr>
              <a:t>包括儲存硬體 </a:t>
            </a:r>
            <a:r>
              <a:rPr lang="en-US" altLang="zh-TW" sz="800" smtClean="0">
                <a:solidFill>
                  <a:schemeClr val="bg2">
                    <a:lumMod val="50000"/>
                  </a:schemeClr>
                </a:solidFill>
                <a:latin typeface="Arial"/>
                <a:ea typeface="Microsoft JhengHei"/>
              </a:rPr>
              <a:t>+ </a:t>
            </a:r>
            <a:r>
              <a:rPr lang="zh-TW" altLang="en-US" sz="800" smtClean="0">
                <a:solidFill>
                  <a:schemeClr val="bg2">
                    <a:lumMod val="50000"/>
                  </a:schemeClr>
                </a:solidFill>
                <a:latin typeface="Arial"/>
                <a:ea typeface="Microsoft JhengHei"/>
              </a:rPr>
              <a:t>軟體授權成本</a:t>
            </a:r>
            <a:r>
              <a:rPr lang="en-US" altLang="zh-TW" sz="800" smtClean="0">
                <a:solidFill>
                  <a:schemeClr val="bg2">
                    <a:lumMod val="50000"/>
                  </a:schemeClr>
                </a:solidFill>
                <a:latin typeface="Arial"/>
                <a:ea typeface="Microsoft JhengHei"/>
              </a:rPr>
              <a:t>)</a:t>
            </a:r>
            <a:endParaRPr lang="zh-TW" altLang="en-US" sz="800" smtClean="0">
              <a:solidFill>
                <a:schemeClr val="bg2">
                  <a:lumMod val="50000"/>
                </a:schemeClr>
              </a:solidFill>
              <a:latin typeface="Arial"/>
              <a:ea typeface="Microsoft JhengHei"/>
            </a:endParaRPr>
          </a:p>
          <a:p>
            <a:r>
              <a:rPr lang="en-US" sz="800" smtClean="0">
                <a:latin typeface="Arial"/>
                <a:ea typeface="Microsoft JhengHei"/>
              </a:rPr>
              <a:t> </a:t>
            </a:r>
            <a:endParaRPr lang="en-US" sz="800" dirty="0" smtClean="0">
              <a:latin typeface="Arial"/>
              <a:ea typeface="Microsoft JhengHei"/>
            </a:endParaRPr>
          </a:p>
        </p:txBody>
      </p:sp>
    </p:spTree>
    <p:extLst>
      <p:ext uri="{BB962C8B-B14F-4D97-AF65-F5344CB8AC3E}">
        <p14:creationId xmlns:p14="http://schemas.microsoft.com/office/powerpoint/2010/main" val="27337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zh-TW" altLang="en-US" smtClean="0">
                <a:ea typeface="Microsoft JhengHei"/>
              </a:rPr>
              <a:t>為 </a:t>
            </a:r>
            <a:r>
              <a:rPr lang="en-US" altLang="zh-TW" smtClean="0">
                <a:ea typeface="Microsoft JhengHei"/>
              </a:rPr>
              <a:t>Virtual SAN </a:t>
            </a:r>
            <a:r>
              <a:rPr lang="zh-TW" altLang="en-US" smtClean="0">
                <a:ea typeface="Microsoft JhengHei"/>
              </a:rPr>
              <a:t>提供廣泛的合作夥伴商業網路支援</a:t>
            </a:r>
            <a:endParaRPr lang="zh-TW" altLang="en-US" dirty="0">
              <a:ea typeface="Microsoft JhengHei"/>
            </a:endParaRPr>
          </a:p>
        </p:txBody>
      </p:sp>
      <p:sp>
        <p:nvSpPr>
          <p:cNvPr id="6" name="Slide Number Placeholder 5"/>
          <p:cNvSpPr>
            <a:spLocks noGrp="1"/>
          </p:cNvSpPr>
          <p:nvPr>
            <p:ph type="sldNum" sz="quarter" idx="12"/>
          </p:nvPr>
        </p:nvSpPr>
        <p:spPr>
          <a:xfrm>
            <a:off x="8510230" y="6464301"/>
            <a:ext cx="338138" cy="149224"/>
          </a:xfrm>
        </p:spPr>
        <p:txBody>
          <a:bodyPr/>
          <a:lstStyle/>
          <a:p>
            <a:fld id="{6EA6D8CF-3CDE-4807-BCD2-C9F2B831AAA5}" type="slidenum">
              <a:rPr lang="en-US" smtClean="0">
                <a:latin typeface="Arial"/>
                <a:ea typeface="Microsoft JhengHei"/>
              </a:rPr>
              <a:pPr/>
              <a:t>16</a:t>
            </a:fld>
            <a:endParaRPr lang="en-US">
              <a:latin typeface="Arial"/>
              <a:ea typeface="Microsoft JhengHei"/>
            </a:endParaRPr>
          </a:p>
        </p:txBody>
      </p:sp>
      <p:grpSp>
        <p:nvGrpSpPr>
          <p:cNvPr id="17" name="Group 16"/>
          <p:cNvGrpSpPr/>
          <p:nvPr/>
        </p:nvGrpSpPr>
        <p:grpSpPr>
          <a:xfrm>
            <a:off x="3266383" y="1524000"/>
            <a:ext cx="2578101" cy="4648202"/>
            <a:chOff x="4354042" y="1524000"/>
            <a:chExt cx="3436573" cy="4648202"/>
          </a:xfrm>
        </p:grpSpPr>
        <p:sp>
          <p:nvSpPr>
            <p:cNvPr id="50" name="Rectangle 49"/>
            <p:cNvSpPr/>
            <p:nvPr/>
          </p:nvSpPr>
          <p:spPr>
            <a:xfrm rot="5400000">
              <a:off x="3748227" y="2129818"/>
              <a:ext cx="4648199" cy="3436570"/>
            </a:xfrm>
            <a:prstGeom prst="rect">
              <a:avLst/>
            </a:prstGeom>
            <a:gradFill flip="none" rotWithShape="1">
              <a:gsLst>
                <a:gs pos="0">
                  <a:schemeClr val="accent4">
                    <a:lumMod val="20000"/>
                    <a:lumOff val="80000"/>
                  </a:schemeClr>
                </a:gs>
                <a:gs pos="100000">
                  <a:schemeClr val="bg1">
                    <a:alpha val="0"/>
                  </a:schemeClr>
                </a:gs>
              </a:gsLst>
              <a:lin ang="0" scaled="1"/>
              <a:tileRect/>
            </a:gradFill>
            <a:ln w="12700">
              <a:gradFill>
                <a:gsLst>
                  <a:gs pos="29000">
                    <a:schemeClr val="accent6"/>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sp>
          <p:nvSpPr>
            <p:cNvPr id="60" name="Rectangle 59"/>
            <p:cNvSpPr/>
            <p:nvPr/>
          </p:nvSpPr>
          <p:spPr>
            <a:xfrm>
              <a:off x="4354042" y="1524000"/>
              <a:ext cx="3436573" cy="82604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000" b="1" smtClean="0">
                  <a:solidFill>
                    <a:prstClr val="white"/>
                  </a:solidFill>
                  <a:effectLst>
                    <a:outerShdw blurRad="139700" algn="ctr" rotWithShape="0">
                      <a:prstClr val="black">
                        <a:alpha val="67000"/>
                      </a:prstClr>
                    </a:outerShdw>
                  </a:effectLst>
                  <a:latin typeface="Arial"/>
                  <a:ea typeface="Microsoft JhengHei"/>
                </a:rPr>
                <a:t>儲存</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pic>
          <p:nvPicPr>
            <p:cNvPr id="16415" name="Picture 31" descr="C:\Users\mpaskin\Desktop\ASG Icons\133971_VMware_EMC_ASG.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245" y="2731353"/>
              <a:ext cx="1078090" cy="262800"/>
            </a:xfrm>
            <a:prstGeom prst="rect">
              <a:avLst/>
            </a:prstGeom>
            <a:noFill/>
            <a:extLst>
              <a:ext uri="{909E8E84-426E-40DD-AFC4-6F175D3DCCD1}">
                <a14:hiddenFill xmlns:a14="http://schemas.microsoft.com/office/drawing/2010/main">
                  <a:solidFill>
                    <a:srgbClr val="FFFFFF"/>
                  </a:solidFill>
                </a14:hiddenFill>
              </a:ext>
            </a:extLst>
          </p:spPr>
        </p:pic>
        <p:pic>
          <p:nvPicPr>
            <p:cNvPr id="16418" name="Picture 34" descr="C:\Users\mpaskin\Desktop\ASG Icons\133971_VMware_Samsung_ASG.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3673" y="2687871"/>
              <a:ext cx="1304492" cy="327600"/>
            </a:xfrm>
            <a:prstGeom prst="rect">
              <a:avLst/>
            </a:prstGeom>
            <a:noFill/>
            <a:extLst>
              <a:ext uri="{909E8E84-426E-40DD-AFC4-6F175D3DCCD1}">
                <a14:hiddenFill xmlns:a14="http://schemas.microsoft.com/office/drawing/2010/main">
                  <a:solidFill>
                    <a:srgbClr val="FFFFFF"/>
                  </a:solidFill>
                </a14:hiddenFill>
              </a:ext>
            </a:extLst>
          </p:spPr>
        </p:pic>
        <p:pic>
          <p:nvPicPr>
            <p:cNvPr id="16416" name="Picture 32" descr="C:\Users\mpaskin\Desktop\ASG Icons\133971_VMware_Intel_ASG.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6819" y="3335981"/>
              <a:ext cx="784608" cy="388800"/>
            </a:xfrm>
            <a:prstGeom prst="rect">
              <a:avLst/>
            </a:prstGeom>
            <a:noFill/>
            <a:extLst>
              <a:ext uri="{909E8E84-426E-40DD-AFC4-6F175D3DCCD1}">
                <a14:hiddenFill xmlns:a14="http://schemas.microsoft.com/office/drawing/2010/main">
                  <a:solidFill>
                    <a:srgbClr val="FFFFFF"/>
                  </a:solidFill>
                </a14:hiddenFill>
              </a:ext>
            </a:extLst>
          </p:spPr>
        </p:pic>
        <p:pic>
          <p:nvPicPr>
            <p:cNvPr id="16422" name="Picture 38" descr="http://upload.wikimedia.org/wikipedia/en/2/2f/LSI_logo_RGB_125x42.jpg"/>
            <p:cNvPicPr>
              <a:picLocks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0101" y="3402251"/>
              <a:ext cx="114351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6417" name="Picture 33" descr="C:\Users\mpaskin\Desktop\ASG Icons\133971_VMware_Micron_ASG.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258" y="4107981"/>
              <a:ext cx="1180210" cy="244800"/>
            </a:xfrm>
            <a:prstGeom prst="rect">
              <a:avLst/>
            </a:prstGeom>
            <a:noFill/>
            <a:extLst>
              <a:ext uri="{909E8E84-426E-40DD-AFC4-6F175D3DCCD1}">
                <a14:hiddenFill xmlns:a14="http://schemas.microsoft.com/office/drawing/2010/main">
                  <a:solidFill>
                    <a:srgbClr val="FFFFFF"/>
                  </a:solidFill>
                </a14:hiddenFill>
              </a:ext>
            </a:extLst>
          </p:spPr>
        </p:pic>
        <p:pic>
          <p:nvPicPr>
            <p:cNvPr id="16423" name="Picture 39" descr="C:\Users\mpaskin\Desktop\ASG Icons\133971_VMware_NEC_ASG.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8232" y="4138078"/>
              <a:ext cx="975381" cy="201600"/>
            </a:xfrm>
            <a:prstGeom prst="rect">
              <a:avLst/>
            </a:prstGeom>
            <a:noFill/>
            <a:extLst>
              <a:ext uri="{909E8E84-426E-40DD-AFC4-6F175D3DCCD1}">
                <a14:hiddenFill xmlns:a14="http://schemas.microsoft.com/office/drawing/2010/main">
                  <a:solidFill>
                    <a:srgbClr val="FFFFFF"/>
                  </a:solidFill>
                </a14:hiddenFill>
              </a:ext>
            </a:extLst>
          </p:spPr>
        </p:pic>
        <p:pic>
          <p:nvPicPr>
            <p:cNvPr id="16419" name="Picture 35" descr="C:\Users\mpaskin\Desktop\ASG Icons\133971_VMware_FusionIO_ASG.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2985" y="4690472"/>
              <a:ext cx="1594347" cy="230400"/>
            </a:xfrm>
            <a:prstGeom prst="rect">
              <a:avLst/>
            </a:prstGeom>
            <a:noFill/>
            <a:extLst>
              <a:ext uri="{909E8E84-426E-40DD-AFC4-6F175D3DCCD1}">
                <a14:hiddenFill xmlns:a14="http://schemas.microsoft.com/office/drawing/2010/main">
                  <a:solidFill>
                    <a:srgbClr val="FFFFFF"/>
                  </a:solidFill>
                </a14:hiddenFill>
              </a:ext>
            </a:extLst>
          </p:spPr>
        </p:pic>
        <p:pic>
          <p:nvPicPr>
            <p:cNvPr id="16424" name="Picture 40" descr="C:\Users\mpaskin\Desktop\ASG Icons\133971_VMware_SanDisk_ASG.pn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7706" y="4734378"/>
              <a:ext cx="1088960" cy="165600"/>
            </a:xfrm>
            <a:prstGeom prst="rect">
              <a:avLst/>
            </a:prstGeom>
            <a:noFill/>
            <a:extLst>
              <a:ext uri="{909E8E84-426E-40DD-AFC4-6F175D3DCCD1}">
                <a14:hiddenFill xmlns:a14="http://schemas.microsoft.com/office/drawing/2010/main">
                  <a:solidFill>
                    <a:srgbClr val="FFFFFF"/>
                  </a:solidFill>
                </a14:hiddenFill>
              </a:ext>
            </a:extLst>
          </p:spPr>
        </p:pic>
        <p:pic>
          <p:nvPicPr>
            <p:cNvPr id="16425" name="Picture 41" descr="C:\Users\mpaskin\Desktop\ASG Icons\133971_VMware_Virident_ASG.pn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10594" y="5252405"/>
              <a:ext cx="1652376" cy="37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34630" y="1524000"/>
            <a:ext cx="2578102" cy="4648200"/>
            <a:chOff x="579356" y="1524000"/>
            <a:chExt cx="3436574" cy="4648200"/>
          </a:xfrm>
        </p:grpSpPr>
        <p:sp>
          <p:nvSpPr>
            <p:cNvPr id="44" name="Rectangle 43"/>
            <p:cNvSpPr/>
            <p:nvPr/>
          </p:nvSpPr>
          <p:spPr>
            <a:xfrm rot="5400000">
              <a:off x="-26459" y="2129816"/>
              <a:ext cx="4648199" cy="3436570"/>
            </a:xfrm>
            <a:prstGeom prst="rect">
              <a:avLst/>
            </a:prstGeom>
            <a:gradFill flip="none" rotWithShape="1">
              <a:gsLst>
                <a:gs pos="0">
                  <a:schemeClr val="accent4">
                    <a:lumMod val="20000"/>
                    <a:lumOff val="80000"/>
                  </a:schemeClr>
                </a:gs>
                <a:gs pos="100000">
                  <a:schemeClr val="bg1">
                    <a:alpha val="0"/>
                  </a:schemeClr>
                </a:gs>
              </a:gsLst>
              <a:lin ang="0" scaled="1"/>
              <a:tileRect/>
            </a:gradFill>
            <a:ln w="12700">
              <a:gradFill>
                <a:gsLst>
                  <a:gs pos="29000">
                    <a:schemeClr val="accent6"/>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sp>
          <p:nvSpPr>
            <p:cNvPr id="48" name="Rectangle 47"/>
            <p:cNvSpPr/>
            <p:nvPr/>
          </p:nvSpPr>
          <p:spPr>
            <a:xfrm>
              <a:off x="579357" y="1524000"/>
              <a:ext cx="3436573" cy="82604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000" b="1" smtClean="0">
                  <a:solidFill>
                    <a:prstClr val="white"/>
                  </a:solidFill>
                  <a:effectLst>
                    <a:outerShdw blurRad="139700" algn="ctr" rotWithShape="0">
                      <a:prstClr val="black">
                        <a:alpha val="67000"/>
                      </a:prstClr>
                    </a:outerShdw>
                  </a:effectLst>
                  <a:latin typeface="Arial"/>
                  <a:ea typeface="Microsoft JhengHei"/>
                </a:rPr>
                <a:t>伺服器 </a:t>
              </a:r>
              <a:r>
                <a:rPr lang="en-US" altLang="zh-TW" sz="2000" b="1" smtClean="0">
                  <a:solidFill>
                    <a:prstClr val="white"/>
                  </a:solidFill>
                  <a:effectLst>
                    <a:outerShdw blurRad="139700" algn="ctr" rotWithShape="0">
                      <a:prstClr val="black">
                        <a:alpha val="67000"/>
                      </a:prstClr>
                    </a:outerShdw>
                  </a:effectLst>
                  <a:latin typeface="Arial"/>
                  <a:ea typeface="Microsoft JhengHei"/>
                </a:rPr>
                <a:t>/ </a:t>
              </a:r>
              <a:r>
                <a:rPr lang="zh-TW" altLang="en-US" sz="2000" b="1" smtClean="0">
                  <a:solidFill>
                    <a:prstClr val="white"/>
                  </a:solidFill>
                  <a:effectLst>
                    <a:outerShdw blurRad="139700" algn="ctr" rotWithShape="0">
                      <a:prstClr val="black">
                        <a:alpha val="67000"/>
                      </a:prstClr>
                    </a:outerShdw>
                  </a:effectLst>
                  <a:latin typeface="Arial"/>
                  <a:ea typeface="Microsoft JhengHei"/>
                </a:rPr>
                <a:t>系統</a:t>
              </a:r>
              <a:r>
                <a:rPr sz="2000" b="1">
                  <a:latin typeface="Arial"/>
                  <a:ea typeface="Microsoft JhengHei"/>
                </a:rPr>
                <a:t/>
              </a:r>
              <a:br>
                <a:rPr sz="2000" b="1">
                  <a:latin typeface="Arial"/>
                  <a:ea typeface="Microsoft JhengHei"/>
                </a:rPr>
              </a:br>
              <a:r>
                <a:rPr lang="zh-TW" altLang="en-US" sz="2000" b="1" smtClean="0">
                  <a:solidFill>
                    <a:prstClr val="white"/>
                  </a:solidFill>
                  <a:effectLst>
                    <a:outerShdw blurRad="139700" algn="ctr" rotWithShape="0">
                      <a:prstClr val="black">
                        <a:alpha val="67000"/>
                      </a:prstClr>
                    </a:outerShdw>
                  </a:effectLst>
                  <a:latin typeface="Arial"/>
                  <a:ea typeface="Microsoft JhengHei"/>
                </a:rPr>
                <a:t>解決方案</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pic>
          <p:nvPicPr>
            <p:cNvPr id="16407" name="Picture 23" descr="C:\Users\mpaskin\Desktop\ASG Icons\133971_VMware_Dell_ASG.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55534" y="4231538"/>
              <a:ext cx="652630" cy="489600"/>
            </a:xfrm>
            <a:prstGeom prst="rect">
              <a:avLst/>
            </a:prstGeom>
            <a:noFill/>
            <a:extLst>
              <a:ext uri="{909E8E84-426E-40DD-AFC4-6F175D3DCCD1}">
                <a14:hiddenFill xmlns:a14="http://schemas.microsoft.com/office/drawing/2010/main">
                  <a:solidFill>
                    <a:srgbClr val="FFFFFF"/>
                  </a:solidFill>
                </a14:hiddenFill>
              </a:ext>
            </a:extLst>
          </p:spPr>
        </p:pic>
        <p:pic>
          <p:nvPicPr>
            <p:cNvPr id="16408" name="Picture 24"/>
            <p:cNvPicPr>
              <a:picLocks noChangeArrowheads="1"/>
            </p:cNvPicPr>
            <p:nvPr/>
          </p:nvPicPr>
          <p:blipFill rotWithShape="1">
            <a:blip r:embed="rId13" cstate="print">
              <a:extLst>
                <a:ext uri="{28A0092B-C50C-407E-A947-70E740481C1C}">
                  <a14:useLocalDpi xmlns:a14="http://schemas.microsoft.com/office/drawing/2010/main" val="0"/>
                </a:ext>
              </a:extLst>
            </a:blip>
            <a:srcRect l="24839" t="26701" r="23770" b="27998"/>
            <a:stretch/>
          </p:blipFill>
          <p:spPr bwMode="auto">
            <a:xfrm>
              <a:off x="2664347" y="4151419"/>
              <a:ext cx="788113" cy="52200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descr="C:\Users\mpaskin\Desktop\ASG Icons\133971_VMware_Fujitsu_ASG.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7369" y="3497349"/>
              <a:ext cx="1088960" cy="392400"/>
            </a:xfrm>
            <a:prstGeom prst="rect">
              <a:avLst/>
            </a:prstGeom>
            <a:noFill/>
            <a:extLst>
              <a:ext uri="{909E8E84-426E-40DD-AFC4-6F175D3DCCD1}">
                <a14:hiddenFill xmlns:a14="http://schemas.microsoft.com/office/drawing/2010/main">
                  <a:solidFill>
                    <a:srgbClr val="FFFFFF"/>
                  </a:solidFill>
                </a14:hiddenFill>
              </a:ext>
            </a:extLst>
          </p:spPr>
        </p:pic>
        <p:pic>
          <p:nvPicPr>
            <p:cNvPr id="16410" name="Picture 26"/>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29540" y="4927049"/>
              <a:ext cx="2936203" cy="486000"/>
            </a:xfrm>
            <a:prstGeom prst="rect">
              <a:avLst/>
            </a:prstGeom>
            <a:noFill/>
            <a:extLst>
              <a:ext uri="{909E8E84-426E-40DD-AFC4-6F175D3DCCD1}">
                <a14:hiddenFill xmlns:a14="http://schemas.microsoft.com/office/drawing/2010/main">
                  <a:solidFill>
                    <a:srgbClr val="FFFFFF"/>
                  </a:solidFill>
                </a14:hiddenFill>
              </a:ext>
            </a:extLst>
          </p:spPr>
        </p:pic>
        <p:pic>
          <p:nvPicPr>
            <p:cNvPr id="16411" name="Picture 27" descr="C:\Users\mpaskin\Desktop\ASG Icons\133971_VMware_IBM_ASG.png"/>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36999" y="2713666"/>
              <a:ext cx="1042814" cy="280800"/>
            </a:xfrm>
            <a:prstGeom prst="rect">
              <a:avLst/>
            </a:prstGeom>
            <a:noFill/>
            <a:extLst>
              <a:ext uri="{909E8E84-426E-40DD-AFC4-6F175D3DCCD1}">
                <a14:hiddenFill xmlns:a14="http://schemas.microsoft.com/office/drawing/2010/main">
                  <a:solidFill>
                    <a:srgbClr val="FFFFFF"/>
                  </a:solidFill>
                </a14:hiddenFill>
              </a:ext>
            </a:extLst>
          </p:spPr>
        </p:pic>
        <p:pic>
          <p:nvPicPr>
            <p:cNvPr id="16414" name="Picture 30"/>
            <p:cNvPicPr>
              <a:picLocks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2366801" y="3543398"/>
              <a:ext cx="13832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upload.wikimedia.org/wikipedia/commons/thumb/6/64/Cisco_logo.svg/200px-Cisco_logo.svg.png"/>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2336" y="2590800"/>
              <a:ext cx="979024" cy="41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1617801" y="5469563"/>
            <a:ext cx="1378082" cy="342000"/>
          </a:xfrm>
          <a:prstGeom prst="rect">
            <a:avLst/>
          </a:prstGeom>
        </p:spPr>
      </p:pic>
      <p:sp>
        <p:nvSpPr>
          <p:cNvPr id="61" name="Slide Number Placeholder 5"/>
          <p:cNvSpPr txBox="1">
            <a:spLocks/>
          </p:cNvSpPr>
          <p:nvPr/>
        </p:nvSpPr>
        <p:spPr>
          <a:xfrm>
            <a:off x="11597326" y="6464301"/>
            <a:ext cx="450733" cy="149224"/>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A6D8CF-3CDE-4807-BCD2-C9F2B831AAA5}" type="slidenum">
              <a:rPr lang="en-US" smtClean="0">
                <a:latin typeface="Arial"/>
                <a:ea typeface="Microsoft JhengHei"/>
              </a:rPr>
              <a:pPr/>
              <a:t>16</a:t>
            </a:fld>
            <a:endParaRPr lang="en-US">
              <a:latin typeface="Arial"/>
              <a:ea typeface="Microsoft JhengHei"/>
            </a:endParaRPr>
          </a:p>
        </p:txBody>
      </p:sp>
      <p:grpSp>
        <p:nvGrpSpPr>
          <p:cNvPr id="62" name="Group 61"/>
          <p:cNvGrpSpPr/>
          <p:nvPr/>
        </p:nvGrpSpPr>
        <p:grpSpPr>
          <a:xfrm>
            <a:off x="6058174" y="1524000"/>
            <a:ext cx="2834306" cy="4647604"/>
            <a:chOff x="8318743" y="1524000"/>
            <a:chExt cx="2834306" cy="4647604"/>
          </a:xfrm>
        </p:grpSpPr>
        <p:sp>
          <p:nvSpPr>
            <p:cNvPr id="63" name="Rectangle 62"/>
            <p:cNvSpPr/>
            <p:nvPr/>
          </p:nvSpPr>
          <p:spPr>
            <a:xfrm rot="5400000">
              <a:off x="7412096" y="2430651"/>
              <a:ext cx="4647600" cy="2834305"/>
            </a:xfrm>
            <a:prstGeom prst="rect">
              <a:avLst/>
            </a:prstGeom>
            <a:gradFill flip="none" rotWithShape="1">
              <a:gsLst>
                <a:gs pos="0">
                  <a:schemeClr val="accent4">
                    <a:lumMod val="20000"/>
                    <a:lumOff val="80000"/>
                  </a:schemeClr>
                </a:gs>
                <a:gs pos="100000">
                  <a:schemeClr val="bg1">
                    <a:alpha val="0"/>
                  </a:schemeClr>
                </a:gs>
              </a:gsLst>
              <a:lin ang="0" scaled="1"/>
              <a:tileRect/>
            </a:gradFill>
            <a:ln w="12700">
              <a:gradFill>
                <a:gsLst>
                  <a:gs pos="29000">
                    <a:schemeClr val="accent6"/>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pic>
          <p:nvPicPr>
            <p:cNvPr id="64" name="Picture 31" descr="C:\Users\mpaskin\Desktop\ASG Icons\133971_VMware_EMC_AS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809" y="3616073"/>
              <a:ext cx="817200" cy="264915"/>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8318746" y="1524000"/>
              <a:ext cx="2834303" cy="826046"/>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solidFill>
                    <a:prstClr val="white"/>
                  </a:solidFill>
                  <a:effectLst>
                    <a:outerShdw blurRad="139700" algn="ctr" rotWithShape="0">
                      <a:prstClr val="black">
                        <a:alpha val="67000"/>
                      </a:prstClr>
                    </a:outerShdw>
                  </a:effectLst>
                  <a:latin typeface="Arial"/>
                  <a:ea typeface="Microsoft JhengHei"/>
                </a:rPr>
                <a:t>Data Protectio </a:t>
              </a:r>
              <a:r>
                <a:rPr sz="2000" b="1">
                  <a:latin typeface="Arial"/>
                  <a:ea typeface="Microsoft JhengHei"/>
                </a:rPr>
                <a:t/>
              </a:r>
              <a:br>
                <a:rPr sz="2000" b="1">
                  <a:latin typeface="Arial"/>
                  <a:ea typeface="Microsoft JhengHei"/>
                </a:rPr>
              </a:br>
              <a:r>
                <a:rPr lang="zh-TW" altLang="en-US" sz="2000" b="1" smtClean="0">
                  <a:solidFill>
                    <a:prstClr val="white"/>
                  </a:solidFill>
                  <a:effectLst>
                    <a:outerShdw blurRad="139700" algn="ctr" rotWithShape="0">
                      <a:prstClr val="black">
                        <a:alpha val="67000"/>
                      </a:prstClr>
                    </a:outerShdw>
                  </a:effectLst>
                  <a:latin typeface="Arial"/>
                  <a:ea typeface="Microsoft JhengHei"/>
                </a:rPr>
                <a:t>解決方案</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grpSp>
          <p:nvGrpSpPr>
            <p:cNvPr id="66" name="Group 65"/>
            <p:cNvGrpSpPr/>
            <p:nvPr/>
          </p:nvGrpSpPr>
          <p:grpSpPr>
            <a:xfrm>
              <a:off x="8440327" y="4498774"/>
              <a:ext cx="1518709" cy="403041"/>
              <a:chOff x="8440327" y="4498774"/>
              <a:chExt cx="1518709" cy="403041"/>
            </a:xfrm>
          </p:grpSpPr>
          <p:sp>
            <p:nvSpPr>
              <p:cNvPr id="96" name="Freeform 27"/>
              <p:cNvSpPr>
                <a:spLocks/>
              </p:cNvSpPr>
              <p:nvPr/>
            </p:nvSpPr>
            <p:spPr bwMode="auto">
              <a:xfrm>
                <a:off x="8811075" y="4629475"/>
                <a:ext cx="135994" cy="196893"/>
              </a:xfrm>
              <a:custGeom>
                <a:avLst/>
                <a:gdLst>
                  <a:gd name="T0" fmla="*/ 105 w 205"/>
                  <a:gd name="T1" fmla="*/ 297 h 297"/>
                  <a:gd name="T2" fmla="*/ 2 w 205"/>
                  <a:gd name="T3" fmla="*/ 265 h 297"/>
                  <a:gd name="T4" fmla="*/ 0 w 205"/>
                  <a:gd name="T5" fmla="*/ 264 h 297"/>
                  <a:gd name="T6" fmla="*/ 1 w 205"/>
                  <a:gd name="T7" fmla="*/ 262 h 297"/>
                  <a:gd name="T8" fmla="*/ 24 w 205"/>
                  <a:gd name="T9" fmla="*/ 227 h 297"/>
                  <a:gd name="T10" fmla="*/ 25 w 205"/>
                  <a:gd name="T11" fmla="*/ 225 h 297"/>
                  <a:gd name="T12" fmla="*/ 27 w 205"/>
                  <a:gd name="T13" fmla="*/ 226 h 297"/>
                  <a:gd name="T14" fmla="*/ 104 w 205"/>
                  <a:gd name="T15" fmla="*/ 252 h 297"/>
                  <a:gd name="T16" fmla="*/ 154 w 205"/>
                  <a:gd name="T17" fmla="*/ 214 h 297"/>
                  <a:gd name="T18" fmla="*/ 94 w 205"/>
                  <a:gd name="T19" fmla="*/ 166 h 297"/>
                  <a:gd name="T20" fmla="*/ 89 w 205"/>
                  <a:gd name="T21" fmla="*/ 165 h 297"/>
                  <a:gd name="T22" fmla="*/ 14 w 205"/>
                  <a:gd name="T23" fmla="*/ 79 h 297"/>
                  <a:gd name="T24" fmla="*/ 107 w 205"/>
                  <a:gd name="T25" fmla="*/ 0 h 297"/>
                  <a:gd name="T26" fmla="*/ 189 w 205"/>
                  <a:gd name="T27" fmla="*/ 20 h 297"/>
                  <a:gd name="T28" fmla="*/ 191 w 205"/>
                  <a:gd name="T29" fmla="*/ 21 h 297"/>
                  <a:gd name="T30" fmla="*/ 190 w 205"/>
                  <a:gd name="T31" fmla="*/ 23 h 297"/>
                  <a:gd name="T32" fmla="*/ 172 w 205"/>
                  <a:gd name="T33" fmla="*/ 59 h 297"/>
                  <a:gd name="T34" fmla="*/ 171 w 205"/>
                  <a:gd name="T35" fmla="*/ 62 h 297"/>
                  <a:gd name="T36" fmla="*/ 169 w 205"/>
                  <a:gd name="T37" fmla="*/ 61 h 297"/>
                  <a:gd name="T38" fmla="*/ 108 w 205"/>
                  <a:gd name="T39" fmla="*/ 46 h 297"/>
                  <a:gd name="T40" fmla="*/ 64 w 205"/>
                  <a:gd name="T41" fmla="*/ 77 h 297"/>
                  <a:gd name="T42" fmla="*/ 120 w 205"/>
                  <a:gd name="T43" fmla="*/ 122 h 297"/>
                  <a:gd name="T44" fmla="*/ 205 w 205"/>
                  <a:gd name="T45" fmla="*/ 213 h 297"/>
                  <a:gd name="T46" fmla="*/ 105 w 205"/>
                  <a:gd name="T4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 h="297">
                    <a:moveTo>
                      <a:pt x="105" y="297"/>
                    </a:moveTo>
                    <a:cubicBezTo>
                      <a:pt x="51" y="297"/>
                      <a:pt x="17" y="277"/>
                      <a:pt x="2" y="265"/>
                    </a:cubicBezTo>
                    <a:cubicBezTo>
                      <a:pt x="0" y="264"/>
                      <a:pt x="0" y="264"/>
                      <a:pt x="0" y="264"/>
                    </a:cubicBezTo>
                    <a:cubicBezTo>
                      <a:pt x="1" y="262"/>
                      <a:pt x="1" y="262"/>
                      <a:pt x="1" y="262"/>
                    </a:cubicBezTo>
                    <a:cubicBezTo>
                      <a:pt x="24" y="227"/>
                      <a:pt x="24" y="227"/>
                      <a:pt x="24" y="227"/>
                    </a:cubicBezTo>
                    <a:cubicBezTo>
                      <a:pt x="25" y="225"/>
                      <a:pt x="25" y="225"/>
                      <a:pt x="25" y="225"/>
                    </a:cubicBezTo>
                    <a:cubicBezTo>
                      <a:pt x="27" y="226"/>
                      <a:pt x="27" y="226"/>
                      <a:pt x="27" y="226"/>
                    </a:cubicBezTo>
                    <a:cubicBezTo>
                      <a:pt x="40" y="236"/>
                      <a:pt x="67" y="252"/>
                      <a:pt x="104" y="252"/>
                    </a:cubicBezTo>
                    <a:cubicBezTo>
                      <a:pt x="136" y="252"/>
                      <a:pt x="154" y="238"/>
                      <a:pt x="154" y="214"/>
                    </a:cubicBezTo>
                    <a:cubicBezTo>
                      <a:pt x="154" y="188"/>
                      <a:pt x="133" y="180"/>
                      <a:pt x="94" y="166"/>
                    </a:cubicBezTo>
                    <a:cubicBezTo>
                      <a:pt x="89" y="165"/>
                      <a:pt x="89" y="165"/>
                      <a:pt x="89" y="165"/>
                    </a:cubicBezTo>
                    <a:cubicBezTo>
                      <a:pt x="50" y="151"/>
                      <a:pt x="14" y="131"/>
                      <a:pt x="14" y="79"/>
                    </a:cubicBezTo>
                    <a:cubicBezTo>
                      <a:pt x="14" y="31"/>
                      <a:pt x="51" y="0"/>
                      <a:pt x="107" y="0"/>
                    </a:cubicBezTo>
                    <a:cubicBezTo>
                      <a:pt x="141" y="0"/>
                      <a:pt x="167" y="7"/>
                      <a:pt x="189" y="20"/>
                    </a:cubicBezTo>
                    <a:cubicBezTo>
                      <a:pt x="191" y="21"/>
                      <a:pt x="191" y="21"/>
                      <a:pt x="191" y="21"/>
                    </a:cubicBezTo>
                    <a:cubicBezTo>
                      <a:pt x="190" y="23"/>
                      <a:pt x="190" y="23"/>
                      <a:pt x="190" y="23"/>
                    </a:cubicBezTo>
                    <a:cubicBezTo>
                      <a:pt x="172" y="59"/>
                      <a:pt x="172" y="59"/>
                      <a:pt x="172" y="59"/>
                    </a:cubicBezTo>
                    <a:cubicBezTo>
                      <a:pt x="171" y="62"/>
                      <a:pt x="171" y="62"/>
                      <a:pt x="171" y="62"/>
                    </a:cubicBezTo>
                    <a:cubicBezTo>
                      <a:pt x="169" y="61"/>
                      <a:pt x="169" y="61"/>
                      <a:pt x="169" y="61"/>
                    </a:cubicBezTo>
                    <a:cubicBezTo>
                      <a:pt x="150" y="51"/>
                      <a:pt x="130" y="46"/>
                      <a:pt x="108" y="46"/>
                    </a:cubicBezTo>
                    <a:cubicBezTo>
                      <a:pt x="88" y="46"/>
                      <a:pt x="64" y="51"/>
                      <a:pt x="64" y="77"/>
                    </a:cubicBezTo>
                    <a:cubicBezTo>
                      <a:pt x="64" y="103"/>
                      <a:pt x="83" y="109"/>
                      <a:pt x="120" y="122"/>
                    </a:cubicBezTo>
                    <a:cubicBezTo>
                      <a:pt x="162" y="135"/>
                      <a:pt x="205" y="154"/>
                      <a:pt x="205" y="213"/>
                    </a:cubicBezTo>
                    <a:cubicBezTo>
                      <a:pt x="205" y="266"/>
                      <a:pt x="168" y="297"/>
                      <a:pt x="105" y="29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97" name="Freeform 28"/>
              <p:cNvSpPr>
                <a:spLocks/>
              </p:cNvSpPr>
              <p:nvPr/>
            </p:nvSpPr>
            <p:spPr bwMode="auto">
              <a:xfrm>
                <a:off x="8947630" y="4684448"/>
                <a:ext cx="125059" cy="189600"/>
              </a:xfrm>
              <a:custGeom>
                <a:avLst/>
                <a:gdLst>
                  <a:gd name="T0" fmla="*/ 39 w 189"/>
                  <a:gd name="T1" fmla="*/ 286 h 286"/>
                  <a:gd name="T2" fmla="*/ 9 w 189"/>
                  <a:gd name="T3" fmla="*/ 282 h 286"/>
                  <a:gd name="T4" fmla="*/ 7 w 189"/>
                  <a:gd name="T5" fmla="*/ 282 h 286"/>
                  <a:gd name="T6" fmla="*/ 8 w 189"/>
                  <a:gd name="T7" fmla="*/ 279 h 286"/>
                  <a:gd name="T8" fmla="*/ 13 w 189"/>
                  <a:gd name="T9" fmla="*/ 245 h 286"/>
                  <a:gd name="T10" fmla="*/ 13 w 189"/>
                  <a:gd name="T11" fmla="*/ 243 h 286"/>
                  <a:gd name="T12" fmla="*/ 15 w 189"/>
                  <a:gd name="T13" fmla="*/ 243 h 286"/>
                  <a:gd name="T14" fmla="*/ 19 w 189"/>
                  <a:gd name="T15" fmla="*/ 244 h 286"/>
                  <a:gd name="T16" fmla="*/ 34 w 189"/>
                  <a:gd name="T17" fmla="*/ 245 h 286"/>
                  <a:gd name="T18" fmla="*/ 75 w 189"/>
                  <a:gd name="T19" fmla="*/ 221 h 286"/>
                  <a:gd name="T20" fmla="*/ 1 w 189"/>
                  <a:gd name="T21" fmla="*/ 3 h 286"/>
                  <a:gd name="T22" fmla="*/ 0 w 189"/>
                  <a:gd name="T23" fmla="*/ 0 h 286"/>
                  <a:gd name="T24" fmla="*/ 3 w 189"/>
                  <a:gd name="T25" fmla="*/ 0 h 286"/>
                  <a:gd name="T26" fmla="*/ 53 w 189"/>
                  <a:gd name="T27" fmla="*/ 0 h 286"/>
                  <a:gd name="T28" fmla="*/ 55 w 189"/>
                  <a:gd name="T29" fmla="*/ 0 h 286"/>
                  <a:gd name="T30" fmla="*/ 55 w 189"/>
                  <a:gd name="T31" fmla="*/ 2 h 286"/>
                  <a:gd name="T32" fmla="*/ 98 w 189"/>
                  <a:gd name="T33" fmla="*/ 155 h 286"/>
                  <a:gd name="T34" fmla="*/ 137 w 189"/>
                  <a:gd name="T35" fmla="*/ 2 h 286"/>
                  <a:gd name="T36" fmla="*/ 137 w 189"/>
                  <a:gd name="T37" fmla="*/ 0 h 286"/>
                  <a:gd name="T38" fmla="*/ 139 w 189"/>
                  <a:gd name="T39" fmla="*/ 0 h 286"/>
                  <a:gd name="T40" fmla="*/ 186 w 189"/>
                  <a:gd name="T41" fmla="*/ 0 h 286"/>
                  <a:gd name="T42" fmla="*/ 189 w 189"/>
                  <a:gd name="T43" fmla="*/ 0 h 286"/>
                  <a:gd name="T44" fmla="*/ 188 w 189"/>
                  <a:gd name="T45" fmla="*/ 3 h 286"/>
                  <a:gd name="T46" fmla="*/ 122 w 189"/>
                  <a:gd name="T47" fmla="*/ 218 h 286"/>
                  <a:gd name="T48" fmla="*/ 39 w 189"/>
                  <a:gd name="T49"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286">
                    <a:moveTo>
                      <a:pt x="39" y="286"/>
                    </a:moveTo>
                    <a:cubicBezTo>
                      <a:pt x="30" y="286"/>
                      <a:pt x="20" y="284"/>
                      <a:pt x="9" y="282"/>
                    </a:cubicBezTo>
                    <a:cubicBezTo>
                      <a:pt x="7" y="282"/>
                      <a:pt x="7" y="282"/>
                      <a:pt x="7" y="282"/>
                    </a:cubicBezTo>
                    <a:cubicBezTo>
                      <a:pt x="8" y="279"/>
                      <a:pt x="8" y="279"/>
                      <a:pt x="8" y="279"/>
                    </a:cubicBezTo>
                    <a:cubicBezTo>
                      <a:pt x="13" y="245"/>
                      <a:pt x="13" y="245"/>
                      <a:pt x="13" y="245"/>
                    </a:cubicBezTo>
                    <a:cubicBezTo>
                      <a:pt x="13" y="243"/>
                      <a:pt x="13" y="243"/>
                      <a:pt x="13" y="243"/>
                    </a:cubicBezTo>
                    <a:cubicBezTo>
                      <a:pt x="15" y="243"/>
                      <a:pt x="15" y="243"/>
                      <a:pt x="15" y="243"/>
                    </a:cubicBezTo>
                    <a:cubicBezTo>
                      <a:pt x="19" y="244"/>
                      <a:pt x="19" y="244"/>
                      <a:pt x="19" y="244"/>
                    </a:cubicBezTo>
                    <a:cubicBezTo>
                      <a:pt x="24" y="244"/>
                      <a:pt x="28" y="245"/>
                      <a:pt x="34" y="245"/>
                    </a:cubicBezTo>
                    <a:cubicBezTo>
                      <a:pt x="54" y="245"/>
                      <a:pt x="67" y="237"/>
                      <a:pt x="75" y="221"/>
                    </a:cubicBezTo>
                    <a:cubicBezTo>
                      <a:pt x="1" y="3"/>
                      <a:pt x="1" y="3"/>
                      <a:pt x="1" y="3"/>
                    </a:cubicBezTo>
                    <a:cubicBezTo>
                      <a:pt x="0" y="0"/>
                      <a:pt x="0" y="0"/>
                      <a:pt x="0" y="0"/>
                    </a:cubicBezTo>
                    <a:cubicBezTo>
                      <a:pt x="3" y="0"/>
                      <a:pt x="3" y="0"/>
                      <a:pt x="3" y="0"/>
                    </a:cubicBezTo>
                    <a:cubicBezTo>
                      <a:pt x="53" y="0"/>
                      <a:pt x="53" y="0"/>
                      <a:pt x="53" y="0"/>
                    </a:cubicBezTo>
                    <a:cubicBezTo>
                      <a:pt x="55" y="0"/>
                      <a:pt x="55" y="0"/>
                      <a:pt x="55" y="0"/>
                    </a:cubicBezTo>
                    <a:cubicBezTo>
                      <a:pt x="55" y="2"/>
                      <a:pt x="55" y="2"/>
                      <a:pt x="55" y="2"/>
                    </a:cubicBezTo>
                    <a:cubicBezTo>
                      <a:pt x="98" y="155"/>
                      <a:pt x="98" y="155"/>
                      <a:pt x="98" y="155"/>
                    </a:cubicBezTo>
                    <a:cubicBezTo>
                      <a:pt x="137" y="2"/>
                      <a:pt x="137" y="2"/>
                      <a:pt x="137" y="2"/>
                    </a:cubicBezTo>
                    <a:cubicBezTo>
                      <a:pt x="137" y="0"/>
                      <a:pt x="137" y="0"/>
                      <a:pt x="137" y="0"/>
                    </a:cubicBezTo>
                    <a:cubicBezTo>
                      <a:pt x="139" y="0"/>
                      <a:pt x="139" y="0"/>
                      <a:pt x="139" y="0"/>
                    </a:cubicBezTo>
                    <a:cubicBezTo>
                      <a:pt x="186" y="0"/>
                      <a:pt x="186" y="0"/>
                      <a:pt x="186" y="0"/>
                    </a:cubicBezTo>
                    <a:cubicBezTo>
                      <a:pt x="189" y="0"/>
                      <a:pt x="189" y="0"/>
                      <a:pt x="189" y="0"/>
                    </a:cubicBezTo>
                    <a:cubicBezTo>
                      <a:pt x="188" y="3"/>
                      <a:pt x="188" y="3"/>
                      <a:pt x="188" y="3"/>
                    </a:cubicBezTo>
                    <a:cubicBezTo>
                      <a:pt x="122" y="218"/>
                      <a:pt x="122" y="218"/>
                      <a:pt x="122" y="218"/>
                    </a:cubicBezTo>
                    <a:cubicBezTo>
                      <a:pt x="108" y="264"/>
                      <a:pt x="82" y="286"/>
                      <a:pt x="39" y="2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98" name="Freeform 29"/>
              <p:cNvSpPr>
                <a:spLocks/>
              </p:cNvSpPr>
              <p:nvPr/>
            </p:nvSpPr>
            <p:spPr bwMode="auto">
              <a:xfrm>
                <a:off x="9084746" y="4681082"/>
                <a:ext cx="188149" cy="143322"/>
              </a:xfrm>
              <a:custGeom>
                <a:avLst/>
                <a:gdLst>
                  <a:gd name="T0" fmla="*/ 284 w 284"/>
                  <a:gd name="T1" fmla="*/ 216 h 216"/>
                  <a:gd name="T2" fmla="*/ 282 w 284"/>
                  <a:gd name="T3" fmla="*/ 216 h 216"/>
                  <a:gd name="T4" fmla="*/ 233 w 284"/>
                  <a:gd name="T5" fmla="*/ 216 h 216"/>
                  <a:gd name="T6" fmla="*/ 231 w 284"/>
                  <a:gd name="T7" fmla="*/ 216 h 216"/>
                  <a:gd name="T8" fmla="*/ 231 w 284"/>
                  <a:gd name="T9" fmla="*/ 213 h 216"/>
                  <a:gd name="T10" fmla="*/ 231 w 284"/>
                  <a:gd name="T11" fmla="*/ 75 h 216"/>
                  <a:gd name="T12" fmla="*/ 210 w 284"/>
                  <a:gd name="T13" fmla="*/ 45 h 216"/>
                  <a:gd name="T14" fmla="*/ 169 w 284"/>
                  <a:gd name="T15" fmla="*/ 66 h 216"/>
                  <a:gd name="T16" fmla="*/ 169 w 284"/>
                  <a:gd name="T17" fmla="*/ 213 h 216"/>
                  <a:gd name="T18" fmla="*/ 169 w 284"/>
                  <a:gd name="T19" fmla="*/ 216 h 216"/>
                  <a:gd name="T20" fmla="*/ 166 w 284"/>
                  <a:gd name="T21" fmla="*/ 216 h 216"/>
                  <a:gd name="T22" fmla="*/ 118 w 284"/>
                  <a:gd name="T23" fmla="*/ 216 h 216"/>
                  <a:gd name="T24" fmla="*/ 116 w 284"/>
                  <a:gd name="T25" fmla="*/ 216 h 216"/>
                  <a:gd name="T26" fmla="*/ 116 w 284"/>
                  <a:gd name="T27" fmla="*/ 213 h 216"/>
                  <a:gd name="T28" fmla="*/ 116 w 284"/>
                  <a:gd name="T29" fmla="*/ 75 h 216"/>
                  <a:gd name="T30" fmla="*/ 94 w 284"/>
                  <a:gd name="T31" fmla="*/ 45 h 216"/>
                  <a:gd name="T32" fmla="*/ 53 w 284"/>
                  <a:gd name="T33" fmla="*/ 67 h 216"/>
                  <a:gd name="T34" fmla="*/ 53 w 284"/>
                  <a:gd name="T35" fmla="*/ 213 h 216"/>
                  <a:gd name="T36" fmla="*/ 53 w 284"/>
                  <a:gd name="T37" fmla="*/ 216 h 216"/>
                  <a:gd name="T38" fmla="*/ 51 w 284"/>
                  <a:gd name="T39" fmla="*/ 216 h 216"/>
                  <a:gd name="T40" fmla="*/ 3 w 284"/>
                  <a:gd name="T41" fmla="*/ 216 h 216"/>
                  <a:gd name="T42" fmla="*/ 0 w 284"/>
                  <a:gd name="T43" fmla="*/ 216 h 216"/>
                  <a:gd name="T44" fmla="*/ 0 w 284"/>
                  <a:gd name="T45" fmla="*/ 213 h 216"/>
                  <a:gd name="T46" fmla="*/ 0 w 284"/>
                  <a:gd name="T47" fmla="*/ 7 h 216"/>
                  <a:gd name="T48" fmla="*/ 0 w 284"/>
                  <a:gd name="T49" fmla="*/ 5 h 216"/>
                  <a:gd name="T50" fmla="*/ 3 w 284"/>
                  <a:gd name="T51" fmla="*/ 5 h 216"/>
                  <a:gd name="T52" fmla="*/ 32 w 284"/>
                  <a:gd name="T53" fmla="*/ 5 h 216"/>
                  <a:gd name="T54" fmla="*/ 34 w 284"/>
                  <a:gd name="T55" fmla="*/ 5 h 216"/>
                  <a:gd name="T56" fmla="*/ 34 w 284"/>
                  <a:gd name="T57" fmla="*/ 6 h 216"/>
                  <a:gd name="T58" fmla="*/ 44 w 284"/>
                  <a:gd name="T59" fmla="*/ 35 h 216"/>
                  <a:gd name="T60" fmla="*/ 111 w 284"/>
                  <a:gd name="T61" fmla="*/ 0 h 216"/>
                  <a:gd name="T62" fmla="*/ 161 w 284"/>
                  <a:gd name="T63" fmla="*/ 32 h 216"/>
                  <a:gd name="T64" fmla="*/ 227 w 284"/>
                  <a:gd name="T65" fmla="*/ 0 h 216"/>
                  <a:gd name="T66" fmla="*/ 284 w 284"/>
                  <a:gd name="T67" fmla="*/ 75 h 216"/>
                  <a:gd name="T68" fmla="*/ 284 w 284"/>
                  <a:gd name="T69" fmla="*/ 213 h 216"/>
                  <a:gd name="T70" fmla="*/ 284 w 284"/>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 h="216">
                    <a:moveTo>
                      <a:pt x="284" y="216"/>
                    </a:moveTo>
                    <a:cubicBezTo>
                      <a:pt x="282" y="216"/>
                      <a:pt x="282" y="216"/>
                      <a:pt x="282" y="216"/>
                    </a:cubicBezTo>
                    <a:cubicBezTo>
                      <a:pt x="233" y="216"/>
                      <a:pt x="233" y="216"/>
                      <a:pt x="233" y="216"/>
                    </a:cubicBezTo>
                    <a:cubicBezTo>
                      <a:pt x="231" y="216"/>
                      <a:pt x="231" y="216"/>
                      <a:pt x="231" y="216"/>
                    </a:cubicBezTo>
                    <a:cubicBezTo>
                      <a:pt x="231" y="213"/>
                      <a:pt x="231" y="213"/>
                      <a:pt x="231" y="213"/>
                    </a:cubicBezTo>
                    <a:cubicBezTo>
                      <a:pt x="231" y="75"/>
                      <a:pt x="231" y="75"/>
                      <a:pt x="231" y="75"/>
                    </a:cubicBezTo>
                    <a:cubicBezTo>
                      <a:pt x="231" y="57"/>
                      <a:pt x="227" y="45"/>
                      <a:pt x="210" y="45"/>
                    </a:cubicBezTo>
                    <a:cubicBezTo>
                      <a:pt x="198" y="45"/>
                      <a:pt x="183" y="53"/>
                      <a:pt x="169" y="66"/>
                    </a:cubicBezTo>
                    <a:cubicBezTo>
                      <a:pt x="169" y="213"/>
                      <a:pt x="169" y="213"/>
                      <a:pt x="169" y="213"/>
                    </a:cubicBezTo>
                    <a:cubicBezTo>
                      <a:pt x="169" y="216"/>
                      <a:pt x="169" y="216"/>
                      <a:pt x="169" y="216"/>
                    </a:cubicBezTo>
                    <a:cubicBezTo>
                      <a:pt x="166" y="216"/>
                      <a:pt x="166" y="216"/>
                      <a:pt x="166" y="216"/>
                    </a:cubicBezTo>
                    <a:cubicBezTo>
                      <a:pt x="118" y="216"/>
                      <a:pt x="118" y="216"/>
                      <a:pt x="118" y="216"/>
                    </a:cubicBezTo>
                    <a:cubicBezTo>
                      <a:pt x="116" y="216"/>
                      <a:pt x="116" y="216"/>
                      <a:pt x="116" y="216"/>
                    </a:cubicBezTo>
                    <a:cubicBezTo>
                      <a:pt x="116" y="213"/>
                      <a:pt x="116" y="213"/>
                      <a:pt x="116" y="213"/>
                    </a:cubicBezTo>
                    <a:cubicBezTo>
                      <a:pt x="116" y="75"/>
                      <a:pt x="116" y="75"/>
                      <a:pt x="116" y="75"/>
                    </a:cubicBezTo>
                    <a:cubicBezTo>
                      <a:pt x="116" y="57"/>
                      <a:pt x="112" y="45"/>
                      <a:pt x="94" y="45"/>
                    </a:cubicBezTo>
                    <a:cubicBezTo>
                      <a:pt x="82" y="45"/>
                      <a:pt x="67" y="53"/>
                      <a:pt x="53" y="67"/>
                    </a:cubicBezTo>
                    <a:cubicBezTo>
                      <a:pt x="53" y="213"/>
                      <a:pt x="53" y="213"/>
                      <a:pt x="53" y="213"/>
                    </a:cubicBezTo>
                    <a:cubicBezTo>
                      <a:pt x="53" y="216"/>
                      <a:pt x="53" y="216"/>
                      <a:pt x="53" y="216"/>
                    </a:cubicBezTo>
                    <a:cubicBezTo>
                      <a:pt x="51" y="216"/>
                      <a:pt x="51" y="216"/>
                      <a:pt x="51" y="216"/>
                    </a:cubicBezTo>
                    <a:cubicBezTo>
                      <a:pt x="3" y="216"/>
                      <a:pt x="3" y="216"/>
                      <a:pt x="3" y="216"/>
                    </a:cubicBezTo>
                    <a:cubicBezTo>
                      <a:pt x="0" y="216"/>
                      <a:pt x="0" y="216"/>
                      <a:pt x="0" y="216"/>
                    </a:cubicBezTo>
                    <a:cubicBezTo>
                      <a:pt x="0" y="213"/>
                      <a:pt x="0" y="213"/>
                      <a:pt x="0" y="213"/>
                    </a:cubicBezTo>
                    <a:cubicBezTo>
                      <a:pt x="0" y="7"/>
                      <a:pt x="0" y="7"/>
                      <a:pt x="0" y="7"/>
                    </a:cubicBezTo>
                    <a:cubicBezTo>
                      <a:pt x="0" y="5"/>
                      <a:pt x="0" y="5"/>
                      <a:pt x="0" y="5"/>
                    </a:cubicBezTo>
                    <a:cubicBezTo>
                      <a:pt x="3" y="5"/>
                      <a:pt x="3" y="5"/>
                      <a:pt x="3" y="5"/>
                    </a:cubicBezTo>
                    <a:cubicBezTo>
                      <a:pt x="32" y="5"/>
                      <a:pt x="32" y="5"/>
                      <a:pt x="32" y="5"/>
                    </a:cubicBezTo>
                    <a:cubicBezTo>
                      <a:pt x="34" y="5"/>
                      <a:pt x="34" y="5"/>
                      <a:pt x="34" y="5"/>
                    </a:cubicBezTo>
                    <a:cubicBezTo>
                      <a:pt x="34" y="6"/>
                      <a:pt x="34" y="6"/>
                      <a:pt x="34" y="6"/>
                    </a:cubicBezTo>
                    <a:cubicBezTo>
                      <a:pt x="44" y="35"/>
                      <a:pt x="44" y="35"/>
                      <a:pt x="44" y="35"/>
                    </a:cubicBezTo>
                    <a:cubicBezTo>
                      <a:pt x="66" y="12"/>
                      <a:pt x="88" y="0"/>
                      <a:pt x="111" y="0"/>
                    </a:cubicBezTo>
                    <a:cubicBezTo>
                      <a:pt x="141" y="0"/>
                      <a:pt x="154" y="17"/>
                      <a:pt x="161" y="32"/>
                    </a:cubicBezTo>
                    <a:cubicBezTo>
                      <a:pt x="175" y="17"/>
                      <a:pt x="198" y="0"/>
                      <a:pt x="227" y="0"/>
                    </a:cubicBezTo>
                    <a:cubicBezTo>
                      <a:pt x="274" y="0"/>
                      <a:pt x="284" y="41"/>
                      <a:pt x="284" y="75"/>
                    </a:cubicBezTo>
                    <a:cubicBezTo>
                      <a:pt x="284" y="213"/>
                      <a:pt x="284" y="213"/>
                      <a:pt x="284" y="213"/>
                    </a:cubicBezTo>
                    <a:lnTo>
                      <a:pt x="284"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99" name="Freeform 30"/>
              <p:cNvSpPr>
                <a:spLocks noEditPoints="1"/>
              </p:cNvSpPr>
              <p:nvPr/>
            </p:nvSpPr>
            <p:spPr bwMode="auto">
              <a:xfrm>
                <a:off x="9289439" y="4681082"/>
                <a:ext cx="112721" cy="145285"/>
              </a:xfrm>
              <a:custGeom>
                <a:avLst/>
                <a:gdLst>
                  <a:gd name="T0" fmla="*/ 66 w 170"/>
                  <a:gd name="T1" fmla="*/ 219 h 219"/>
                  <a:gd name="T2" fmla="*/ 0 w 170"/>
                  <a:gd name="T3" fmla="*/ 158 h 219"/>
                  <a:gd name="T4" fmla="*/ 25 w 170"/>
                  <a:gd name="T5" fmla="*/ 108 h 219"/>
                  <a:gd name="T6" fmla="*/ 117 w 170"/>
                  <a:gd name="T7" fmla="*/ 80 h 219"/>
                  <a:gd name="T8" fmla="*/ 117 w 170"/>
                  <a:gd name="T9" fmla="*/ 75 h 219"/>
                  <a:gd name="T10" fmla="*/ 86 w 170"/>
                  <a:gd name="T11" fmla="*/ 43 h 219"/>
                  <a:gd name="T12" fmla="*/ 29 w 170"/>
                  <a:gd name="T13" fmla="*/ 60 h 219"/>
                  <a:gd name="T14" fmla="*/ 27 w 170"/>
                  <a:gd name="T15" fmla="*/ 61 h 219"/>
                  <a:gd name="T16" fmla="*/ 26 w 170"/>
                  <a:gd name="T17" fmla="*/ 59 h 219"/>
                  <a:gd name="T18" fmla="*/ 9 w 170"/>
                  <a:gd name="T19" fmla="*/ 27 h 219"/>
                  <a:gd name="T20" fmla="*/ 8 w 170"/>
                  <a:gd name="T21" fmla="*/ 25 h 219"/>
                  <a:gd name="T22" fmla="*/ 10 w 170"/>
                  <a:gd name="T23" fmla="*/ 24 h 219"/>
                  <a:gd name="T24" fmla="*/ 91 w 170"/>
                  <a:gd name="T25" fmla="*/ 0 h 219"/>
                  <a:gd name="T26" fmla="*/ 170 w 170"/>
                  <a:gd name="T27" fmla="*/ 78 h 219"/>
                  <a:gd name="T28" fmla="*/ 170 w 170"/>
                  <a:gd name="T29" fmla="*/ 213 h 219"/>
                  <a:gd name="T30" fmla="*/ 170 w 170"/>
                  <a:gd name="T31" fmla="*/ 216 h 219"/>
                  <a:gd name="T32" fmla="*/ 168 w 170"/>
                  <a:gd name="T33" fmla="*/ 216 h 219"/>
                  <a:gd name="T34" fmla="*/ 138 w 170"/>
                  <a:gd name="T35" fmla="*/ 216 h 219"/>
                  <a:gd name="T36" fmla="*/ 137 w 170"/>
                  <a:gd name="T37" fmla="*/ 216 h 219"/>
                  <a:gd name="T38" fmla="*/ 136 w 170"/>
                  <a:gd name="T39" fmla="*/ 214 h 219"/>
                  <a:gd name="T40" fmla="*/ 127 w 170"/>
                  <a:gd name="T41" fmla="*/ 194 h 219"/>
                  <a:gd name="T42" fmla="*/ 66 w 170"/>
                  <a:gd name="T43" fmla="*/ 219 h 219"/>
                  <a:gd name="T44" fmla="*/ 117 w 170"/>
                  <a:gd name="T45" fmla="*/ 116 h 219"/>
                  <a:gd name="T46" fmla="*/ 58 w 170"/>
                  <a:gd name="T47" fmla="*/ 138 h 219"/>
                  <a:gd name="T48" fmla="*/ 53 w 170"/>
                  <a:gd name="T49" fmla="*/ 155 h 219"/>
                  <a:gd name="T50" fmla="*/ 77 w 170"/>
                  <a:gd name="T51" fmla="*/ 179 h 219"/>
                  <a:gd name="T52" fmla="*/ 117 w 170"/>
                  <a:gd name="T53" fmla="*/ 164 h 219"/>
                  <a:gd name="T54" fmla="*/ 117 w 170"/>
                  <a:gd name="T55" fmla="*/ 11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219">
                    <a:moveTo>
                      <a:pt x="66" y="219"/>
                    </a:moveTo>
                    <a:cubicBezTo>
                      <a:pt x="27" y="219"/>
                      <a:pt x="0" y="194"/>
                      <a:pt x="0" y="158"/>
                    </a:cubicBezTo>
                    <a:cubicBezTo>
                      <a:pt x="0" y="135"/>
                      <a:pt x="8" y="119"/>
                      <a:pt x="25" y="108"/>
                    </a:cubicBezTo>
                    <a:cubicBezTo>
                      <a:pt x="43" y="96"/>
                      <a:pt x="72" y="87"/>
                      <a:pt x="117" y="80"/>
                    </a:cubicBezTo>
                    <a:cubicBezTo>
                      <a:pt x="117" y="75"/>
                      <a:pt x="117" y="75"/>
                      <a:pt x="117" y="75"/>
                    </a:cubicBezTo>
                    <a:cubicBezTo>
                      <a:pt x="117" y="52"/>
                      <a:pt x="109" y="43"/>
                      <a:pt x="86" y="43"/>
                    </a:cubicBezTo>
                    <a:cubicBezTo>
                      <a:pt x="67" y="43"/>
                      <a:pt x="47" y="51"/>
                      <a:pt x="29" y="60"/>
                    </a:cubicBezTo>
                    <a:cubicBezTo>
                      <a:pt x="27" y="61"/>
                      <a:pt x="27" y="61"/>
                      <a:pt x="27" y="61"/>
                    </a:cubicBezTo>
                    <a:cubicBezTo>
                      <a:pt x="26" y="59"/>
                      <a:pt x="26" y="59"/>
                      <a:pt x="26" y="59"/>
                    </a:cubicBezTo>
                    <a:cubicBezTo>
                      <a:pt x="9" y="27"/>
                      <a:pt x="9" y="27"/>
                      <a:pt x="9" y="27"/>
                    </a:cubicBezTo>
                    <a:cubicBezTo>
                      <a:pt x="8" y="25"/>
                      <a:pt x="8" y="25"/>
                      <a:pt x="8" y="25"/>
                    </a:cubicBezTo>
                    <a:cubicBezTo>
                      <a:pt x="10" y="24"/>
                      <a:pt x="10" y="24"/>
                      <a:pt x="10" y="24"/>
                    </a:cubicBezTo>
                    <a:cubicBezTo>
                      <a:pt x="37" y="8"/>
                      <a:pt x="62" y="0"/>
                      <a:pt x="91" y="0"/>
                    </a:cubicBezTo>
                    <a:cubicBezTo>
                      <a:pt x="143" y="0"/>
                      <a:pt x="170" y="27"/>
                      <a:pt x="170" y="78"/>
                    </a:cubicBezTo>
                    <a:cubicBezTo>
                      <a:pt x="170" y="213"/>
                      <a:pt x="170" y="213"/>
                      <a:pt x="170" y="213"/>
                    </a:cubicBezTo>
                    <a:cubicBezTo>
                      <a:pt x="170" y="216"/>
                      <a:pt x="170" y="216"/>
                      <a:pt x="170" y="216"/>
                    </a:cubicBezTo>
                    <a:cubicBezTo>
                      <a:pt x="168" y="216"/>
                      <a:pt x="168" y="216"/>
                      <a:pt x="168" y="216"/>
                    </a:cubicBezTo>
                    <a:cubicBezTo>
                      <a:pt x="138" y="216"/>
                      <a:pt x="138" y="216"/>
                      <a:pt x="138" y="216"/>
                    </a:cubicBezTo>
                    <a:cubicBezTo>
                      <a:pt x="137" y="216"/>
                      <a:pt x="137" y="216"/>
                      <a:pt x="137" y="216"/>
                    </a:cubicBezTo>
                    <a:cubicBezTo>
                      <a:pt x="136" y="214"/>
                      <a:pt x="136" y="214"/>
                      <a:pt x="136" y="214"/>
                    </a:cubicBezTo>
                    <a:cubicBezTo>
                      <a:pt x="127" y="194"/>
                      <a:pt x="127" y="194"/>
                      <a:pt x="127" y="194"/>
                    </a:cubicBezTo>
                    <a:cubicBezTo>
                      <a:pt x="114" y="206"/>
                      <a:pt x="93" y="219"/>
                      <a:pt x="66" y="219"/>
                    </a:cubicBezTo>
                    <a:moveTo>
                      <a:pt x="117" y="116"/>
                    </a:moveTo>
                    <a:cubicBezTo>
                      <a:pt x="82" y="122"/>
                      <a:pt x="65" y="129"/>
                      <a:pt x="58" y="138"/>
                    </a:cubicBezTo>
                    <a:cubicBezTo>
                      <a:pt x="54" y="142"/>
                      <a:pt x="53" y="147"/>
                      <a:pt x="53" y="155"/>
                    </a:cubicBezTo>
                    <a:cubicBezTo>
                      <a:pt x="53" y="171"/>
                      <a:pt x="61" y="179"/>
                      <a:pt x="77" y="179"/>
                    </a:cubicBezTo>
                    <a:cubicBezTo>
                      <a:pt x="90" y="179"/>
                      <a:pt x="105" y="173"/>
                      <a:pt x="117" y="164"/>
                    </a:cubicBez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0" name="Freeform 31"/>
              <p:cNvSpPr>
                <a:spLocks/>
              </p:cNvSpPr>
              <p:nvPr/>
            </p:nvSpPr>
            <p:spPr bwMode="auto">
              <a:xfrm>
                <a:off x="9431882" y="4681082"/>
                <a:ext cx="114684" cy="143322"/>
              </a:xfrm>
              <a:custGeom>
                <a:avLst/>
                <a:gdLst>
                  <a:gd name="T0" fmla="*/ 173 w 173"/>
                  <a:gd name="T1" fmla="*/ 216 h 216"/>
                  <a:gd name="T2" fmla="*/ 171 w 173"/>
                  <a:gd name="T3" fmla="*/ 216 h 216"/>
                  <a:gd name="T4" fmla="*/ 122 w 173"/>
                  <a:gd name="T5" fmla="*/ 216 h 216"/>
                  <a:gd name="T6" fmla="*/ 120 w 173"/>
                  <a:gd name="T7" fmla="*/ 216 h 216"/>
                  <a:gd name="T8" fmla="*/ 120 w 173"/>
                  <a:gd name="T9" fmla="*/ 213 h 216"/>
                  <a:gd name="T10" fmla="*/ 120 w 173"/>
                  <a:gd name="T11" fmla="*/ 75 h 216"/>
                  <a:gd name="T12" fmla="*/ 96 w 173"/>
                  <a:gd name="T13" fmla="*/ 45 h 216"/>
                  <a:gd name="T14" fmla="*/ 53 w 173"/>
                  <a:gd name="T15" fmla="*/ 67 h 216"/>
                  <a:gd name="T16" fmla="*/ 53 w 173"/>
                  <a:gd name="T17" fmla="*/ 213 h 216"/>
                  <a:gd name="T18" fmla="*/ 53 w 173"/>
                  <a:gd name="T19" fmla="*/ 216 h 216"/>
                  <a:gd name="T20" fmla="*/ 51 w 173"/>
                  <a:gd name="T21" fmla="*/ 216 h 216"/>
                  <a:gd name="T22" fmla="*/ 2 w 173"/>
                  <a:gd name="T23" fmla="*/ 216 h 216"/>
                  <a:gd name="T24" fmla="*/ 0 w 173"/>
                  <a:gd name="T25" fmla="*/ 216 h 216"/>
                  <a:gd name="T26" fmla="*/ 0 w 173"/>
                  <a:gd name="T27" fmla="*/ 213 h 216"/>
                  <a:gd name="T28" fmla="*/ 0 w 173"/>
                  <a:gd name="T29" fmla="*/ 7 h 216"/>
                  <a:gd name="T30" fmla="*/ 0 w 173"/>
                  <a:gd name="T31" fmla="*/ 5 h 216"/>
                  <a:gd name="T32" fmla="*/ 2 w 173"/>
                  <a:gd name="T33" fmla="*/ 5 h 216"/>
                  <a:gd name="T34" fmla="*/ 32 w 173"/>
                  <a:gd name="T35" fmla="*/ 5 h 216"/>
                  <a:gd name="T36" fmla="*/ 33 w 173"/>
                  <a:gd name="T37" fmla="*/ 5 h 216"/>
                  <a:gd name="T38" fmla="*/ 34 w 173"/>
                  <a:gd name="T39" fmla="*/ 6 h 216"/>
                  <a:gd name="T40" fmla="*/ 43 w 173"/>
                  <a:gd name="T41" fmla="*/ 36 h 216"/>
                  <a:gd name="T42" fmla="*/ 113 w 173"/>
                  <a:gd name="T43" fmla="*/ 0 h 216"/>
                  <a:gd name="T44" fmla="*/ 173 w 173"/>
                  <a:gd name="T45" fmla="*/ 75 h 216"/>
                  <a:gd name="T46" fmla="*/ 173 w 173"/>
                  <a:gd name="T47" fmla="*/ 213 h 216"/>
                  <a:gd name="T48" fmla="*/ 173 w 173"/>
                  <a:gd name="T4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216">
                    <a:moveTo>
                      <a:pt x="173" y="216"/>
                    </a:moveTo>
                    <a:cubicBezTo>
                      <a:pt x="171" y="216"/>
                      <a:pt x="171" y="216"/>
                      <a:pt x="171" y="216"/>
                    </a:cubicBezTo>
                    <a:cubicBezTo>
                      <a:pt x="122" y="216"/>
                      <a:pt x="122" y="216"/>
                      <a:pt x="122" y="216"/>
                    </a:cubicBezTo>
                    <a:cubicBezTo>
                      <a:pt x="120" y="216"/>
                      <a:pt x="120" y="216"/>
                      <a:pt x="120" y="216"/>
                    </a:cubicBezTo>
                    <a:cubicBezTo>
                      <a:pt x="120" y="213"/>
                      <a:pt x="120" y="213"/>
                      <a:pt x="120" y="213"/>
                    </a:cubicBezTo>
                    <a:cubicBezTo>
                      <a:pt x="120" y="75"/>
                      <a:pt x="120" y="75"/>
                      <a:pt x="120" y="75"/>
                    </a:cubicBezTo>
                    <a:cubicBezTo>
                      <a:pt x="120" y="54"/>
                      <a:pt x="113" y="45"/>
                      <a:pt x="96" y="45"/>
                    </a:cubicBezTo>
                    <a:cubicBezTo>
                      <a:pt x="82" y="45"/>
                      <a:pt x="66" y="54"/>
                      <a:pt x="53" y="67"/>
                    </a:cubicBezTo>
                    <a:cubicBezTo>
                      <a:pt x="53" y="213"/>
                      <a:pt x="53" y="213"/>
                      <a:pt x="53" y="213"/>
                    </a:cubicBezTo>
                    <a:cubicBezTo>
                      <a:pt x="53" y="216"/>
                      <a:pt x="53" y="216"/>
                      <a:pt x="53" y="216"/>
                    </a:cubicBezTo>
                    <a:cubicBezTo>
                      <a:pt x="51" y="216"/>
                      <a:pt x="51" y="216"/>
                      <a:pt x="51" y="216"/>
                    </a:cubicBezTo>
                    <a:cubicBezTo>
                      <a:pt x="2" y="216"/>
                      <a:pt x="2" y="216"/>
                      <a:pt x="2" y="216"/>
                    </a:cubicBezTo>
                    <a:cubicBezTo>
                      <a:pt x="0" y="216"/>
                      <a:pt x="0" y="216"/>
                      <a:pt x="0" y="216"/>
                    </a:cubicBezTo>
                    <a:cubicBezTo>
                      <a:pt x="0" y="213"/>
                      <a:pt x="0" y="213"/>
                      <a:pt x="0" y="213"/>
                    </a:cubicBezTo>
                    <a:cubicBezTo>
                      <a:pt x="0" y="7"/>
                      <a:pt x="0" y="7"/>
                      <a:pt x="0" y="7"/>
                    </a:cubicBezTo>
                    <a:cubicBezTo>
                      <a:pt x="0" y="5"/>
                      <a:pt x="0" y="5"/>
                      <a:pt x="0" y="5"/>
                    </a:cubicBezTo>
                    <a:cubicBezTo>
                      <a:pt x="2" y="5"/>
                      <a:pt x="2" y="5"/>
                      <a:pt x="2" y="5"/>
                    </a:cubicBezTo>
                    <a:cubicBezTo>
                      <a:pt x="32" y="5"/>
                      <a:pt x="32" y="5"/>
                      <a:pt x="32" y="5"/>
                    </a:cubicBezTo>
                    <a:cubicBezTo>
                      <a:pt x="33" y="5"/>
                      <a:pt x="33" y="5"/>
                      <a:pt x="33" y="5"/>
                    </a:cubicBezTo>
                    <a:cubicBezTo>
                      <a:pt x="34" y="6"/>
                      <a:pt x="34" y="6"/>
                      <a:pt x="34" y="6"/>
                    </a:cubicBezTo>
                    <a:cubicBezTo>
                      <a:pt x="43" y="36"/>
                      <a:pt x="43" y="36"/>
                      <a:pt x="43" y="36"/>
                    </a:cubicBezTo>
                    <a:cubicBezTo>
                      <a:pt x="65" y="12"/>
                      <a:pt x="88" y="0"/>
                      <a:pt x="113" y="0"/>
                    </a:cubicBezTo>
                    <a:cubicBezTo>
                      <a:pt x="153" y="0"/>
                      <a:pt x="173" y="26"/>
                      <a:pt x="173" y="75"/>
                    </a:cubicBezTo>
                    <a:cubicBezTo>
                      <a:pt x="173" y="213"/>
                      <a:pt x="173" y="213"/>
                      <a:pt x="173" y="213"/>
                    </a:cubicBezTo>
                    <a:lnTo>
                      <a:pt x="173"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1" name="Freeform 32"/>
              <p:cNvSpPr>
                <a:spLocks/>
              </p:cNvSpPr>
              <p:nvPr/>
            </p:nvSpPr>
            <p:spPr bwMode="auto">
              <a:xfrm>
                <a:off x="9558343" y="4645462"/>
                <a:ext cx="89448" cy="180906"/>
              </a:xfrm>
              <a:custGeom>
                <a:avLst/>
                <a:gdLst>
                  <a:gd name="T0" fmla="*/ 93 w 135"/>
                  <a:gd name="T1" fmla="*/ 273 h 273"/>
                  <a:gd name="T2" fmla="*/ 31 w 135"/>
                  <a:gd name="T3" fmla="*/ 210 h 273"/>
                  <a:gd name="T4" fmla="*/ 31 w 135"/>
                  <a:gd name="T5" fmla="*/ 97 h 273"/>
                  <a:gd name="T6" fmla="*/ 3 w 135"/>
                  <a:gd name="T7" fmla="*/ 97 h 273"/>
                  <a:gd name="T8" fmla="*/ 0 w 135"/>
                  <a:gd name="T9" fmla="*/ 97 h 273"/>
                  <a:gd name="T10" fmla="*/ 0 w 135"/>
                  <a:gd name="T11" fmla="*/ 95 h 273"/>
                  <a:gd name="T12" fmla="*/ 0 w 135"/>
                  <a:gd name="T13" fmla="*/ 61 h 273"/>
                  <a:gd name="T14" fmla="*/ 0 w 135"/>
                  <a:gd name="T15" fmla="*/ 59 h 273"/>
                  <a:gd name="T16" fmla="*/ 3 w 135"/>
                  <a:gd name="T17" fmla="*/ 59 h 273"/>
                  <a:gd name="T18" fmla="*/ 32 w 135"/>
                  <a:gd name="T19" fmla="*/ 59 h 273"/>
                  <a:gd name="T20" fmla="*/ 42 w 135"/>
                  <a:gd name="T21" fmla="*/ 2 h 273"/>
                  <a:gd name="T22" fmla="*/ 42 w 135"/>
                  <a:gd name="T23" fmla="*/ 0 h 273"/>
                  <a:gd name="T24" fmla="*/ 44 w 135"/>
                  <a:gd name="T25" fmla="*/ 0 h 273"/>
                  <a:gd name="T26" fmla="*/ 82 w 135"/>
                  <a:gd name="T27" fmla="*/ 0 h 273"/>
                  <a:gd name="T28" fmla="*/ 84 w 135"/>
                  <a:gd name="T29" fmla="*/ 0 h 273"/>
                  <a:gd name="T30" fmla="*/ 84 w 135"/>
                  <a:gd name="T31" fmla="*/ 2 h 273"/>
                  <a:gd name="T32" fmla="*/ 84 w 135"/>
                  <a:gd name="T33" fmla="*/ 59 h 273"/>
                  <a:gd name="T34" fmla="*/ 126 w 135"/>
                  <a:gd name="T35" fmla="*/ 59 h 273"/>
                  <a:gd name="T36" fmla="*/ 128 w 135"/>
                  <a:gd name="T37" fmla="*/ 59 h 273"/>
                  <a:gd name="T38" fmla="*/ 128 w 135"/>
                  <a:gd name="T39" fmla="*/ 61 h 273"/>
                  <a:gd name="T40" fmla="*/ 128 w 135"/>
                  <a:gd name="T41" fmla="*/ 95 h 273"/>
                  <a:gd name="T42" fmla="*/ 128 w 135"/>
                  <a:gd name="T43" fmla="*/ 97 h 273"/>
                  <a:gd name="T44" fmla="*/ 126 w 135"/>
                  <a:gd name="T45" fmla="*/ 97 h 273"/>
                  <a:gd name="T46" fmla="*/ 84 w 135"/>
                  <a:gd name="T47" fmla="*/ 97 h 273"/>
                  <a:gd name="T48" fmla="*/ 84 w 135"/>
                  <a:gd name="T49" fmla="*/ 207 h 273"/>
                  <a:gd name="T50" fmla="*/ 105 w 135"/>
                  <a:gd name="T51" fmla="*/ 232 h 273"/>
                  <a:gd name="T52" fmla="*/ 126 w 135"/>
                  <a:gd name="T53" fmla="*/ 228 h 273"/>
                  <a:gd name="T54" fmla="*/ 128 w 135"/>
                  <a:gd name="T55" fmla="*/ 227 h 273"/>
                  <a:gd name="T56" fmla="*/ 129 w 135"/>
                  <a:gd name="T57" fmla="*/ 230 h 273"/>
                  <a:gd name="T58" fmla="*/ 135 w 135"/>
                  <a:gd name="T59" fmla="*/ 263 h 273"/>
                  <a:gd name="T60" fmla="*/ 135 w 135"/>
                  <a:gd name="T61" fmla="*/ 265 h 273"/>
                  <a:gd name="T62" fmla="*/ 134 w 135"/>
                  <a:gd name="T63" fmla="*/ 266 h 273"/>
                  <a:gd name="T64" fmla="*/ 93 w 135"/>
                  <a:gd name="T65"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273">
                    <a:moveTo>
                      <a:pt x="93" y="273"/>
                    </a:moveTo>
                    <a:cubicBezTo>
                      <a:pt x="51" y="273"/>
                      <a:pt x="31" y="253"/>
                      <a:pt x="31" y="210"/>
                    </a:cubicBezTo>
                    <a:cubicBezTo>
                      <a:pt x="31" y="97"/>
                      <a:pt x="31" y="97"/>
                      <a:pt x="31" y="97"/>
                    </a:cubicBezTo>
                    <a:cubicBezTo>
                      <a:pt x="3" y="97"/>
                      <a:pt x="3" y="97"/>
                      <a:pt x="3" y="97"/>
                    </a:cubicBezTo>
                    <a:cubicBezTo>
                      <a:pt x="0" y="97"/>
                      <a:pt x="0" y="97"/>
                      <a:pt x="0" y="97"/>
                    </a:cubicBezTo>
                    <a:cubicBezTo>
                      <a:pt x="0" y="95"/>
                      <a:pt x="0" y="95"/>
                      <a:pt x="0" y="95"/>
                    </a:cubicBezTo>
                    <a:cubicBezTo>
                      <a:pt x="0" y="61"/>
                      <a:pt x="0" y="61"/>
                      <a:pt x="0" y="61"/>
                    </a:cubicBezTo>
                    <a:cubicBezTo>
                      <a:pt x="0" y="59"/>
                      <a:pt x="0" y="59"/>
                      <a:pt x="0" y="59"/>
                    </a:cubicBezTo>
                    <a:cubicBezTo>
                      <a:pt x="3" y="59"/>
                      <a:pt x="3" y="59"/>
                      <a:pt x="3" y="59"/>
                    </a:cubicBezTo>
                    <a:cubicBezTo>
                      <a:pt x="32" y="59"/>
                      <a:pt x="32" y="59"/>
                      <a:pt x="32" y="59"/>
                    </a:cubicBezTo>
                    <a:cubicBezTo>
                      <a:pt x="42" y="2"/>
                      <a:pt x="42" y="2"/>
                      <a:pt x="42" y="2"/>
                    </a:cubicBezTo>
                    <a:cubicBezTo>
                      <a:pt x="42" y="0"/>
                      <a:pt x="42" y="0"/>
                      <a:pt x="42" y="0"/>
                    </a:cubicBezTo>
                    <a:cubicBezTo>
                      <a:pt x="44" y="0"/>
                      <a:pt x="44" y="0"/>
                      <a:pt x="44" y="0"/>
                    </a:cubicBezTo>
                    <a:cubicBezTo>
                      <a:pt x="82" y="0"/>
                      <a:pt x="82" y="0"/>
                      <a:pt x="82" y="0"/>
                    </a:cubicBezTo>
                    <a:cubicBezTo>
                      <a:pt x="84" y="0"/>
                      <a:pt x="84" y="0"/>
                      <a:pt x="84" y="0"/>
                    </a:cubicBezTo>
                    <a:cubicBezTo>
                      <a:pt x="84" y="2"/>
                      <a:pt x="84" y="2"/>
                      <a:pt x="84" y="2"/>
                    </a:cubicBezTo>
                    <a:cubicBezTo>
                      <a:pt x="84" y="59"/>
                      <a:pt x="84" y="59"/>
                      <a:pt x="84" y="59"/>
                    </a:cubicBezTo>
                    <a:cubicBezTo>
                      <a:pt x="126" y="59"/>
                      <a:pt x="126" y="59"/>
                      <a:pt x="126" y="59"/>
                    </a:cubicBezTo>
                    <a:cubicBezTo>
                      <a:pt x="128" y="59"/>
                      <a:pt x="128" y="59"/>
                      <a:pt x="128" y="59"/>
                    </a:cubicBezTo>
                    <a:cubicBezTo>
                      <a:pt x="128" y="61"/>
                      <a:pt x="128" y="61"/>
                      <a:pt x="128" y="61"/>
                    </a:cubicBezTo>
                    <a:cubicBezTo>
                      <a:pt x="128" y="95"/>
                      <a:pt x="128" y="95"/>
                      <a:pt x="128" y="95"/>
                    </a:cubicBezTo>
                    <a:cubicBezTo>
                      <a:pt x="128" y="97"/>
                      <a:pt x="128" y="97"/>
                      <a:pt x="128" y="97"/>
                    </a:cubicBezTo>
                    <a:cubicBezTo>
                      <a:pt x="126" y="97"/>
                      <a:pt x="126" y="97"/>
                      <a:pt x="126" y="97"/>
                    </a:cubicBezTo>
                    <a:cubicBezTo>
                      <a:pt x="84" y="97"/>
                      <a:pt x="84" y="97"/>
                      <a:pt x="84" y="97"/>
                    </a:cubicBezTo>
                    <a:cubicBezTo>
                      <a:pt x="84" y="207"/>
                      <a:pt x="84" y="207"/>
                      <a:pt x="84" y="207"/>
                    </a:cubicBezTo>
                    <a:cubicBezTo>
                      <a:pt x="84" y="225"/>
                      <a:pt x="87" y="232"/>
                      <a:pt x="105" y="232"/>
                    </a:cubicBezTo>
                    <a:cubicBezTo>
                      <a:pt x="110" y="232"/>
                      <a:pt x="118" y="230"/>
                      <a:pt x="126" y="228"/>
                    </a:cubicBezTo>
                    <a:cubicBezTo>
                      <a:pt x="128" y="227"/>
                      <a:pt x="128" y="227"/>
                      <a:pt x="128" y="227"/>
                    </a:cubicBezTo>
                    <a:cubicBezTo>
                      <a:pt x="129" y="230"/>
                      <a:pt x="129" y="230"/>
                      <a:pt x="129" y="230"/>
                    </a:cubicBezTo>
                    <a:cubicBezTo>
                      <a:pt x="135" y="263"/>
                      <a:pt x="135" y="263"/>
                      <a:pt x="135" y="263"/>
                    </a:cubicBezTo>
                    <a:cubicBezTo>
                      <a:pt x="135" y="265"/>
                      <a:pt x="135" y="265"/>
                      <a:pt x="135" y="265"/>
                    </a:cubicBezTo>
                    <a:cubicBezTo>
                      <a:pt x="134" y="266"/>
                      <a:pt x="134" y="266"/>
                      <a:pt x="134" y="266"/>
                    </a:cubicBezTo>
                    <a:cubicBezTo>
                      <a:pt x="128" y="268"/>
                      <a:pt x="113" y="273"/>
                      <a:pt x="93" y="27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2" name="Freeform 33"/>
              <p:cNvSpPr>
                <a:spLocks noEditPoints="1"/>
              </p:cNvSpPr>
              <p:nvPr/>
            </p:nvSpPr>
            <p:spPr bwMode="auto">
              <a:xfrm>
                <a:off x="9653119" y="4681082"/>
                <a:ext cx="120012" cy="145285"/>
              </a:xfrm>
              <a:custGeom>
                <a:avLst/>
                <a:gdLst>
                  <a:gd name="T0" fmla="*/ 96 w 181"/>
                  <a:gd name="T1" fmla="*/ 219 h 219"/>
                  <a:gd name="T2" fmla="*/ 0 w 181"/>
                  <a:gd name="T3" fmla="*/ 111 h 219"/>
                  <a:gd name="T4" fmla="*/ 92 w 181"/>
                  <a:gd name="T5" fmla="*/ 0 h 219"/>
                  <a:gd name="T6" fmla="*/ 181 w 181"/>
                  <a:gd name="T7" fmla="*/ 112 h 219"/>
                  <a:gd name="T8" fmla="*/ 181 w 181"/>
                  <a:gd name="T9" fmla="*/ 124 h 219"/>
                  <a:gd name="T10" fmla="*/ 181 w 181"/>
                  <a:gd name="T11" fmla="*/ 127 h 219"/>
                  <a:gd name="T12" fmla="*/ 179 w 181"/>
                  <a:gd name="T13" fmla="*/ 127 h 219"/>
                  <a:gd name="T14" fmla="*/ 55 w 181"/>
                  <a:gd name="T15" fmla="*/ 127 h 219"/>
                  <a:gd name="T16" fmla="*/ 100 w 181"/>
                  <a:gd name="T17" fmla="*/ 176 h 219"/>
                  <a:gd name="T18" fmla="*/ 154 w 181"/>
                  <a:gd name="T19" fmla="*/ 157 h 219"/>
                  <a:gd name="T20" fmla="*/ 155 w 181"/>
                  <a:gd name="T21" fmla="*/ 156 h 219"/>
                  <a:gd name="T22" fmla="*/ 157 w 181"/>
                  <a:gd name="T23" fmla="*/ 158 h 219"/>
                  <a:gd name="T24" fmla="*/ 176 w 181"/>
                  <a:gd name="T25" fmla="*/ 188 h 219"/>
                  <a:gd name="T26" fmla="*/ 177 w 181"/>
                  <a:gd name="T27" fmla="*/ 190 h 219"/>
                  <a:gd name="T28" fmla="*/ 175 w 181"/>
                  <a:gd name="T29" fmla="*/ 191 h 219"/>
                  <a:gd name="T30" fmla="*/ 96 w 181"/>
                  <a:gd name="T31" fmla="*/ 219 h 219"/>
                  <a:gd name="T32" fmla="*/ 56 w 181"/>
                  <a:gd name="T33" fmla="*/ 92 h 219"/>
                  <a:gd name="T34" fmla="*/ 127 w 181"/>
                  <a:gd name="T35" fmla="*/ 92 h 219"/>
                  <a:gd name="T36" fmla="*/ 92 w 181"/>
                  <a:gd name="T37" fmla="*/ 40 h 219"/>
                  <a:gd name="T38" fmla="*/ 56 w 181"/>
                  <a:gd name="T39" fmla="*/ 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219">
                    <a:moveTo>
                      <a:pt x="96" y="219"/>
                    </a:moveTo>
                    <a:cubicBezTo>
                      <a:pt x="37" y="219"/>
                      <a:pt x="0" y="178"/>
                      <a:pt x="0" y="111"/>
                    </a:cubicBezTo>
                    <a:cubicBezTo>
                      <a:pt x="0" y="44"/>
                      <a:pt x="37" y="0"/>
                      <a:pt x="92" y="0"/>
                    </a:cubicBezTo>
                    <a:cubicBezTo>
                      <a:pt x="149" y="0"/>
                      <a:pt x="181" y="41"/>
                      <a:pt x="181" y="112"/>
                    </a:cubicBezTo>
                    <a:cubicBezTo>
                      <a:pt x="181" y="124"/>
                      <a:pt x="181" y="124"/>
                      <a:pt x="181" y="124"/>
                    </a:cubicBezTo>
                    <a:cubicBezTo>
                      <a:pt x="181" y="127"/>
                      <a:pt x="181" y="127"/>
                      <a:pt x="181" y="127"/>
                    </a:cubicBezTo>
                    <a:cubicBezTo>
                      <a:pt x="179" y="127"/>
                      <a:pt x="179" y="127"/>
                      <a:pt x="179" y="127"/>
                    </a:cubicBezTo>
                    <a:cubicBezTo>
                      <a:pt x="55" y="127"/>
                      <a:pt x="55" y="127"/>
                      <a:pt x="55" y="127"/>
                    </a:cubicBezTo>
                    <a:cubicBezTo>
                      <a:pt x="58" y="161"/>
                      <a:pt x="72" y="176"/>
                      <a:pt x="100" y="176"/>
                    </a:cubicBezTo>
                    <a:cubicBezTo>
                      <a:pt x="122" y="176"/>
                      <a:pt x="137" y="167"/>
                      <a:pt x="154" y="157"/>
                    </a:cubicBezTo>
                    <a:cubicBezTo>
                      <a:pt x="155" y="156"/>
                      <a:pt x="155" y="156"/>
                      <a:pt x="155" y="156"/>
                    </a:cubicBezTo>
                    <a:cubicBezTo>
                      <a:pt x="157" y="158"/>
                      <a:pt x="157" y="158"/>
                      <a:pt x="157" y="158"/>
                    </a:cubicBezTo>
                    <a:cubicBezTo>
                      <a:pt x="176" y="188"/>
                      <a:pt x="176" y="188"/>
                      <a:pt x="176" y="188"/>
                    </a:cubicBezTo>
                    <a:cubicBezTo>
                      <a:pt x="177" y="190"/>
                      <a:pt x="177" y="190"/>
                      <a:pt x="177" y="190"/>
                    </a:cubicBezTo>
                    <a:cubicBezTo>
                      <a:pt x="175" y="191"/>
                      <a:pt x="175" y="191"/>
                      <a:pt x="175" y="191"/>
                    </a:cubicBezTo>
                    <a:cubicBezTo>
                      <a:pt x="156" y="206"/>
                      <a:pt x="136" y="219"/>
                      <a:pt x="96" y="219"/>
                    </a:cubicBezTo>
                    <a:moveTo>
                      <a:pt x="56" y="92"/>
                    </a:moveTo>
                    <a:cubicBezTo>
                      <a:pt x="127" y="92"/>
                      <a:pt x="127" y="92"/>
                      <a:pt x="127" y="92"/>
                    </a:cubicBezTo>
                    <a:cubicBezTo>
                      <a:pt x="126" y="57"/>
                      <a:pt x="115" y="40"/>
                      <a:pt x="92" y="40"/>
                    </a:cubicBezTo>
                    <a:cubicBezTo>
                      <a:pt x="71" y="40"/>
                      <a:pt x="59" y="57"/>
                      <a:pt x="56"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3" name="Freeform 34"/>
              <p:cNvSpPr>
                <a:spLocks/>
              </p:cNvSpPr>
              <p:nvPr/>
            </p:nvSpPr>
            <p:spPr bwMode="auto">
              <a:xfrm>
                <a:off x="9788272" y="4681082"/>
                <a:ext cx="110478" cy="145285"/>
              </a:xfrm>
              <a:custGeom>
                <a:avLst/>
                <a:gdLst>
                  <a:gd name="T0" fmla="*/ 95 w 167"/>
                  <a:gd name="T1" fmla="*/ 219 h 219"/>
                  <a:gd name="T2" fmla="*/ 0 w 167"/>
                  <a:gd name="T3" fmla="*/ 111 h 219"/>
                  <a:gd name="T4" fmla="*/ 95 w 167"/>
                  <a:gd name="T5" fmla="*/ 0 h 219"/>
                  <a:gd name="T6" fmla="*/ 163 w 167"/>
                  <a:gd name="T7" fmla="*/ 24 h 219"/>
                  <a:gd name="T8" fmla="*/ 164 w 167"/>
                  <a:gd name="T9" fmla="*/ 25 h 219"/>
                  <a:gd name="T10" fmla="*/ 163 w 167"/>
                  <a:gd name="T11" fmla="*/ 27 h 219"/>
                  <a:gd name="T12" fmla="*/ 141 w 167"/>
                  <a:gd name="T13" fmla="*/ 59 h 219"/>
                  <a:gd name="T14" fmla="*/ 139 w 167"/>
                  <a:gd name="T15" fmla="*/ 60 h 219"/>
                  <a:gd name="T16" fmla="*/ 138 w 167"/>
                  <a:gd name="T17" fmla="*/ 59 h 219"/>
                  <a:gd name="T18" fmla="*/ 95 w 167"/>
                  <a:gd name="T19" fmla="*/ 45 h 219"/>
                  <a:gd name="T20" fmla="*/ 54 w 167"/>
                  <a:gd name="T21" fmla="*/ 111 h 219"/>
                  <a:gd name="T22" fmla="*/ 96 w 167"/>
                  <a:gd name="T23" fmla="*/ 176 h 219"/>
                  <a:gd name="T24" fmla="*/ 140 w 167"/>
                  <a:gd name="T25" fmla="*/ 158 h 219"/>
                  <a:gd name="T26" fmla="*/ 142 w 167"/>
                  <a:gd name="T27" fmla="*/ 156 h 219"/>
                  <a:gd name="T28" fmla="*/ 143 w 167"/>
                  <a:gd name="T29" fmla="*/ 158 h 219"/>
                  <a:gd name="T30" fmla="*/ 166 w 167"/>
                  <a:gd name="T31" fmla="*/ 188 h 219"/>
                  <a:gd name="T32" fmla="*/ 167 w 167"/>
                  <a:gd name="T33" fmla="*/ 189 h 219"/>
                  <a:gd name="T34" fmla="*/ 166 w 167"/>
                  <a:gd name="T35" fmla="*/ 191 h 219"/>
                  <a:gd name="T36" fmla="*/ 95 w 167"/>
                  <a:gd name="T3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219">
                    <a:moveTo>
                      <a:pt x="95" y="219"/>
                    </a:moveTo>
                    <a:cubicBezTo>
                      <a:pt x="25" y="219"/>
                      <a:pt x="0" y="163"/>
                      <a:pt x="0" y="111"/>
                    </a:cubicBezTo>
                    <a:cubicBezTo>
                      <a:pt x="0" y="60"/>
                      <a:pt x="25" y="0"/>
                      <a:pt x="95" y="0"/>
                    </a:cubicBezTo>
                    <a:cubicBezTo>
                      <a:pt x="124" y="0"/>
                      <a:pt x="144" y="7"/>
                      <a:pt x="163" y="24"/>
                    </a:cubicBezTo>
                    <a:cubicBezTo>
                      <a:pt x="164" y="25"/>
                      <a:pt x="164" y="25"/>
                      <a:pt x="164" y="25"/>
                    </a:cubicBezTo>
                    <a:cubicBezTo>
                      <a:pt x="163" y="27"/>
                      <a:pt x="163" y="27"/>
                      <a:pt x="163" y="27"/>
                    </a:cubicBezTo>
                    <a:cubicBezTo>
                      <a:pt x="141" y="59"/>
                      <a:pt x="141" y="59"/>
                      <a:pt x="141" y="59"/>
                    </a:cubicBezTo>
                    <a:cubicBezTo>
                      <a:pt x="139" y="60"/>
                      <a:pt x="139" y="60"/>
                      <a:pt x="139" y="60"/>
                    </a:cubicBezTo>
                    <a:cubicBezTo>
                      <a:pt x="138" y="59"/>
                      <a:pt x="138" y="59"/>
                      <a:pt x="138" y="59"/>
                    </a:cubicBezTo>
                    <a:cubicBezTo>
                      <a:pt x="126" y="50"/>
                      <a:pt x="114" y="45"/>
                      <a:pt x="95" y="45"/>
                    </a:cubicBezTo>
                    <a:cubicBezTo>
                      <a:pt x="68" y="45"/>
                      <a:pt x="54" y="67"/>
                      <a:pt x="54" y="111"/>
                    </a:cubicBezTo>
                    <a:cubicBezTo>
                      <a:pt x="54" y="154"/>
                      <a:pt x="68" y="176"/>
                      <a:pt x="96" y="176"/>
                    </a:cubicBezTo>
                    <a:cubicBezTo>
                      <a:pt x="115" y="176"/>
                      <a:pt x="127" y="168"/>
                      <a:pt x="140" y="158"/>
                    </a:cubicBezTo>
                    <a:cubicBezTo>
                      <a:pt x="142" y="156"/>
                      <a:pt x="142" y="156"/>
                      <a:pt x="142" y="156"/>
                    </a:cubicBezTo>
                    <a:cubicBezTo>
                      <a:pt x="143" y="158"/>
                      <a:pt x="143" y="158"/>
                      <a:pt x="143" y="158"/>
                    </a:cubicBezTo>
                    <a:cubicBezTo>
                      <a:pt x="166" y="188"/>
                      <a:pt x="166" y="188"/>
                      <a:pt x="166" y="188"/>
                    </a:cubicBezTo>
                    <a:cubicBezTo>
                      <a:pt x="167" y="189"/>
                      <a:pt x="167" y="189"/>
                      <a:pt x="167" y="189"/>
                    </a:cubicBezTo>
                    <a:cubicBezTo>
                      <a:pt x="166" y="191"/>
                      <a:pt x="166" y="191"/>
                      <a:pt x="166" y="191"/>
                    </a:cubicBezTo>
                    <a:cubicBezTo>
                      <a:pt x="147" y="210"/>
                      <a:pt x="124" y="219"/>
                      <a:pt x="95" y="21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4" name="Freeform 35"/>
              <p:cNvSpPr>
                <a:spLocks noEditPoints="1"/>
              </p:cNvSpPr>
              <p:nvPr/>
            </p:nvSpPr>
            <p:spPr bwMode="auto">
              <a:xfrm>
                <a:off x="8440327" y="4553186"/>
                <a:ext cx="348538" cy="348629"/>
              </a:xfrm>
              <a:custGeom>
                <a:avLst/>
                <a:gdLst>
                  <a:gd name="T0" fmla="*/ 263 w 526"/>
                  <a:gd name="T1" fmla="*/ 526 h 526"/>
                  <a:gd name="T2" fmla="*/ 0 w 526"/>
                  <a:gd name="T3" fmla="*/ 263 h 526"/>
                  <a:gd name="T4" fmla="*/ 263 w 526"/>
                  <a:gd name="T5" fmla="*/ 0 h 526"/>
                  <a:gd name="T6" fmla="*/ 526 w 526"/>
                  <a:gd name="T7" fmla="*/ 263 h 526"/>
                  <a:gd name="T8" fmla="*/ 263 w 526"/>
                  <a:gd name="T9" fmla="*/ 526 h 526"/>
                  <a:gd name="T10" fmla="*/ 263 w 526"/>
                  <a:gd name="T11" fmla="*/ 83 h 526"/>
                  <a:gd name="T12" fmla="*/ 136 w 526"/>
                  <a:gd name="T13" fmla="*/ 135 h 526"/>
                  <a:gd name="T14" fmla="*/ 83 w 526"/>
                  <a:gd name="T15" fmla="*/ 263 h 526"/>
                  <a:gd name="T16" fmla="*/ 136 w 526"/>
                  <a:gd name="T17" fmla="*/ 390 h 526"/>
                  <a:gd name="T18" fmla="*/ 263 w 526"/>
                  <a:gd name="T19" fmla="*/ 442 h 526"/>
                  <a:gd name="T20" fmla="*/ 390 w 526"/>
                  <a:gd name="T21" fmla="*/ 390 h 526"/>
                  <a:gd name="T22" fmla="*/ 443 w 526"/>
                  <a:gd name="T23" fmla="*/ 263 h 526"/>
                  <a:gd name="T24" fmla="*/ 390 w 526"/>
                  <a:gd name="T25" fmla="*/ 135 h 526"/>
                  <a:gd name="T26" fmla="*/ 263 w 526"/>
                  <a:gd name="T27" fmla="*/ 8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6" h="526">
                    <a:moveTo>
                      <a:pt x="263" y="526"/>
                    </a:moveTo>
                    <a:cubicBezTo>
                      <a:pt x="118" y="526"/>
                      <a:pt x="0" y="408"/>
                      <a:pt x="0" y="263"/>
                    </a:cubicBezTo>
                    <a:cubicBezTo>
                      <a:pt x="0" y="118"/>
                      <a:pt x="118" y="0"/>
                      <a:pt x="263" y="0"/>
                    </a:cubicBezTo>
                    <a:cubicBezTo>
                      <a:pt x="408" y="0"/>
                      <a:pt x="526" y="118"/>
                      <a:pt x="526" y="263"/>
                    </a:cubicBezTo>
                    <a:cubicBezTo>
                      <a:pt x="526" y="408"/>
                      <a:pt x="408" y="526"/>
                      <a:pt x="263" y="526"/>
                    </a:cubicBezTo>
                    <a:moveTo>
                      <a:pt x="263" y="83"/>
                    </a:moveTo>
                    <a:cubicBezTo>
                      <a:pt x="215" y="83"/>
                      <a:pt x="170" y="102"/>
                      <a:pt x="136" y="135"/>
                    </a:cubicBezTo>
                    <a:cubicBezTo>
                      <a:pt x="102" y="169"/>
                      <a:pt x="83" y="215"/>
                      <a:pt x="83" y="263"/>
                    </a:cubicBezTo>
                    <a:cubicBezTo>
                      <a:pt x="83" y="311"/>
                      <a:pt x="102" y="356"/>
                      <a:pt x="136" y="390"/>
                    </a:cubicBezTo>
                    <a:cubicBezTo>
                      <a:pt x="170" y="424"/>
                      <a:pt x="215" y="442"/>
                      <a:pt x="263" y="442"/>
                    </a:cubicBezTo>
                    <a:cubicBezTo>
                      <a:pt x="311" y="442"/>
                      <a:pt x="356" y="424"/>
                      <a:pt x="390" y="390"/>
                    </a:cubicBezTo>
                    <a:cubicBezTo>
                      <a:pt x="424" y="356"/>
                      <a:pt x="443" y="311"/>
                      <a:pt x="443" y="263"/>
                    </a:cubicBezTo>
                    <a:cubicBezTo>
                      <a:pt x="443" y="215"/>
                      <a:pt x="424" y="169"/>
                      <a:pt x="390" y="135"/>
                    </a:cubicBezTo>
                    <a:cubicBezTo>
                      <a:pt x="356" y="102"/>
                      <a:pt x="311" y="83"/>
                      <a:pt x="263" y="83"/>
                    </a:cubicBezTo>
                  </a:path>
                </a:pathLst>
              </a:custGeom>
              <a:solidFill>
                <a:srgbClr val="FFC1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5" name="Freeform 36"/>
              <p:cNvSpPr>
                <a:spLocks noEditPoints="1"/>
              </p:cNvSpPr>
              <p:nvPr/>
            </p:nvSpPr>
            <p:spPr bwMode="auto">
              <a:xfrm>
                <a:off x="9918658" y="4800564"/>
                <a:ext cx="40378" cy="21036"/>
              </a:xfrm>
              <a:custGeom>
                <a:avLst/>
                <a:gdLst>
                  <a:gd name="T0" fmla="*/ 19 w 144"/>
                  <a:gd name="T1" fmla="*/ 14 h 75"/>
                  <a:gd name="T2" fmla="*/ 0 w 144"/>
                  <a:gd name="T3" fmla="*/ 14 h 75"/>
                  <a:gd name="T4" fmla="*/ 0 w 144"/>
                  <a:gd name="T5" fmla="*/ 0 h 75"/>
                  <a:gd name="T6" fmla="*/ 55 w 144"/>
                  <a:gd name="T7" fmla="*/ 0 h 75"/>
                  <a:gd name="T8" fmla="*/ 55 w 144"/>
                  <a:gd name="T9" fmla="*/ 14 h 75"/>
                  <a:gd name="T10" fmla="*/ 36 w 144"/>
                  <a:gd name="T11" fmla="*/ 14 h 75"/>
                  <a:gd name="T12" fmla="*/ 36 w 144"/>
                  <a:gd name="T13" fmla="*/ 75 h 75"/>
                  <a:gd name="T14" fmla="*/ 19 w 144"/>
                  <a:gd name="T15" fmla="*/ 75 h 75"/>
                  <a:gd name="T16" fmla="*/ 19 w 144"/>
                  <a:gd name="T17" fmla="*/ 14 h 75"/>
                  <a:gd name="T18" fmla="*/ 69 w 144"/>
                  <a:gd name="T19" fmla="*/ 0 h 75"/>
                  <a:gd name="T20" fmla="*/ 92 w 144"/>
                  <a:gd name="T21" fmla="*/ 0 h 75"/>
                  <a:gd name="T22" fmla="*/ 107 w 144"/>
                  <a:gd name="T23" fmla="*/ 56 h 75"/>
                  <a:gd name="T24" fmla="*/ 121 w 144"/>
                  <a:gd name="T25" fmla="*/ 0 h 75"/>
                  <a:gd name="T26" fmla="*/ 144 w 144"/>
                  <a:gd name="T27" fmla="*/ 0 h 75"/>
                  <a:gd name="T28" fmla="*/ 144 w 144"/>
                  <a:gd name="T29" fmla="*/ 75 h 75"/>
                  <a:gd name="T30" fmla="*/ 130 w 144"/>
                  <a:gd name="T31" fmla="*/ 75 h 75"/>
                  <a:gd name="T32" fmla="*/ 130 w 144"/>
                  <a:gd name="T33" fmla="*/ 18 h 75"/>
                  <a:gd name="T34" fmla="*/ 114 w 144"/>
                  <a:gd name="T35" fmla="*/ 75 h 75"/>
                  <a:gd name="T36" fmla="*/ 99 w 144"/>
                  <a:gd name="T37" fmla="*/ 75 h 75"/>
                  <a:gd name="T38" fmla="*/ 85 w 144"/>
                  <a:gd name="T39" fmla="*/ 18 h 75"/>
                  <a:gd name="T40" fmla="*/ 85 w 144"/>
                  <a:gd name="T41" fmla="*/ 75 h 75"/>
                  <a:gd name="T42" fmla="*/ 69 w 144"/>
                  <a:gd name="T43" fmla="*/ 75 h 75"/>
                  <a:gd name="T44" fmla="*/ 69 w 144"/>
                  <a:gd name="T4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5">
                    <a:moveTo>
                      <a:pt x="19" y="14"/>
                    </a:moveTo>
                    <a:lnTo>
                      <a:pt x="0" y="14"/>
                    </a:lnTo>
                    <a:lnTo>
                      <a:pt x="0" y="0"/>
                    </a:lnTo>
                    <a:lnTo>
                      <a:pt x="55" y="0"/>
                    </a:lnTo>
                    <a:lnTo>
                      <a:pt x="55" y="14"/>
                    </a:lnTo>
                    <a:lnTo>
                      <a:pt x="36" y="14"/>
                    </a:lnTo>
                    <a:lnTo>
                      <a:pt x="36" y="75"/>
                    </a:lnTo>
                    <a:lnTo>
                      <a:pt x="19" y="75"/>
                    </a:lnTo>
                    <a:lnTo>
                      <a:pt x="19" y="14"/>
                    </a:lnTo>
                    <a:close/>
                    <a:moveTo>
                      <a:pt x="69" y="0"/>
                    </a:moveTo>
                    <a:lnTo>
                      <a:pt x="92" y="0"/>
                    </a:lnTo>
                    <a:lnTo>
                      <a:pt x="107" y="56"/>
                    </a:lnTo>
                    <a:lnTo>
                      <a:pt x="121" y="0"/>
                    </a:lnTo>
                    <a:lnTo>
                      <a:pt x="144" y="0"/>
                    </a:lnTo>
                    <a:lnTo>
                      <a:pt x="144" y="75"/>
                    </a:lnTo>
                    <a:lnTo>
                      <a:pt x="130" y="75"/>
                    </a:lnTo>
                    <a:lnTo>
                      <a:pt x="130" y="18"/>
                    </a:lnTo>
                    <a:lnTo>
                      <a:pt x="114" y="75"/>
                    </a:lnTo>
                    <a:lnTo>
                      <a:pt x="99" y="75"/>
                    </a:lnTo>
                    <a:lnTo>
                      <a:pt x="85" y="18"/>
                    </a:lnTo>
                    <a:lnTo>
                      <a:pt x="85" y="75"/>
                    </a:lnTo>
                    <a:lnTo>
                      <a:pt x="69" y="75"/>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6" name="Rectangle 37"/>
              <p:cNvSpPr>
                <a:spLocks noChangeArrowheads="1"/>
              </p:cNvSpPr>
              <p:nvPr/>
            </p:nvSpPr>
            <p:spPr bwMode="auto">
              <a:xfrm>
                <a:off x="8797335" y="4525980"/>
                <a:ext cx="13179" cy="140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7" name="Rectangle 38"/>
              <p:cNvSpPr>
                <a:spLocks noChangeArrowheads="1"/>
              </p:cNvSpPr>
              <p:nvPr/>
            </p:nvSpPr>
            <p:spPr bwMode="auto">
              <a:xfrm>
                <a:off x="8797335" y="4498774"/>
                <a:ext cx="13179" cy="140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8" name="Rectangle 39"/>
              <p:cNvSpPr>
                <a:spLocks noChangeArrowheads="1"/>
              </p:cNvSpPr>
              <p:nvPr/>
            </p:nvSpPr>
            <p:spPr bwMode="auto">
              <a:xfrm>
                <a:off x="8758920" y="4539443"/>
                <a:ext cx="12618" cy="131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09" name="Rectangle 40"/>
              <p:cNvSpPr>
                <a:spLocks noChangeArrowheads="1"/>
              </p:cNvSpPr>
              <p:nvPr/>
            </p:nvSpPr>
            <p:spPr bwMode="auto">
              <a:xfrm>
                <a:off x="8733684" y="4565807"/>
                <a:ext cx="12618" cy="126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0" name="Rectangle 41"/>
              <p:cNvSpPr>
                <a:spLocks noChangeArrowheads="1"/>
              </p:cNvSpPr>
              <p:nvPr/>
            </p:nvSpPr>
            <p:spPr bwMode="auto">
              <a:xfrm>
                <a:off x="8771538" y="4552625"/>
                <a:ext cx="14581" cy="131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1" name="Rectangle 42"/>
              <p:cNvSpPr>
                <a:spLocks noChangeArrowheads="1"/>
              </p:cNvSpPr>
              <p:nvPr/>
            </p:nvSpPr>
            <p:spPr bwMode="auto">
              <a:xfrm>
                <a:off x="8721066" y="4553186"/>
                <a:ext cx="12618" cy="126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2" name="Rectangle 43"/>
              <p:cNvSpPr>
                <a:spLocks noChangeArrowheads="1"/>
              </p:cNvSpPr>
              <p:nvPr/>
            </p:nvSpPr>
            <p:spPr bwMode="auto">
              <a:xfrm>
                <a:off x="8758920" y="4565807"/>
                <a:ext cx="12618" cy="126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3" name="Rectangle 44"/>
              <p:cNvSpPr>
                <a:spLocks noChangeArrowheads="1"/>
              </p:cNvSpPr>
              <p:nvPr/>
            </p:nvSpPr>
            <p:spPr bwMode="auto">
              <a:xfrm>
                <a:off x="8783315" y="4512798"/>
                <a:ext cx="14020" cy="131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4" name="Rectangle 45"/>
              <p:cNvSpPr>
                <a:spLocks noChangeArrowheads="1"/>
              </p:cNvSpPr>
              <p:nvPr/>
            </p:nvSpPr>
            <p:spPr bwMode="auto">
              <a:xfrm>
                <a:off x="8758920" y="4525980"/>
                <a:ext cx="24395" cy="13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5" name="Rectangle 46"/>
              <p:cNvSpPr>
                <a:spLocks noChangeArrowheads="1"/>
              </p:cNvSpPr>
              <p:nvPr/>
            </p:nvSpPr>
            <p:spPr bwMode="auto">
              <a:xfrm>
                <a:off x="8746302" y="4539443"/>
                <a:ext cx="12618" cy="263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sp>
            <p:nvSpPr>
              <p:cNvPr id="116" name="Freeform 47"/>
              <p:cNvSpPr>
                <a:spLocks/>
              </p:cNvSpPr>
              <p:nvPr/>
            </p:nvSpPr>
            <p:spPr bwMode="auto">
              <a:xfrm>
                <a:off x="8523664" y="4578429"/>
                <a:ext cx="235256" cy="226623"/>
              </a:xfrm>
              <a:custGeom>
                <a:avLst/>
                <a:gdLst>
                  <a:gd name="T0" fmla="*/ 336 w 355"/>
                  <a:gd name="T1" fmla="*/ 0 h 342"/>
                  <a:gd name="T2" fmla="*/ 336 w 355"/>
                  <a:gd name="T3" fmla="*/ 19 h 342"/>
                  <a:gd name="T4" fmla="*/ 317 w 355"/>
                  <a:gd name="T5" fmla="*/ 19 h 342"/>
                  <a:gd name="T6" fmla="*/ 317 w 355"/>
                  <a:gd name="T7" fmla="*/ 0 h 342"/>
                  <a:gd name="T8" fmla="*/ 285 w 355"/>
                  <a:gd name="T9" fmla="*/ 0 h 342"/>
                  <a:gd name="T10" fmla="*/ 285 w 355"/>
                  <a:gd name="T11" fmla="*/ 14 h 342"/>
                  <a:gd name="T12" fmla="*/ 268 w 355"/>
                  <a:gd name="T13" fmla="*/ 14 h 342"/>
                  <a:gd name="T14" fmla="*/ 268 w 355"/>
                  <a:gd name="T15" fmla="*/ 31 h 342"/>
                  <a:gd name="T16" fmla="*/ 287 w 355"/>
                  <a:gd name="T17" fmla="*/ 31 h 342"/>
                  <a:gd name="T18" fmla="*/ 287 w 355"/>
                  <a:gd name="T19" fmla="*/ 50 h 342"/>
                  <a:gd name="T20" fmla="*/ 268 w 355"/>
                  <a:gd name="T21" fmla="*/ 50 h 342"/>
                  <a:gd name="T22" fmla="*/ 268 w 355"/>
                  <a:gd name="T23" fmla="*/ 31 h 342"/>
                  <a:gd name="T24" fmla="*/ 248 w 355"/>
                  <a:gd name="T25" fmla="*/ 31 h 342"/>
                  <a:gd name="T26" fmla="*/ 248 w 355"/>
                  <a:gd name="T27" fmla="*/ 61 h 342"/>
                  <a:gd name="T28" fmla="*/ 228 w 355"/>
                  <a:gd name="T29" fmla="*/ 61 h 342"/>
                  <a:gd name="T30" fmla="*/ 228 w 355"/>
                  <a:gd name="T31" fmla="*/ 80 h 342"/>
                  <a:gd name="T32" fmla="*/ 215 w 355"/>
                  <a:gd name="T33" fmla="*/ 80 h 342"/>
                  <a:gd name="T34" fmla="*/ 215 w 355"/>
                  <a:gd name="T35" fmla="*/ 99 h 342"/>
                  <a:gd name="T36" fmla="*/ 201 w 355"/>
                  <a:gd name="T37" fmla="*/ 99 h 342"/>
                  <a:gd name="T38" fmla="*/ 134 w 355"/>
                  <a:gd name="T39" fmla="*/ 226 h 342"/>
                  <a:gd name="T40" fmla="*/ 31 w 355"/>
                  <a:gd name="T41" fmla="*/ 133 h 342"/>
                  <a:gd name="T42" fmla="*/ 23 w 355"/>
                  <a:gd name="T43" fmla="*/ 169 h 342"/>
                  <a:gd name="T44" fmla="*/ 111 w 355"/>
                  <a:gd name="T45" fmla="*/ 318 h 342"/>
                  <a:gd name="T46" fmla="*/ 167 w 355"/>
                  <a:gd name="T47" fmla="*/ 320 h 342"/>
                  <a:gd name="T48" fmla="*/ 236 w 355"/>
                  <a:gd name="T49" fmla="*/ 184 h 342"/>
                  <a:gd name="T50" fmla="*/ 236 w 355"/>
                  <a:gd name="T51" fmla="*/ 163 h 342"/>
                  <a:gd name="T52" fmla="*/ 252 w 355"/>
                  <a:gd name="T53" fmla="*/ 163 h 342"/>
                  <a:gd name="T54" fmla="*/ 252 w 355"/>
                  <a:gd name="T55" fmla="*/ 143 h 342"/>
                  <a:gd name="T56" fmla="*/ 268 w 355"/>
                  <a:gd name="T57" fmla="*/ 143 h 342"/>
                  <a:gd name="T58" fmla="*/ 268 w 355"/>
                  <a:gd name="T59" fmla="*/ 121 h 342"/>
                  <a:gd name="T60" fmla="*/ 287 w 355"/>
                  <a:gd name="T61" fmla="*/ 121 h 342"/>
                  <a:gd name="T62" fmla="*/ 287 w 355"/>
                  <a:gd name="T63" fmla="*/ 100 h 342"/>
                  <a:gd name="T64" fmla="*/ 268 w 355"/>
                  <a:gd name="T65" fmla="*/ 100 h 342"/>
                  <a:gd name="T66" fmla="*/ 268 w 355"/>
                  <a:gd name="T67" fmla="*/ 80 h 342"/>
                  <a:gd name="T68" fmla="*/ 287 w 355"/>
                  <a:gd name="T69" fmla="*/ 80 h 342"/>
                  <a:gd name="T70" fmla="*/ 287 w 355"/>
                  <a:gd name="T71" fmla="*/ 100 h 342"/>
                  <a:gd name="T72" fmla="*/ 306 w 355"/>
                  <a:gd name="T73" fmla="*/ 100 h 342"/>
                  <a:gd name="T74" fmla="*/ 306 w 355"/>
                  <a:gd name="T75" fmla="*/ 80 h 342"/>
                  <a:gd name="T76" fmla="*/ 321 w 355"/>
                  <a:gd name="T77" fmla="*/ 80 h 342"/>
                  <a:gd name="T78" fmla="*/ 321 w 355"/>
                  <a:gd name="T79" fmla="*/ 57 h 342"/>
                  <a:gd name="T80" fmla="*/ 339 w 355"/>
                  <a:gd name="T81" fmla="*/ 57 h 342"/>
                  <a:gd name="T82" fmla="*/ 339 w 355"/>
                  <a:gd name="T83" fmla="*/ 41 h 342"/>
                  <a:gd name="T84" fmla="*/ 355 w 355"/>
                  <a:gd name="T85" fmla="*/ 41 h 342"/>
                  <a:gd name="T86" fmla="*/ 355 w 355"/>
                  <a:gd name="T87" fmla="*/ 0 h 342"/>
                  <a:gd name="T88" fmla="*/ 336 w 355"/>
                  <a:gd name="T8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5" h="342">
                    <a:moveTo>
                      <a:pt x="336" y="0"/>
                    </a:moveTo>
                    <a:cubicBezTo>
                      <a:pt x="336" y="19"/>
                      <a:pt x="336" y="19"/>
                      <a:pt x="336" y="19"/>
                    </a:cubicBezTo>
                    <a:cubicBezTo>
                      <a:pt x="317" y="19"/>
                      <a:pt x="317" y="19"/>
                      <a:pt x="317" y="19"/>
                    </a:cubicBezTo>
                    <a:cubicBezTo>
                      <a:pt x="317" y="0"/>
                      <a:pt x="317" y="0"/>
                      <a:pt x="317" y="0"/>
                    </a:cubicBezTo>
                    <a:cubicBezTo>
                      <a:pt x="285" y="0"/>
                      <a:pt x="285" y="0"/>
                      <a:pt x="285" y="0"/>
                    </a:cubicBezTo>
                    <a:cubicBezTo>
                      <a:pt x="285" y="14"/>
                      <a:pt x="285" y="14"/>
                      <a:pt x="285" y="14"/>
                    </a:cubicBezTo>
                    <a:cubicBezTo>
                      <a:pt x="268" y="14"/>
                      <a:pt x="268" y="14"/>
                      <a:pt x="268" y="14"/>
                    </a:cubicBezTo>
                    <a:cubicBezTo>
                      <a:pt x="268" y="31"/>
                      <a:pt x="268" y="31"/>
                      <a:pt x="268" y="31"/>
                    </a:cubicBezTo>
                    <a:cubicBezTo>
                      <a:pt x="287" y="31"/>
                      <a:pt x="287" y="31"/>
                      <a:pt x="287" y="31"/>
                    </a:cubicBezTo>
                    <a:cubicBezTo>
                      <a:pt x="287" y="50"/>
                      <a:pt x="287" y="50"/>
                      <a:pt x="287" y="50"/>
                    </a:cubicBezTo>
                    <a:cubicBezTo>
                      <a:pt x="268" y="50"/>
                      <a:pt x="268" y="50"/>
                      <a:pt x="268" y="50"/>
                    </a:cubicBezTo>
                    <a:cubicBezTo>
                      <a:pt x="268" y="31"/>
                      <a:pt x="268" y="31"/>
                      <a:pt x="268" y="31"/>
                    </a:cubicBezTo>
                    <a:cubicBezTo>
                      <a:pt x="248" y="31"/>
                      <a:pt x="248" y="31"/>
                      <a:pt x="248" y="31"/>
                    </a:cubicBezTo>
                    <a:cubicBezTo>
                      <a:pt x="248" y="61"/>
                      <a:pt x="248" y="61"/>
                      <a:pt x="248" y="61"/>
                    </a:cubicBezTo>
                    <a:cubicBezTo>
                      <a:pt x="228" y="61"/>
                      <a:pt x="228" y="61"/>
                      <a:pt x="228" y="61"/>
                    </a:cubicBezTo>
                    <a:cubicBezTo>
                      <a:pt x="228" y="80"/>
                      <a:pt x="228" y="80"/>
                      <a:pt x="228" y="80"/>
                    </a:cubicBezTo>
                    <a:cubicBezTo>
                      <a:pt x="215" y="80"/>
                      <a:pt x="215" y="80"/>
                      <a:pt x="215" y="80"/>
                    </a:cubicBezTo>
                    <a:cubicBezTo>
                      <a:pt x="215" y="99"/>
                      <a:pt x="215" y="99"/>
                      <a:pt x="215" y="99"/>
                    </a:cubicBezTo>
                    <a:cubicBezTo>
                      <a:pt x="201" y="99"/>
                      <a:pt x="201" y="99"/>
                      <a:pt x="201" y="99"/>
                    </a:cubicBezTo>
                    <a:cubicBezTo>
                      <a:pt x="186" y="123"/>
                      <a:pt x="146" y="196"/>
                      <a:pt x="134" y="226"/>
                    </a:cubicBezTo>
                    <a:cubicBezTo>
                      <a:pt x="91" y="166"/>
                      <a:pt x="57" y="142"/>
                      <a:pt x="31" y="133"/>
                    </a:cubicBezTo>
                    <a:cubicBezTo>
                      <a:pt x="17" y="129"/>
                      <a:pt x="0" y="145"/>
                      <a:pt x="23" y="169"/>
                    </a:cubicBezTo>
                    <a:cubicBezTo>
                      <a:pt x="78" y="229"/>
                      <a:pt x="95" y="278"/>
                      <a:pt x="111" y="318"/>
                    </a:cubicBezTo>
                    <a:cubicBezTo>
                      <a:pt x="120" y="338"/>
                      <a:pt x="159" y="342"/>
                      <a:pt x="167" y="320"/>
                    </a:cubicBezTo>
                    <a:cubicBezTo>
                      <a:pt x="184" y="276"/>
                      <a:pt x="208" y="225"/>
                      <a:pt x="236" y="184"/>
                    </a:cubicBezTo>
                    <a:cubicBezTo>
                      <a:pt x="236" y="163"/>
                      <a:pt x="236" y="163"/>
                      <a:pt x="236" y="163"/>
                    </a:cubicBezTo>
                    <a:cubicBezTo>
                      <a:pt x="252" y="163"/>
                      <a:pt x="252" y="163"/>
                      <a:pt x="252" y="163"/>
                    </a:cubicBezTo>
                    <a:cubicBezTo>
                      <a:pt x="252" y="143"/>
                      <a:pt x="252" y="143"/>
                      <a:pt x="252" y="143"/>
                    </a:cubicBezTo>
                    <a:cubicBezTo>
                      <a:pt x="268" y="143"/>
                      <a:pt x="268" y="143"/>
                      <a:pt x="268" y="143"/>
                    </a:cubicBezTo>
                    <a:cubicBezTo>
                      <a:pt x="268" y="121"/>
                      <a:pt x="268" y="121"/>
                      <a:pt x="268" y="121"/>
                    </a:cubicBezTo>
                    <a:cubicBezTo>
                      <a:pt x="287" y="121"/>
                      <a:pt x="287" y="121"/>
                      <a:pt x="287" y="121"/>
                    </a:cubicBezTo>
                    <a:cubicBezTo>
                      <a:pt x="287" y="100"/>
                      <a:pt x="287" y="100"/>
                      <a:pt x="287" y="100"/>
                    </a:cubicBezTo>
                    <a:cubicBezTo>
                      <a:pt x="268" y="100"/>
                      <a:pt x="268" y="100"/>
                      <a:pt x="268" y="100"/>
                    </a:cubicBezTo>
                    <a:cubicBezTo>
                      <a:pt x="268" y="80"/>
                      <a:pt x="268" y="80"/>
                      <a:pt x="268" y="80"/>
                    </a:cubicBezTo>
                    <a:cubicBezTo>
                      <a:pt x="287" y="80"/>
                      <a:pt x="287" y="80"/>
                      <a:pt x="287" y="80"/>
                    </a:cubicBezTo>
                    <a:cubicBezTo>
                      <a:pt x="287" y="100"/>
                      <a:pt x="287" y="100"/>
                      <a:pt x="287" y="100"/>
                    </a:cubicBezTo>
                    <a:cubicBezTo>
                      <a:pt x="306" y="100"/>
                      <a:pt x="306" y="100"/>
                      <a:pt x="306" y="100"/>
                    </a:cubicBezTo>
                    <a:cubicBezTo>
                      <a:pt x="306" y="80"/>
                      <a:pt x="306" y="80"/>
                      <a:pt x="306" y="80"/>
                    </a:cubicBezTo>
                    <a:cubicBezTo>
                      <a:pt x="321" y="80"/>
                      <a:pt x="321" y="80"/>
                      <a:pt x="321" y="80"/>
                    </a:cubicBezTo>
                    <a:cubicBezTo>
                      <a:pt x="321" y="57"/>
                      <a:pt x="321" y="57"/>
                      <a:pt x="321" y="57"/>
                    </a:cubicBezTo>
                    <a:cubicBezTo>
                      <a:pt x="339" y="57"/>
                      <a:pt x="339" y="57"/>
                      <a:pt x="339" y="57"/>
                    </a:cubicBezTo>
                    <a:cubicBezTo>
                      <a:pt x="339" y="41"/>
                      <a:pt x="339" y="41"/>
                      <a:pt x="339" y="41"/>
                    </a:cubicBezTo>
                    <a:cubicBezTo>
                      <a:pt x="355" y="41"/>
                      <a:pt x="355" y="41"/>
                      <a:pt x="355" y="41"/>
                    </a:cubicBezTo>
                    <a:cubicBezTo>
                      <a:pt x="355" y="0"/>
                      <a:pt x="355" y="0"/>
                      <a:pt x="355" y="0"/>
                    </a:cubicBezTo>
                    <a:lnTo>
                      <a:pt x="3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095"/>
                <a:endParaRPr lang="en-US">
                  <a:solidFill>
                    <a:srgbClr val="717074"/>
                  </a:solidFill>
                </a:endParaRPr>
              </a:p>
            </p:txBody>
          </p:sp>
        </p:grpSp>
        <p:pic>
          <p:nvPicPr>
            <p:cNvPr id="67" name="Picture 42" descr="C:\Users\mpaskin\Desktop\ASG Icons\133971_VMware_Veamm_AS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067577" y="4592377"/>
              <a:ext cx="814600" cy="27678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4" descr="C:\Users\mpaskin\Desktop\ASG Icons\133971_VMware_Acronis_ASG.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78873" y="2731355"/>
              <a:ext cx="990000" cy="26258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5" descr="C:\Users\mpaskin\Desktop\ASG Icons\133971_VMware_Actiflo_ASG.pn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28831"/>
            <a:stretch/>
          </p:blipFill>
          <p:spPr bwMode="auto">
            <a:xfrm>
              <a:off x="9975809" y="2726738"/>
              <a:ext cx="817200" cy="26919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p:cNvPicPr>
              <a:picLocks noChangeAspect="1"/>
            </p:cNvPicPr>
            <p:nvPr/>
          </p:nvPicPr>
          <p:blipFill rotWithShape="1">
            <a:blip r:embed="rId23" cstate="print">
              <a:extLst>
                <a:ext uri="{28A0092B-C50C-407E-A947-70E740481C1C}">
                  <a14:useLocalDpi xmlns:a14="http://schemas.microsoft.com/office/drawing/2010/main" val="0"/>
                </a:ext>
              </a:extLst>
            </a:blip>
            <a:srcRect l="30578" t="39654" r="28771" b="41921"/>
            <a:stretch/>
          </p:blipFill>
          <p:spPr>
            <a:xfrm>
              <a:off x="8427689" y="3492756"/>
              <a:ext cx="1285200" cy="450234"/>
            </a:xfrm>
            <a:prstGeom prst="rect">
              <a:avLst/>
            </a:prstGeom>
          </p:spPr>
        </p:pic>
      </p:grpSp>
    </p:spTree>
    <p:extLst>
      <p:ext uri="{BB962C8B-B14F-4D97-AF65-F5344CB8AC3E}">
        <p14:creationId xmlns:p14="http://schemas.microsoft.com/office/powerpoint/2010/main" val="329838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strVal val="#ppt_x"/>
                                          </p:val>
                                        </p:tav>
                                        <p:tav tm="100000">
                                          <p:val>
                                            <p:strVal val="#ppt_x"/>
                                          </p:val>
                                        </p:tav>
                                      </p:tavLst>
                                    </p:anim>
                                    <p:anim calcmode="lin" valueType="num">
                                      <p:cBhvr>
                                        <p:cTn id="21"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a:off x="398964" y="3064284"/>
            <a:ext cx="4573191" cy="533400"/>
          </a:xfrm>
          <a:prstGeom prst="roundRect">
            <a:avLst>
              <a:gd name="adj" fmla="val 0"/>
            </a:avLst>
          </a:prstGeom>
          <a:gradFill>
            <a:gsLst>
              <a:gs pos="0">
                <a:srgbClr val="2F97D9"/>
              </a:gs>
              <a:gs pos="100000">
                <a:srgbClr val="8FD1F0"/>
              </a:gs>
            </a:gsLst>
          </a:gradFill>
          <a:ln w="12700">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ctr" rtl="0" fontAlgn="base">
              <a:spcBef>
                <a:spcPct val="0"/>
              </a:spcBef>
              <a:spcAft>
                <a:spcPct val="40000"/>
              </a:spcAft>
              <a:defRPr sz="2400" kern="1200">
                <a:solidFill>
                  <a:schemeClr val="lt1"/>
                </a:solidFill>
                <a:latin typeface="+mn-lt"/>
                <a:ea typeface="+mn-ea"/>
                <a:cs typeface="+mn-cs"/>
              </a:defRPr>
            </a:lvl1pPr>
            <a:lvl2pPr marL="457200" algn="ctr" rtl="0" fontAlgn="base">
              <a:spcBef>
                <a:spcPct val="0"/>
              </a:spcBef>
              <a:spcAft>
                <a:spcPct val="40000"/>
              </a:spcAft>
              <a:defRPr sz="2400" kern="1200">
                <a:solidFill>
                  <a:schemeClr val="lt1"/>
                </a:solidFill>
                <a:latin typeface="+mn-lt"/>
                <a:ea typeface="+mn-ea"/>
                <a:cs typeface="+mn-cs"/>
              </a:defRPr>
            </a:lvl2pPr>
            <a:lvl3pPr marL="914400" algn="ctr" rtl="0" fontAlgn="base">
              <a:spcBef>
                <a:spcPct val="0"/>
              </a:spcBef>
              <a:spcAft>
                <a:spcPct val="40000"/>
              </a:spcAft>
              <a:defRPr sz="2400" kern="1200">
                <a:solidFill>
                  <a:schemeClr val="lt1"/>
                </a:solidFill>
                <a:latin typeface="+mn-lt"/>
                <a:ea typeface="+mn-ea"/>
                <a:cs typeface="+mn-cs"/>
              </a:defRPr>
            </a:lvl3pPr>
            <a:lvl4pPr marL="1371600" algn="ctr" rtl="0" fontAlgn="base">
              <a:spcBef>
                <a:spcPct val="0"/>
              </a:spcBef>
              <a:spcAft>
                <a:spcPct val="40000"/>
              </a:spcAft>
              <a:defRPr sz="2400" kern="1200">
                <a:solidFill>
                  <a:schemeClr val="lt1"/>
                </a:solidFill>
                <a:latin typeface="+mn-lt"/>
                <a:ea typeface="+mn-ea"/>
                <a:cs typeface="+mn-cs"/>
              </a:defRPr>
            </a:lvl4pPr>
            <a:lvl5pPr marL="1828800" algn="ctr" rtl="0" fontAlgn="base">
              <a:spcBef>
                <a:spcPct val="0"/>
              </a:spcBef>
              <a:spcAft>
                <a:spcPct val="4000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spcAft>
                <a:spcPct val="0"/>
              </a:spcAft>
            </a:pPr>
            <a:r>
              <a:rPr lang="en-US" sz="1400" b="1" dirty="0" smtClean="0">
                <a:solidFill>
                  <a:schemeClr val="bg1"/>
                </a:solidFill>
                <a:latin typeface="Arial"/>
                <a:ea typeface="Microsoft JhengHei"/>
              </a:rPr>
              <a:t>vSphere + Virtual SAN</a:t>
            </a:r>
            <a:endParaRPr lang="en-US" sz="1600" b="1" dirty="0">
              <a:solidFill>
                <a:schemeClr val="bg1"/>
              </a:solidFill>
              <a:latin typeface="Arial"/>
              <a:ea typeface="Microsoft JhengHei"/>
            </a:endParaRPr>
          </a:p>
        </p:txBody>
      </p:sp>
      <p:sp>
        <p:nvSpPr>
          <p:cNvPr id="4" name="Slide Number Placeholder 3"/>
          <p:cNvSpPr>
            <a:spLocks noGrp="1"/>
          </p:cNvSpPr>
          <p:nvPr>
            <p:ph type="sldNum" sz="quarter" idx="12"/>
          </p:nvPr>
        </p:nvSpPr>
        <p:spPr>
          <a:xfrm>
            <a:off x="8700260" y="6464301"/>
            <a:ext cx="358914" cy="149224"/>
          </a:xfrm>
        </p:spPr>
        <p:txBody>
          <a:bodyPr/>
          <a:lstStyle/>
          <a:p>
            <a:fld id="{6EA6D8CF-3CDE-4807-BCD2-C9F2B831AAA5}" type="slidenum">
              <a:rPr lang="en-US" smtClean="0">
                <a:solidFill>
                  <a:prstClr val="white"/>
                </a:solidFill>
                <a:latin typeface="Arial"/>
                <a:ea typeface="Microsoft JhengHei"/>
              </a:rPr>
              <a:pPr/>
              <a:t>17</a:t>
            </a:fld>
            <a:endParaRPr lang="en-US">
              <a:solidFill>
                <a:prstClr val="white"/>
              </a:solidFill>
              <a:latin typeface="Arial"/>
              <a:ea typeface="Microsoft JhengHei"/>
            </a:endParaRPr>
          </a:p>
        </p:txBody>
      </p:sp>
      <p:sp>
        <p:nvSpPr>
          <p:cNvPr id="43" name="Rectangle 42"/>
          <p:cNvSpPr/>
          <p:nvPr/>
        </p:nvSpPr>
        <p:spPr>
          <a:xfrm>
            <a:off x="1380520" y="3911081"/>
            <a:ext cx="1453252" cy="45719"/>
          </a:xfrm>
          <a:prstGeom prst="rect">
            <a:avLst/>
          </a:prstGeom>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50" name="Picture 49"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191" y="2438397"/>
            <a:ext cx="452607" cy="457200"/>
          </a:xfrm>
          <a:prstGeom prst="rect">
            <a:avLst/>
          </a:prstGeom>
          <a:noFill/>
          <a:ln w="9525">
            <a:noFill/>
            <a:miter lim="800000"/>
            <a:headEnd/>
            <a:tailEnd/>
          </a:ln>
          <a:effectLst>
            <a:glow rad="101600">
              <a:schemeClr val="accent6">
                <a:satMod val="175000"/>
                <a:alpha val="40000"/>
              </a:schemeClr>
            </a:glow>
          </a:effectLst>
        </p:spPr>
      </p:pic>
      <p:pic>
        <p:nvPicPr>
          <p:cNvPr id="54" name="Picture 53"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459" y="2422116"/>
            <a:ext cx="452607" cy="457200"/>
          </a:xfrm>
          <a:prstGeom prst="rect">
            <a:avLst/>
          </a:prstGeom>
          <a:noFill/>
          <a:ln w="9525">
            <a:noFill/>
            <a:miter lim="800000"/>
            <a:headEnd/>
            <a:tailEnd/>
          </a:ln>
        </p:spPr>
      </p:pic>
      <p:pic>
        <p:nvPicPr>
          <p:cNvPr id="56" name="Picture 55"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847" y="2422116"/>
            <a:ext cx="452607" cy="457200"/>
          </a:xfrm>
          <a:prstGeom prst="rect">
            <a:avLst/>
          </a:prstGeom>
          <a:noFill/>
          <a:ln w="9525">
            <a:noFill/>
            <a:miter lim="800000"/>
            <a:headEnd/>
            <a:tailEnd/>
          </a:ln>
        </p:spPr>
      </p:pic>
      <p:grpSp>
        <p:nvGrpSpPr>
          <p:cNvPr id="57" name="Group 48"/>
          <p:cNvGrpSpPr>
            <a:grpSpLocks/>
          </p:cNvGrpSpPr>
          <p:nvPr/>
        </p:nvGrpSpPr>
        <p:grpSpPr bwMode="auto">
          <a:xfrm>
            <a:off x="539215" y="4360142"/>
            <a:ext cx="831673" cy="669058"/>
            <a:chOff x="4733364" y="4836069"/>
            <a:chExt cx="915708" cy="891771"/>
          </a:xfrm>
        </p:grpSpPr>
        <p:pic>
          <p:nvPicPr>
            <p:cNvPr id="58" name="Picture 57" descr="SSD.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549" y="4836069"/>
              <a:ext cx="656216" cy="383868"/>
            </a:xfrm>
            <a:prstGeom prst="rect">
              <a:avLst/>
            </a:prstGeom>
            <a:noFill/>
            <a:ln w="9525">
              <a:noFill/>
              <a:miter lim="800000"/>
              <a:headEnd/>
              <a:tailEnd/>
            </a:ln>
          </p:spPr>
        </p:pic>
        <p:pic>
          <p:nvPicPr>
            <p:cNvPr id="59"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364" y="5396754"/>
              <a:ext cx="643459" cy="331086"/>
            </a:xfrm>
            <a:prstGeom prst="rect">
              <a:avLst/>
            </a:prstGeom>
            <a:noFill/>
            <a:ln w="9525">
              <a:noFill/>
              <a:miter lim="800000"/>
              <a:headEnd/>
              <a:tailEnd/>
            </a:ln>
          </p:spPr>
        </p:pic>
        <p:pic>
          <p:nvPicPr>
            <p:cNvPr id="60"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5613" y="5387789"/>
              <a:ext cx="643459" cy="331086"/>
            </a:xfrm>
            <a:prstGeom prst="rect">
              <a:avLst/>
            </a:prstGeom>
            <a:noFill/>
            <a:ln w="9525">
              <a:noFill/>
              <a:miter lim="800000"/>
              <a:headEnd/>
              <a:tailEnd/>
            </a:ln>
          </p:spPr>
        </p:pic>
      </p:grpSp>
      <p:pic>
        <p:nvPicPr>
          <p:cNvPr id="62" name="Picture 61" descr="SSD.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907" y="4348588"/>
            <a:ext cx="595995" cy="288000"/>
          </a:xfrm>
          <a:prstGeom prst="rect">
            <a:avLst/>
          </a:prstGeom>
          <a:noFill/>
          <a:ln w="9525">
            <a:noFill/>
            <a:miter lim="800000"/>
            <a:headEnd/>
            <a:tailEnd/>
          </a:ln>
          <a:effectLst/>
        </p:spPr>
      </p:pic>
      <p:pic>
        <p:nvPicPr>
          <p:cNvPr id="63"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6703" y="4769246"/>
            <a:ext cx="584408" cy="248400"/>
          </a:xfrm>
          <a:prstGeom prst="rect">
            <a:avLst/>
          </a:prstGeom>
          <a:noFill/>
          <a:ln w="9525">
            <a:noFill/>
            <a:miter lim="800000"/>
            <a:headEnd/>
            <a:tailEnd/>
          </a:ln>
        </p:spPr>
      </p:pic>
      <p:pic>
        <p:nvPicPr>
          <p:cNvPr id="64"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8970" y="4762520"/>
            <a:ext cx="584408" cy="248400"/>
          </a:xfrm>
          <a:prstGeom prst="rect">
            <a:avLst/>
          </a:prstGeom>
          <a:noFill/>
          <a:ln w="9525">
            <a:noFill/>
            <a:miter lim="800000"/>
            <a:headEnd/>
            <a:tailEnd/>
          </a:ln>
          <a:effectLst/>
        </p:spPr>
      </p:pic>
      <p:grpSp>
        <p:nvGrpSpPr>
          <p:cNvPr id="65" name="Group 48"/>
          <p:cNvGrpSpPr>
            <a:grpSpLocks/>
          </p:cNvGrpSpPr>
          <p:nvPr/>
        </p:nvGrpSpPr>
        <p:grpSpPr bwMode="auto">
          <a:xfrm>
            <a:off x="3943187" y="4355314"/>
            <a:ext cx="831673" cy="669058"/>
            <a:chOff x="4733364" y="4836069"/>
            <a:chExt cx="915708" cy="891771"/>
          </a:xfrm>
        </p:grpSpPr>
        <p:pic>
          <p:nvPicPr>
            <p:cNvPr id="66" name="Picture 65" descr="SS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1549" y="4836069"/>
              <a:ext cx="496828" cy="383868"/>
            </a:xfrm>
            <a:prstGeom prst="rect">
              <a:avLst/>
            </a:prstGeom>
            <a:noFill/>
            <a:ln w="9525">
              <a:noFill/>
              <a:miter lim="800000"/>
              <a:headEnd/>
              <a:tailEnd/>
            </a:ln>
          </p:spPr>
        </p:pic>
        <p:pic>
          <p:nvPicPr>
            <p:cNvPr id="67"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364" y="5396754"/>
              <a:ext cx="643459" cy="331086"/>
            </a:xfrm>
            <a:prstGeom prst="rect">
              <a:avLst/>
            </a:prstGeom>
            <a:noFill/>
            <a:ln w="9525">
              <a:noFill/>
              <a:miter lim="800000"/>
              <a:headEnd/>
              <a:tailEnd/>
            </a:ln>
          </p:spPr>
        </p:pic>
        <p:pic>
          <p:nvPicPr>
            <p:cNvPr id="68"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5613" y="5387788"/>
              <a:ext cx="643459" cy="331086"/>
            </a:xfrm>
            <a:prstGeom prst="rect">
              <a:avLst/>
            </a:prstGeom>
            <a:noFill/>
            <a:ln w="9525">
              <a:noFill/>
              <a:miter lim="800000"/>
              <a:headEnd/>
              <a:tailEnd/>
            </a:ln>
          </p:spPr>
        </p:pic>
      </p:grpSp>
      <p:pic>
        <p:nvPicPr>
          <p:cNvPr id="70" name="Picture 9" descr="C:\Users\Abject-3D\Desktop\VMWare Files\FINAL diagrams\Basic Virtualization\3D PNGs\DGRM_DRS_R2_Q408_Comm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2878640" y="3920568"/>
            <a:ext cx="17282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8" descr="ICON_Server_flat_Q408.pn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970" y="3782136"/>
            <a:ext cx="1316289" cy="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8" descr="ICON_Server_flat_Q408.pn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4528" y="3752962"/>
            <a:ext cx="1316289" cy="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descr="C:\Users\Abject-3D\Desktop\VMWare Files\FINAL diagrams\Basic Virtualization\3D PNGs\DGRM_HA_Q408_Comm_0.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8765" y="3752962"/>
            <a:ext cx="1288896" cy="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78" descr="Disk_icon"/>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53875" y="4283484"/>
            <a:ext cx="302562" cy="388800"/>
          </a:xfrm>
          <a:prstGeom prst="rect">
            <a:avLst/>
          </a:prstGeom>
          <a:noFill/>
          <a:ln>
            <a:noFill/>
          </a:ln>
        </p:spPr>
      </p:pic>
      <p:pic>
        <p:nvPicPr>
          <p:cNvPr id="80" name="Picture 79" descr="Disk_icon"/>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43340" y="4419600"/>
            <a:ext cx="302562" cy="388800"/>
          </a:xfrm>
          <a:prstGeom prst="rect">
            <a:avLst/>
          </a:prstGeom>
          <a:noFill/>
          <a:ln>
            <a:noFill/>
          </a:ln>
        </p:spPr>
      </p:pic>
      <p:pic>
        <p:nvPicPr>
          <p:cNvPr id="44" name="Picture 8" descr="ICON_Server_flat_Q408.pn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7758" y="3750565"/>
            <a:ext cx="1316289" cy="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descr="SSD.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0237" y="4348588"/>
            <a:ext cx="595995" cy="288000"/>
          </a:xfrm>
          <a:prstGeom prst="rect">
            <a:avLst/>
          </a:prstGeom>
          <a:noFill/>
          <a:ln w="9525">
            <a:noFill/>
            <a:miter lim="800000"/>
            <a:headEnd/>
            <a:tailEnd/>
          </a:ln>
          <a:effectLst>
            <a:glow rad="101600">
              <a:srgbClr val="FF0000">
                <a:alpha val="60000"/>
              </a:srgbClr>
            </a:glow>
          </a:effectLst>
        </p:spPr>
      </p:pic>
      <p:pic>
        <p:nvPicPr>
          <p:cNvPr id="84" name="Picture 382" descr="ICON_DiscDrive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2993" y="4775972"/>
            <a:ext cx="584408" cy="248400"/>
          </a:xfrm>
          <a:prstGeom prst="rect">
            <a:avLst/>
          </a:prstGeom>
          <a:noFill/>
          <a:ln w="9525">
            <a:noFill/>
            <a:miter lim="800000"/>
            <a:headEnd/>
            <a:tailEnd/>
          </a:ln>
          <a:effectLst>
            <a:glow rad="101600">
              <a:srgbClr val="FF0000">
                <a:alpha val="60000"/>
              </a:srgbClr>
            </a:glow>
          </a:effectLst>
        </p:spPr>
      </p:pic>
      <p:sp>
        <p:nvSpPr>
          <p:cNvPr id="51" name="TextBox 50"/>
          <p:cNvSpPr txBox="1"/>
          <p:nvPr/>
        </p:nvSpPr>
        <p:spPr>
          <a:xfrm>
            <a:off x="5486400" y="1905000"/>
            <a:ext cx="3372966" cy="3657600"/>
          </a:xfrm>
          <a:prstGeom prst="rect">
            <a:avLst/>
          </a:prstGeom>
          <a:noFill/>
        </p:spPr>
        <p:txBody>
          <a:bodyPr wrap="square" lIns="0" tIns="0" rIns="0" bIns="0" rtlCol="0">
            <a:noAutofit/>
          </a:bodyPr>
          <a:lstStyle/>
          <a:p>
            <a:pPr marL="212725" indent="-212725" defTabSz="914400">
              <a:lnSpc>
                <a:spcPct val="90000"/>
              </a:lnSpc>
              <a:spcAft>
                <a:spcPts val="1800"/>
              </a:spcAft>
              <a:buClr>
                <a:srgbClr val="717074"/>
              </a:buClr>
              <a:buFont typeface="Wingdings" charset="2"/>
              <a:buChar char="ü"/>
            </a:pPr>
            <a:r>
              <a:rPr lang="zh-TW" altLang="en-US" b="1" smtClean="0">
                <a:solidFill>
                  <a:srgbClr val="0095D3"/>
                </a:solidFill>
                <a:latin typeface="Arial"/>
                <a:ea typeface="Microsoft JhengHei"/>
              </a:rPr>
              <a:t> 極容易</a:t>
            </a:r>
            <a:r>
              <a:rPr lang="zh-TW" altLang="en-US" smtClean="0">
                <a:solidFill>
                  <a:srgbClr val="717074"/>
                </a:solidFill>
                <a:latin typeface="Arial"/>
                <a:ea typeface="Microsoft JhengHei"/>
              </a:rPr>
              <a:t>透過原則設定</a:t>
            </a:r>
          </a:p>
          <a:p>
            <a:pPr marL="212725" indent="-212725" defTabSz="914400">
              <a:lnSpc>
                <a:spcPct val="90000"/>
              </a:lnSpc>
              <a:spcAft>
                <a:spcPts val="1800"/>
              </a:spcAft>
              <a:buFont typeface="Wingdings" charset="2"/>
              <a:buChar char="ü"/>
            </a:pPr>
            <a:r>
              <a:rPr lang="zh-TW" altLang="en-US" smtClean="0">
                <a:solidFill>
                  <a:srgbClr val="717074"/>
                </a:solidFill>
                <a:latin typeface="Arial"/>
                <a:ea typeface="Microsoft JhengHei"/>
              </a:rPr>
              <a:t> 以</a:t>
            </a:r>
            <a:r>
              <a:rPr lang="zh-TW" altLang="en-US" b="1" smtClean="0">
                <a:solidFill>
                  <a:srgbClr val="0095D3"/>
                </a:solidFill>
                <a:latin typeface="Arial"/>
                <a:ea typeface="Microsoft JhengHei"/>
              </a:rPr>
              <a:t>每個虛擬機</a:t>
            </a:r>
            <a:r>
              <a:rPr lang="zh-TW" altLang="en-US" smtClean="0">
                <a:solidFill>
                  <a:srgbClr val="717074"/>
                </a:solidFill>
                <a:latin typeface="Arial"/>
                <a:ea typeface="Microsoft JhengHei"/>
              </a:rPr>
              <a:t>為基礎提供</a:t>
            </a:r>
          </a:p>
          <a:p>
            <a:pPr marL="212725" indent="-212725" defTabSz="355600">
              <a:lnSpc>
                <a:spcPct val="90000"/>
              </a:lnSpc>
              <a:spcAft>
                <a:spcPts val="1800"/>
              </a:spcAft>
              <a:buFont typeface="Wingdings" charset="2"/>
              <a:buChar char="ü"/>
              <a:tabLst>
                <a:tab pos="280988" algn="l"/>
              </a:tabLst>
            </a:pPr>
            <a:r>
              <a:rPr lang="zh-TW" altLang="en-US" smtClean="0">
                <a:solidFill>
                  <a:srgbClr val="717074"/>
                </a:solidFill>
                <a:latin typeface="Arial"/>
                <a:ea typeface="Microsoft JhengHei"/>
              </a:rPr>
              <a:t> 在磁碟、網路或主機故障時</a:t>
            </a:r>
            <a:r>
              <a:rPr lang="en-US" altLang="zh-TW" smtClean="0">
                <a:solidFill>
                  <a:srgbClr val="717074"/>
                </a:solidFill>
                <a:latin typeface="Arial"/>
                <a:ea typeface="Microsoft JhengHei"/>
              </a:rPr>
              <a:t/>
            </a:r>
            <a:br>
              <a:rPr lang="en-US" altLang="zh-TW" smtClean="0">
                <a:solidFill>
                  <a:srgbClr val="717074"/>
                </a:solidFill>
                <a:latin typeface="Arial"/>
                <a:ea typeface="Microsoft JhengHei"/>
              </a:rPr>
            </a:br>
            <a:r>
              <a:rPr lang="en-US" altLang="zh-TW" smtClean="0">
                <a:solidFill>
                  <a:srgbClr val="717074"/>
                </a:solidFill>
                <a:latin typeface="Arial"/>
                <a:ea typeface="Microsoft JhengHei"/>
              </a:rPr>
              <a:t>	</a:t>
            </a:r>
            <a:r>
              <a:rPr lang="zh-TW" altLang="en-US" b="1" smtClean="0">
                <a:solidFill>
                  <a:srgbClr val="0095D3"/>
                </a:solidFill>
                <a:latin typeface="Arial"/>
                <a:ea typeface="Microsoft JhengHei"/>
              </a:rPr>
              <a:t>零資料遺失</a:t>
            </a:r>
          </a:p>
          <a:p>
            <a:pPr marL="212725" indent="-212725" defTabSz="266700">
              <a:lnSpc>
                <a:spcPct val="90000"/>
              </a:lnSpc>
              <a:spcAft>
                <a:spcPts val="1800"/>
              </a:spcAft>
              <a:buFont typeface="Wingdings" charset="2"/>
              <a:buChar char="ü"/>
              <a:tabLst>
                <a:tab pos="279400" algn="l"/>
              </a:tabLst>
            </a:pPr>
            <a:r>
              <a:rPr lang="zh-TW" altLang="en-US" smtClean="0">
                <a:solidFill>
                  <a:srgbClr val="717074"/>
                </a:solidFill>
                <a:latin typeface="Arial"/>
                <a:ea typeface="Microsoft JhengHei"/>
              </a:rPr>
              <a:t> 確保磁碟或網路故障時</a:t>
            </a:r>
            <a:r>
              <a:rPr lang="zh-TW" altLang="en-US" b="1" smtClean="0">
                <a:solidFill>
                  <a:srgbClr val="0095D3"/>
                </a:solidFill>
                <a:latin typeface="Arial"/>
                <a:ea typeface="Microsoft JhengHei"/>
              </a:rPr>
              <a:t>零停機</a:t>
            </a:r>
            <a:r>
              <a:rPr lang="en-US" altLang="zh-TW" b="1" smtClean="0">
                <a:solidFill>
                  <a:srgbClr val="0095D3"/>
                </a:solidFill>
                <a:latin typeface="Arial"/>
                <a:ea typeface="Microsoft JhengHei"/>
              </a:rPr>
              <a:t>	</a:t>
            </a:r>
            <a:r>
              <a:rPr lang="zh-TW" altLang="en-US" b="1" smtClean="0">
                <a:solidFill>
                  <a:srgbClr val="0095D3"/>
                </a:solidFill>
                <a:latin typeface="Arial"/>
                <a:ea typeface="Microsoft JhengHei"/>
              </a:rPr>
              <a:t>時間</a:t>
            </a:r>
          </a:p>
          <a:p>
            <a:pPr marL="212725" indent="-212725" defTabSz="355600">
              <a:lnSpc>
                <a:spcPct val="90000"/>
              </a:lnSpc>
              <a:spcAft>
                <a:spcPts val="1800"/>
              </a:spcAft>
              <a:buFont typeface="Wingdings" charset="2"/>
              <a:buChar char="ü"/>
              <a:tabLst>
                <a:tab pos="279400" algn="l"/>
              </a:tabLst>
            </a:pPr>
            <a:r>
              <a:rPr lang="zh-TW" altLang="en-US" smtClean="0">
                <a:solidFill>
                  <a:srgbClr val="717074"/>
                </a:solidFill>
                <a:latin typeface="Arial"/>
                <a:ea typeface="Microsoft JhengHei"/>
              </a:rPr>
              <a:t> 可與 </a:t>
            </a:r>
            <a:r>
              <a:rPr lang="en-US" altLang="zh-TW" smtClean="0">
                <a:solidFill>
                  <a:srgbClr val="717074"/>
                </a:solidFill>
                <a:latin typeface="Arial"/>
                <a:ea typeface="Microsoft JhengHei"/>
              </a:rPr>
              <a:t>vSphere HA </a:t>
            </a:r>
            <a:r>
              <a:rPr lang="zh-TW" altLang="en-US" smtClean="0">
                <a:solidFill>
                  <a:srgbClr val="717074"/>
                </a:solidFill>
                <a:latin typeface="Arial"/>
                <a:ea typeface="Microsoft JhengHei"/>
              </a:rPr>
              <a:t>及維護模式</a:t>
            </a:r>
            <a:r>
              <a:rPr lang="en-US" altLang="zh-TW" smtClean="0">
                <a:solidFill>
                  <a:srgbClr val="717074"/>
                </a:solidFill>
                <a:latin typeface="Arial"/>
                <a:ea typeface="Microsoft JhengHei"/>
              </a:rPr>
              <a:t>	</a:t>
            </a:r>
            <a:r>
              <a:rPr lang="zh-TW" altLang="en-US" smtClean="0">
                <a:solidFill>
                  <a:srgbClr val="717074"/>
                </a:solidFill>
                <a:latin typeface="Arial"/>
                <a:ea typeface="Microsoft JhengHei"/>
              </a:rPr>
              <a:t>交互運作</a:t>
            </a:r>
            <a:endParaRPr lang="zh-TW" altLang="en-US" dirty="0" smtClean="0">
              <a:solidFill>
                <a:srgbClr val="717074"/>
              </a:solidFill>
              <a:latin typeface="Arial"/>
              <a:ea typeface="Microsoft JhengHei"/>
            </a:endParaRPr>
          </a:p>
        </p:txBody>
      </p:sp>
      <p:pic>
        <p:nvPicPr>
          <p:cNvPr id="78" name="Picture 77" descr="Disk_icon"/>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765873" y="4359684"/>
            <a:ext cx="302562" cy="388800"/>
          </a:xfrm>
          <a:prstGeom prst="rect">
            <a:avLst/>
          </a:prstGeom>
          <a:noFill/>
          <a:ln>
            <a:noFill/>
          </a:ln>
        </p:spPr>
      </p:pic>
      <p:pic>
        <p:nvPicPr>
          <p:cNvPr id="52" name="Picture 51"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560" y="2422116"/>
            <a:ext cx="452607" cy="457200"/>
          </a:xfrm>
          <a:prstGeom prst="rect">
            <a:avLst/>
          </a:prstGeom>
          <a:noFill/>
          <a:ln w="9525">
            <a:noFill/>
            <a:miter lim="800000"/>
            <a:headEnd/>
            <a:tailEnd/>
          </a:ln>
        </p:spPr>
      </p:pic>
      <p:cxnSp>
        <p:nvCxnSpPr>
          <p:cNvPr id="76" name="Straight Connector 75"/>
          <p:cNvCxnSpPr>
            <a:stCxn id="52" idx="2"/>
            <a:endCxn id="79" idx="0"/>
          </p:cNvCxnSpPr>
          <p:nvPr/>
        </p:nvCxnSpPr>
        <p:spPr>
          <a:xfrm flipH="1">
            <a:off x="1105156" y="2879316"/>
            <a:ext cx="1806708" cy="1404168"/>
          </a:xfrm>
          <a:prstGeom prst="line">
            <a:avLst/>
          </a:prstGeom>
          <a:ln w="19050">
            <a:solidFill>
              <a:schemeClr val="bg2"/>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2" idx="2"/>
            <a:endCxn id="78" idx="0"/>
          </p:cNvCxnSpPr>
          <p:nvPr/>
        </p:nvCxnSpPr>
        <p:spPr>
          <a:xfrm>
            <a:off x="2911864" y="2879316"/>
            <a:ext cx="5290" cy="1480368"/>
          </a:xfrm>
          <a:prstGeom prst="line">
            <a:avLst/>
          </a:prstGeom>
          <a:ln w="19050">
            <a:solidFill>
              <a:schemeClr val="bg2"/>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9" name="Picture 68"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273" y="2438400"/>
            <a:ext cx="452607" cy="457200"/>
          </a:xfrm>
          <a:prstGeom prst="rect">
            <a:avLst/>
          </a:prstGeom>
          <a:noFill/>
          <a:ln w="9525">
            <a:noFill/>
            <a:miter lim="800000"/>
            <a:headEnd/>
            <a:tailEnd/>
          </a:ln>
          <a:effectLst>
            <a:glow rad="101600">
              <a:schemeClr val="accent6">
                <a:satMod val="175000"/>
                <a:alpha val="40000"/>
              </a:schemeClr>
            </a:glow>
          </a:effectLst>
        </p:spPr>
      </p:pic>
      <p:pic>
        <p:nvPicPr>
          <p:cNvPr id="74" name="Picture 73" descr="ICON_VM_basic_flat_R2_Q408.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273" y="2422116"/>
            <a:ext cx="452607" cy="457200"/>
          </a:xfrm>
          <a:prstGeom prst="rect">
            <a:avLst/>
          </a:prstGeom>
          <a:noFill/>
          <a:ln w="9525">
            <a:noFill/>
            <a:miter lim="800000"/>
            <a:headEnd/>
            <a:tailEnd/>
          </a:ln>
        </p:spPr>
      </p:pic>
      <p:cxnSp>
        <p:nvCxnSpPr>
          <p:cNvPr id="81" name="Straight Connector 80"/>
          <p:cNvCxnSpPr>
            <a:stCxn id="74" idx="2"/>
            <a:endCxn id="79" idx="0"/>
          </p:cNvCxnSpPr>
          <p:nvPr/>
        </p:nvCxnSpPr>
        <p:spPr>
          <a:xfrm flipH="1">
            <a:off x="1105156" y="2879316"/>
            <a:ext cx="320421" cy="1404168"/>
          </a:xfrm>
          <a:prstGeom prst="line">
            <a:avLst/>
          </a:prstGeom>
          <a:ln w="19050">
            <a:solidFill>
              <a:schemeClr val="bg2"/>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4" idx="2"/>
            <a:endCxn id="80" idx="0"/>
          </p:cNvCxnSpPr>
          <p:nvPr/>
        </p:nvCxnSpPr>
        <p:spPr>
          <a:xfrm>
            <a:off x="1425577" y="2879316"/>
            <a:ext cx="3069044" cy="1540284"/>
          </a:xfrm>
          <a:prstGeom prst="line">
            <a:avLst/>
          </a:prstGeom>
          <a:ln w="19050">
            <a:solidFill>
              <a:schemeClr val="bg2"/>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itle 2"/>
          <p:cNvSpPr txBox="1">
            <a:spLocks/>
          </p:cNvSpPr>
          <p:nvPr/>
        </p:nvSpPr>
        <p:spPr>
          <a:xfrm>
            <a:off x="457200"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r>
              <a:rPr lang="en-US" altLang="zh-TW" smtClean="0">
                <a:latin typeface="Arial"/>
                <a:ea typeface="Microsoft JhengHei"/>
              </a:rPr>
              <a:t>Virtual SAN </a:t>
            </a:r>
            <a:r>
              <a:rPr lang="zh-TW" altLang="en-US" smtClean="0">
                <a:latin typeface="Arial"/>
                <a:ea typeface="Microsoft JhengHei"/>
              </a:rPr>
              <a:t>具有預防任何硬體故障的高度彈性</a:t>
            </a:r>
            <a:endParaRPr lang="zh-TW" altLang="en-US" dirty="0">
              <a:latin typeface="Arial"/>
              <a:ea typeface="Microsoft JhengHei"/>
            </a:endParaRPr>
          </a:p>
        </p:txBody>
      </p:sp>
      <p:sp>
        <p:nvSpPr>
          <p:cNvPr id="42" name="Text Placeholder 5"/>
          <p:cNvSpPr txBox="1">
            <a:spLocks/>
          </p:cNvSpPr>
          <p:nvPr/>
        </p:nvSpPr>
        <p:spPr>
          <a:xfrm>
            <a:off x="457200" y="1041400"/>
            <a:ext cx="8229600" cy="3048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r>
              <a:rPr lang="en-US" altLang="zh-TW" smtClean="0">
                <a:solidFill>
                  <a:srgbClr val="717074"/>
                </a:solidFill>
                <a:latin typeface="Arial"/>
                <a:ea typeface="Microsoft JhengHei"/>
              </a:rPr>
              <a:t>Virtual SAN </a:t>
            </a:r>
            <a:r>
              <a:rPr lang="zh-TW" altLang="en-US" smtClean="0">
                <a:solidFill>
                  <a:srgbClr val="717074"/>
                </a:solidFill>
                <a:latin typeface="Arial"/>
                <a:ea typeface="Microsoft JhengHei"/>
              </a:rPr>
              <a:t>的設計能確保資料不會在故障時遺失</a:t>
            </a:r>
            <a:endParaRPr lang="zh-TW" altLang="en-US" dirty="0">
              <a:solidFill>
                <a:srgbClr val="717074"/>
              </a:solidFill>
              <a:latin typeface="Arial"/>
              <a:ea typeface="Microsoft JhengHei"/>
            </a:endParaRPr>
          </a:p>
        </p:txBody>
      </p:sp>
    </p:spTree>
    <p:extLst>
      <p:ext uri="{BB962C8B-B14F-4D97-AF65-F5344CB8AC3E}">
        <p14:creationId xmlns:p14="http://schemas.microsoft.com/office/powerpoint/2010/main" val="290449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xit" presetSubtype="0" fill="hold" nodeType="withEffect">
                                  <p:stCondLst>
                                    <p:cond delay="0"/>
                                  </p:stCondLst>
                                  <p:childTnLst>
                                    <p:animEffect transition="out" filter="fade">
                                      <p:cBhvr>
                                        <p:cTn id="17" dur="500"/>
                                        <p:tgtEl>
                                          <p:spTgt spid="82"/>
                                        </p:tgtEl>
                                      </p:cBhvr>
                                    </p:animEffect>
                                    <p:set>
                                      <p:cBhvr>
                                        <p:cTn id="18" dur="1" fill="hold">
                                          <p:stCondLst>
                                            <p:cond delay="499"/>
                                          </p:stCondLst>
                                        </p:cTn>
                                        <p:tgtEl>
                                          <p:spTgt spid="8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5"/>
                                        </p:tgtEl>
                                      </p:cBhvr>
                                    </p:animEffect>
                                    <p:set>
                                      <p:cBhvr>
                                        <p:cTn id="23" dur="1" fill="hold">
                                          <p:stCondLst>
                                            <p:cond delay="499"/>
                                          </p:stCondLst>
                                        </p:cTn>
                                        <p:tgtEl>
                                          <p:spTgt spid="7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8"/>
                                        </p:tgtEl>
                                      </p:cBhvr>
                                    </p:animEffect>
                                    <p:set>
                                      <p:cBhvr>
                                        <p:cTn id="26" dur="1" fill="hold">
                                          <p:stCondLst>
                                            <p:cond delay="499"/>
                                          </p:stCondLst>
                                        </p:cTn>
                                        <p:tgtEl>
                                          <p:spTgt spid="7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4"/>
                                        </p:tgtEl>
                                      </p:cBhvr>
                                    </p:animEffect>
                                    <p:set>
                                      <p:cBhvr>
                                        <p:cTn id="29" dur="1" fill="hold">
                                          <p:stCondLst>
                                            <p:cond delay="499"/>
                                          </p:stCondLst>
                                        </p:cTn>
                                        <p:tgtEl>
                                          <p:spTgt spid="44"/>
                                        </p:tgtEl>
                                        <p:attrNameLst>
                                          <p:attrName>style.visibility</p:attrName>
                                        </p:attrNameLst>
                                      </p:cBhvr>
                                      <p:to>
                                        <p:strVal val="hidden"/>
                                      </p:to>
                                    </p:set>
                                  </p:childTnLst>
                                </p:cTn>
                              </p:par>
                              <p:par>
                                <p:cTn id="30" presetID="1" presetClass="emph" presetSubtype="2" fill="hold" nodeType="withEffect">
                                  <p:stCondLst>
                                    <p:cond delay="0"/>
                                  </p:stCondLst>
                                  <p:childTnLst>
                                    <p:animClr clrSpc="rgb" dir="cw">
                                      <p:cBhvr>
                                        <p:cTn id="31" dur="2000" fill="hold"/>
                                        <p:tgtEl>
                                          <p:spTgt spid="43"/>
                                        </p:tgtEl>
                                        <p:attrNameLst>
                                          <p:attrName>fillcolor</p:attrName>
                                        </p:attrNameLst>
                                      </p:cBhvr>
                                      <p:to>
                                        <a:srgbClr val="FF0000"/>
                                      </p:to>
                                    </p:animClr>
                                    <p:set>
                                      <p:cBhvr>
                                        <p:cTn id="32" dur="2000" fill="hold"/>
                                        <p:tgtEl>
                                          <p:spTgt spid="43"/>
                                        </p:tgtEl>
                                        <p:attrNameLst>
                                          <p:attrName>fill.type</p:attrName>
                                        </p:attrNameLst>
                                      </p:cBhvr>
                                      <p:to>
                                        <p:strVal val="solid"/>
                                      </p:to>
                                    </p:set>
                                    <p:set>
                                      <p:cBhvr>
                                        <p:cTn id="33" dur="2000" fill="hold"/>
                                        <p:tgtEl>
                                          <p:spTgt spid="43"/>
                                        </p:tgtEl>
                                        <p:attrNameLst>
                                          <p:attrName>fill.on</p:attrName>
                                        </p:attrNameLst>
                                      </p:cBhvr>
                                      <p:to>
                                        <p:strVal val="true"/>
                                      </p:to>
                                    </p:set>
                                  </p:childTnLst>
                                </p:cTn>
                              </p:par>
                              <p:par>
                                <p:cTn id="34" presetID="10" presetClass="exit" presetSubtype="0" fill="hold" nodeType="withEffect">
                                  <p:stCondLst>
                                    <p:cond delay="0"/>
                                  </p:stCondLst>
                                  <p:childTnLst>
                                    <p:animEffect transition="out" filter="fade">
                                      <p:cBhvr>
                                        <p:cTn id="35" dur="200"/>
                                        <p:tgtEl>
                                          <p:spTgt spid="84"/>
                                        </p:tgtEl>
                                      </p:cBhvr>
                                    </p:animEffect>
                                    <p:set>
                                      <p:cBhvr>
                                        <p:cTn id="36" dur="1" fill="hold">
                                          <p:stCondLst>
                                            <p:cond delay="199"/>
                                          </p:stCondLst>
                                        </p:cTn>
                                        <p:tgtEl>
                                          <p:spTgt spid="84"/>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52"/>
                                        </p:tgtEl>
                                      </p:cBhvr>
                                    </p:animEffect>
                                    <p:set>
                                      <p:cBhvr>
                                        <p:cTn id="39" dur="1" fill="hold">
                                          <p:stCondLst>
                                            <p:cond delay="499"/>
                                          </p:stCondLst>
                                        </p:cTn>
                                        <p:tgtEl>
                                          <p:spTgt spid="52"/>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76"/>
                                        </p:tgtEl>
                                      </p:cBhvr>
                                    </p:animEffect>
                                    <p:set>
                                      <p:cBhvr>
                                        <p:cTn id="45" dur="1" fill="hold">
                                          <p:stCondLst>
                                            <p:cond delay="499"/>
                                          </p:stCondLst>
                                        </p:cTn>
                                        <p:tgtEl>
                                          <p:spTgt spid="76"/>
                                        </p:tgtEl>
                                        <p:attrNameLst>
                                          <p:attrName>style.visibility</p:attrName>
                                        </p:attrNameLst>
                                      </p:cBhvr>
                                      <p:to>
                                        <p:strVal val="hidden"/>
                                      </p:to>
                                    </p:set>
                                  </p:childTnLst>
                                </p:cTn>
                              </p:par>
                            </p:childTnLst>
                          </p:cTn>
                        </p:par>
                        <p:par>
                          <p:cTn id="46" fill="hold">
                            <p:stCondLst>
                              <p:cond delay="2000"/>
                            </p:stCondLst>
                            <p:childTnLst>
                              <p:par>
                                <p:cTn id="47" presetID="9"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ssolve">
                                      <p:cBhvr>
                                        <p:cTn id="49" dur="10"/>
                                        <p:tgtEl>
                                          <p:spTgt spid="74"/>
                                        </p:tgtEl>
                                      </p:cBhvr>
                                    </p:animEffect>
                                  </p:childTnLst>
                                </p:cTn>
                              </p:par>
                            </p:childTnLst>
                          </p:cTn>
                        </p:par>
                        <p:par>
                          <p:cTn id="50" fill="hold">
                            <p:stCondLst>
                              <p:cond delay="2010"/>
                            </p:stCondLst>
                            <p:childTnLst>
                              <p:par>
                                <p:cTn id="51" presetID="9" presetClass="entr" presetSubtype="0"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dissolve">
                                      <p:cBhvr>
                                        <p:cTn id="53" dur="500"/>
                                        <p:tgtEl>
                                          <p:spTgt spid="81"/>
                                        </p:tgtEl>
                                      </p:cBhvr>
                                    </p:animEffect>
                                  </p:childTnLst>
                                </p:cTn>
                              </p:par>
                            </p:childTnLst>
                          </p:cTn>
                        </p:par>
                        <p:par>
                          <p:cTn id="54" fill="hold">
                            <p:stCondLst>
                              <p:cond delay="2510"/>
                            </p:stCondLst>
                            <p:childTnLst>
                              <p:par>
                                <p:cTn id="55" presetID="9"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dissolve">
                                      <p:cBhvr>
                                        <p:cTn id="57" dur="500"/>
                                        <p:tgtEl>
                                          <p:spTgt spid="69"/>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173" y="1743456"/>
            <a:ext cx="5387219" cy="4373880"/>
          </a:xfrm>
          <a:prstGeom prst="rect">
            <a:avLst/>
          </a:prstGeom>
          <a:solidFill>
            <a:schemeClr val="bg1"/>
          </a:solidFill>
          <a:ln w="6350">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64" name="Picture 63"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77" y="2456305"/>
            <a:ext cx="345964" cy="223200"/>
          </a:xfrm>
          <a:prstGeom prst="rect">
            <a:avLst/>
          </a:prstGeom>
          <a:noFill/>
        </p:spPr>
      </p:pic>
      <p:pic>
        <p:nvPicPr>
          <p:cNvPr id="113" name="Picture 112"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292" y="2438797"/>
            <a:ext cx="345964" cy="223200"/>
          </a:xfrm>
          <a:prstGeom prst="rect">
            <a:avLst/>
          </a:prstGeom>
          <a:noFill/>
        </p:spPr>
      </p:pic>
      <p:pic>
        <p:nvPicPr>
          <p:cNvPr id="103" name="Picture 102"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724" y="2456305"/>
            <a:ext cx="345964" cy="223200"/>
          </a:xfrm>
          <a:prstGeom prst="rect">
            <a:avLst/>
          </a:prstGeom>
          <a:noFill/>
        </p:spPr>
      </p:pic>
      <p:pic>
        <p:nvPicPr>
          <p:cNvPr id="74" name="Picture 73"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231" y="2456305"/>
            <a:ext cx="524225" cy="349388"/>
          </a:xfrm>
          <a:prstGeom prst="rect">
            <a:avLst/>
          </a:prstGeom>
          <a:noFill/>
          <a:ln w="9525">
            <a:noFill/>
            <a:miter lim="800000"/>
            <a:headEnd/>
            <a:tailEnd/>
          </a:ln>
        </p:spPr>
      </p:pic>
      <p:pic>
        <p:nvPicPr>
          <p:cNvPr id="63" name="Picture 62" descr="ICON_Server_flat_Q408.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276" y="2133600"/>
            <a:ext cx="942179" cy="226800"/>
          </a:xfrm>
          <a:prstGeom prst="rect">
            <a:avLst/>
          </a:prstGeom>
          <a:noFill/>
          <a:ln w="9525">
            <a:noFill/>
            <a:miter lim="800000"/>
            <a:headEnd/>
            <a:tailEnd/>
          </a:ln>
        </p:spPr>
      </p:pic>
      <p:pic>
        <p:nvPicPr>
          <p:cNvPr id="70" name="Picture 69" descr="ICON_Server_flat_Q408.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3675" y="2147350"/>
            <a:ext cx="942179" cy="226800"/>
          </a:xfrm>
          <a:prstGeom prst="rect">
            <a:avLst/>
          </a:prstGeom>
          <a:noFill/>
          <a:ln w="9525">
            <a:noFill/>
            <a:miter lim="800000"/>
            <a:headEnd/>
            <a:tailEnd/>
          </a:ln>
        </p:spPr>
      </p:pic>
      <p:sp>
        <p:nvSpPr>
          <p:cNvPr id="77" name="Right Arrow 76"/>
          <p:cNvSpPr/>
          <p:nvPr/>
        </p:nvSpPr>
        <p:spPr bwMode="auto">
          <a:xfrm rot="16200000">
            <a:off x="4691729" y="2461435"/>
            <a:ext cx="804397" cy="285630"/>
          </a:xfrm>
          <a:prstGeom prst="rightArrow">
            <a:avLst/>
          </a:prstGeom>
          <a:solidFill>
            <a:schemeClr val="accent4"/>
          </a:solidFill>
          <a:ln w="19050">
            <a:solidFill>
              <a:schemeClr val="accent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79" name="Picture 78" descr="ICON_Server_flat_Q408.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0847" y="2147350"/>
            <a:ext cx="942179" cy="226800"/>
          </a:xfrm>
          <a:prstGeom prst="rect">
            <a:avLst/>
          </a:prstGeom>
          <a:noFill/>
          <a:ln w="9525">
            <a:noFill/>
            <a:miter lim="800000"/>
            <a:headEnd/>
            <a:tailEnd/>
          </a:ln>
        </p:spPr>
      </p:pic>
      <p:sp>
        <p:nvSpPr>
          <p:cNvPr id="91" name="Rectangle 90"/>
          <p:cNvSpPr/>
          <p:nvPr/>
        </p:nvSpPr>
        <p:spPr>
          <a:xfrm>
            <a:off x="4629165" y="3060192"/>
            <a:ext cx="1004615" cy="438582"/>
          </a:xfrm>
          <a:prstGeom prst="rect">
            <a:avLst/>
          </a:prstGeom>
        </p:spPr>
        <p:txBody>
          <a:bodyPr wrap="square">
            <a:spAutoFit/>
          </a:bodyPr>
          <a:lstStyle/>
          <a:p>
            <a:pPr algn="ctr"/>
            <a:r>
              <a:rPr lang="zh-TW" altLang="en-US" sz="1200" b="1" smtClean="0">
                <a:solidFill>
                  <a:schemeClr val="accent6"/>
                </a:solidFill>
                <a:latin typeface="Arial"/>
                <a:ea typeface="Microsoft JhengHei"/>
                <a:cs typeface="Arial" pitchFamily="34" charset="0"/>
              </a:rPr>
              <a:t>垂直擴充</a:t>
            </a:r>
          </a:p>
          <a:p>
            <a:pPr algn="ctr"/>
            <a:r>
              <a:rPr lang="zh-TW" altLang="en-US" sz="1050" b="1" smtClean="0">
                <a:solidFill>
                  <a:schemeClr val="accent6"/>
                </a:solidFill>
                <a:latin typeface="Arial"/>
                <a:ea typeface="Microsoft JhengHei"/>
                <a:cs typeface="Arial" pitchFamily="34" charset="0"/>
              </a:rPr>
              <a:t>加入更多磁碟</a:t>
            </a:r>
            <a:endParaRPr lang="zh-TW" altLang="en-US" sz="1050" b="1" dirty="0">
              <a:solidFill>
                <a:schemeClr val="accent6"/>
              </a:solidFill>
              <a:latin typeface="Arial"/>
              <a:ea typeface="Microsoft JhengHei"/>
              <a:cs typeface="Arial" pitchFamily="34" charset="0"/>
            </a:endParaRPr>
          </a:p>
        </p:txBody>
      </p:sp>
      <p:grpSp>
        <p:nvGrpSpPr>
          <p:cNvPr id="4" name="Group 3"/>
          <p:cNvGrpSpPr/>
          <p:nvPr/>
        </p:nvGrpSpPr>
        <p:grpSpPr>
          <a:xfrm>
            <a:off x="1084616" y="2456305"/>
            <a:ext cx="524225" cy="550800"/>
            <a:chOff x="787096" y="3860461"/>
            <a:chExt cx="524225" cy="730702"/>
          </a:xfrm>
        </p:grpSpPr>
        <p:pic>
          <p:nvPicPr>
            <p:cNvPr id="66" name="Picture 65"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860461"/>
              <a:ext cx="524225" cy="349388"/>
            </a:xfrm>
            <a:prstGeom prst="rect">
              <a:avLst/>
            </a:prstGeom>
            <a:noFill/>
            <a:ln w="9525">
              <a:noFill/>
              <a:miter lim="800000"/>
              <a:headEnd/>
              <a:tailEnd/>
            </a:ln>
          </p:spPr>
        </p:pic>
        <p:pic>
          <p:nvPicPr>
            <p:cNvPr id="95" name="Picture 94"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23607"/>
              <a:ext cx="524225" cy="349388"/>
            </a:xfrm>
            <a:prstGeom prst="rect">
              <a:avLst/>
            </a:prstGeom>
            <a:noFill/>
            <a:ln w="9525">
              <a:noFill/>
              <a:miter lim="800000"/>
              <a:headEnd/>
              <a:tailEnd/>
            </a:ln>
          </p:spPr>
        </p:pic>
        <p:pic>
          <p:nvPicPr>
            <p:cNvPr id="96" name="Picture 95"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82865"/>
              <a:ext cx="524225" cy="349388"/>
            </a:xfrm>
            <a:prstGeom prst="rect">
              <a:avLst/>
            </a:prstGeom>
            <a:noFill/>
            <a:ln w="9525">
              <a:noFill/>
              <a:miter lim="800000"/>
              <a:headEnd/>
              <a:tailEnd/>
            </a:ln>
          </p:spPr>
        </p:pic>
        <p:pic>
          <p:nvPicPr>
            <p:cNvPr id="97" name="Picture 96"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42612"/>
              <a:ext cx="524225" cy="349388"/>
            </a:xfrm>
            <a:prstGeom prst="rect">
              <a:avLst/>
            </a:prstGeom>
            <a:noFill/>
            <a:ln w="9525">
              <a:noFill/>
              <a:miter lim="800000"/>
              <a:headEnd/>
              <a:tailEnd/>
            </a:ln>
          </p:spPr>
        </p:pic>
        <p:pic>
          <p:nvPicPr>
            <p:cNvPr id="98" name="Picture 97"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95528"/>
              <a:ext cx="524225" cy="349388"/>
            </a:xfrm>
            <a:prstGeom prst="rect">
              <a:avLst/>
            </a:prstGeom>
            <a:noFill/>
            <a:ln w="9525">
              <a:noFill/>
              <a:miter lim="800000"/>
              <a:headEnd/>
              <a:tailEnd/>
            </a:ln>
          </p:spPr>
        </p:pic>
        <p:pic>
          <p:nvPicPr>
            <p:cNvPr id="99" name="Picture 98"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160706"/>
              <a:ext cx="524225" cy="349388"/>
            </a:xfrm>
            <a:prstGeom prst="rect">
              <a:avLst/>
            </a:prstGeom>
            <a:noFill/>
            <a:ln w="9525">
              <a:noFill/>
              <a:miter lim="800000"/>
              <a:headEnd/>
              <a:tailEnd/>
            </a:ln>
          </p:spPr>
        </p:pic>
        <p:pic>
          <p:nvPicPr>
            <p:cNvPr id="100" name="Picture 99"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241775"/>
              <a:ext cx="524225" cy="349388"/>
            </a:xfrm>
            <a:prstGeom prst="rect">
              <a:avLst/>
            </a:prstGeom>
            <a:noFill/>
            <a:ln w="9525">
              <a:noFill/>
              <a:miter lim="800000"/>
              <a:headEnd/>
              <a:tailEnd/>
            </a:ln>
          </p:spPr>
        </p:pic>
      </p:grpSp>
      <p:pic>
        <p:nvPicPr>
          <p:cNvPr id="162" name="Picture 14" descr="C:\Users\Abject-3D\Desktop\VMWare Files\FINAL diagrams\Basic Virtualization\3D PNGs\DGRM_vStorage_ThinProv_R1_B_Q210_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1227" y="3916130"/>
            <a:ext cx="1289911" cy="155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64"/>
          <p:cNvPicPr>
            <a:picLocks/>
          </p:cNvPicPr>
          <p:nvPr/>
        </p:nvPicPr>
        <p:blipFill>
          <a:blip r:embed="rId7" cstate="print">
            <a:extLst>
              <a:ext uri="{28A0092B-C50C-407E-A947-70E740481C1C}">
                <a14:useLocalDpi xmlns:a14="http://schemas.microsoft.com/office/drawing/2010/main" val="0"/>
              </a:ext>
            </a:extLst>
          </a:blip>
          <a:stretch>
            <a:fillRect/>
          </a:stretch>
        </p:blipFill>
        <p:spPr>
          <a:xfrm flipH="1">
            <a:off x="3524421" y="3820074"/>
            <a:ext cx="1760400" cy="1764792"/>
          </a:xfrm>
          <a:prstGeom prst="rect">
            <a:avLst/>
          </a:prstGeom>
        </p:spPr>
      </p:pic>
      <p:grpSp>
        <p:nvGrpSpPr>
          <p:cNvPr id="166" name="Needle"/>
          <p:cNvGrpSpPr>
            <a:grpSpLocks noChangeAspect="1"/>
          </p:cNvGrpSpPr>
          <p:nvPr/>
        </p:nvGrpSpPr>
        <p:grpSpPr>
          <a:xfrm rot="17940000" flipH="1">
            <a:off x="4405998" y="4066319"/>
            <a:ext cx="117730" cy="1497021"/>
            <a:chOff x="5997280" y="3126275"/>
            <a:chExt cx="64995" cy="826459"/>
          </a:xfrm>
        </p:grpSpPr>
        <p:pic>
          <p:nvPicPr>
            <p:cNvPr id="167" name="Picture 1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7280" y="3126275"/>
              <a:ext cx="64995" cy="411984"/>
            </a:xfrm>
            <a:prstGeom prst="rect">
              <a:avLst/>
            </a:prstGeom>
          </p:spPr>
        </p:pic>
        <p:cxnSp>
          <p:nvCxnSpPr>
            <p:cNvPr id="168" name="Straight Connector 167"/>
            <p:cNvCxnSpPr/>
            <p:nvPr/>
          </p:nvCxnSpPr>
          <p:spPr>
            <a:xfrm flipV="1">
              <a:off x="6019800" y="3540750"/>
              <a:ext cx="0" cy="411984"/>
            </a:xfrm>
            <a:prstGeom prst="line">
              <a:avLst/>
            </a:prstGeom>
            <a:ln>
              <a:solidFill>
                <a:schemeClr val="accent1">
                  <a:alpha val="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581400" y="5700235"/>
            <a:ext cx="1626988" cy="381000"/>
          </a:xfrm>
          <a:prstGeom prst="rect">
            <a:avLst/>
          </a:prstGeom>
          <a:noFill/>
        </p:spPr>
        <p:txBody>
          <a:bodyPr wrap="square" lIns="0" tIns="0" rIns="0" bIns="0" rtlCol="0">
            <a:noAutofit/>
          </a:bodyPr>
          <a:lstStyle/>
          <a:p>
            <a:pPr algn="ctr">
              <a:lnSpc>
                <a:spcPct val="90000"/>
              </a:lnSpc>
            </a:pPr>
            <a:r>
              <a:rPr lang="en-US" dirty="0" smtClean="0">
                <a:latin typeface="Arial"/>
                <a:ea typeface="Microsoft JhengHei"/>
              </a:rPr>
              <a:t>IOPS</a:t>
            </a:r>
          </a:p>
        </p:txBody>
      </p:sp>
      <p:sp>
        <p:nvSpPr>
          <p:cNvPr id="169" name="TextBox 168"/>
          <p:cNvSpPr txBox="1"/>
          <p:nvPr/>
        </p:nvSpPr>
        <p:spPr>
          <a:xfrm>
            <a:off x="1371600" y="5700235"/>
            <a:ext cx="1626988" cy="381000"/>
          </a:xfrm>
          <a:prstGeom prst="rect">
            <a:avLst/>
          </a:prstGeom>
          <a:noFill/>
        </p:spPr>
        <p:txBody>
          <a:bodyPr wrap="square" lIns="0" tIns="0" rIns="0" bIns="0" rtlCol="0">
            <a:noAutofit/>
          </a:bodyPr>
          <a:lstStyle/>
          <a:p>
            <a:pPr algn="ctr">
              <a:lnSpc>
                <a:spcPct val="90000"/>
              </a:lnSpc>
            </a:pPr>
            <a:r>
              <a:rPr lang="zh-TW" altLang="en-US" smtClean="0">
                <a:latin typeface="Arial"/>
                <a:ea typeface="Microsoft JhengHei"/>
              </a:rPr>
              <a:t>容量</a:t>
            </a:r>
            <a:endParaRPr lang="zh-TW" altLang="en-US" dirty="0" smtClean="0">
              <a:latin typeface="Arial"/>
              <a:ea typeface="Microsoft JhengHei"/>
            </a:endParaRPr>
          </a:p>
        </p:txBody>
      </p:sp>
      <p:pic>
        <p:nvPicPr>
          <p:cNvPr id="171" name="Picture 9" descr="C:\Users\Abject-3D\Desktop\VMWare Files\FINAL diagrams\Basic Virtualization\3D PNGs\DGRM_DataRecovery_R1_BackupOnly_Q210_Comm_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3763" y="5078064"/>
            <a:ext cx="1208529"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8" descr="C:\Users\Abject-3D\Desktop\VMWare Files\FINAL diagrams\Basic Virtualization\3D PNGs\DGRM_DataRecovery_R1_BackupOnly_Q210_Comm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3762" y="4885316"/>
            <a:ext cx="121694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7" descr="C:\Users\Abject-3D\Desktop\VMWare Files\FINAL diagrams\Basic Virtualization\3D PNGs\DGRM_DataRecovery_R1_BackupOnly_Q210_Comm_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92902" y="4317109"/>
            <a:ext cx="12688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62000" y="5144941"/>
            <a:ext cx="665220" cy="280853"/>
          </a:xfrm>
          <a:prstGeom prst="rect">
            <a:avLst/>
          </a:prstGeom>
          <a:noFill/>
        </p:spPr>
        <p:txBody>
          <a:bodyPr wrap="square" lIns="0" tIns="0" rIns="0" bIns="0" rtlCol="0">
            <a:noAutofit/>
          </a:bodyPr>
          <a:lstStyle/>
          <a:p>
            <a:pPr>
              <a:lnSpc>
                <a:spcPct val="90000"/>
              </a:lnSpc>
            </a:pPr>
            <a:r>
              <a:rPr lang="en-US" dirty="0">
                <a:latin typeface="Arial"/>
                <a:ea typeface="Microsoft JhengHei"/>
              </a:rPr>
              <a:t>40 TB</a:t>
            </a:r>
          </a:p>
        </p:txBody>
      </p:sp>
      <p:pic>
        <p:nvPicPr>
          <p:cNvPr id="174" name="Picture 8" descr="C:\Users\Abject-3D\Desktop\VMWare Files\FINAL diagrams\Basic Virtualization\3D PNGs\DGRM_DataRecovery_R1_BackupOnly_Q210_Comm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3423" y="4682160"/>
            <a:ext cx="123907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7" descr="C:\Users\Abject-3D\Desktop\VMWare Files\FINAL diagrams\Basic Virtualization\3D PNGs\DGRM_DataRecovery_R1_BackupOnly_Q210_Comm_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1463" y="4486899"/>
            <a:ext cx="1235559"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 name="TextBox 175"/>
          <p:cNvSpPr txBox="1"/>
          <p:nvPr/>
        </p:nvSpPr>
        <p:spPr>
          <a:xfrm>
            <a:off x="685800" y="4734580"/>
            <a:ext cx="771446" cy="280853"/>
          </a:xfrm>
          <a:prstGeom prst="rect">
            <a:avLst/>
          </a:prstGeom>
          <a:noFill/>
        </p:spPr>
        <p:txBody>
          <a:bodyPr wrap="square" lIns="0" tIns="0" rIns="0" bIns="0" rtlCol="0">
            <a:noAutofit/>
          </a:bodyPr>
          <a:lstStyle/>
          <a:p>
            <a:pPr>
              <a:lnSpc>
                <a:spcPct val="90000"/>
              </a:lnSpc>
            </a:pPr>
            <a:r>
              <a:rPr lang="en-US" dirty="0">
                <a:latin typeface="Arial"/>
                <a:ea typeface="Microsoft JhengHei"/>
              </a:rPr>
              <a:t>400 TB</a:t>
            </a:r>
          </a:p>
        </p:txBody>
      </p:sp>
      <p:sp>
        <p:nvSpPr>
          <p:cNvPr id="177" name="TextBox 176"/>
          <p:cNvSpPr txBox="1"/>
          <p:nvPr/>
        </p:nvSpPr>
        <p:spPr>
          <a:xfrm>
            <a:off x="685800" y="4287323"/>
            <a:ext cx="771446" cy="280853"/>
          </a:xfrm>
          <a:prstGeom prst="rect">
            <a:avLst/>
          </a:prstGeom>
          <a:noFill/>
        </p:spPr>
        <p:txBody>
          <a:bodyPr wrap="square" lIns="0" tIns="0" rIns="0" bIns="0" rtlCol="0">
            <a:noAutofit/>
          </a:bodyPr>
          <a:lstStyle/>
          <a:p>
            <a:pPr>
              <a:lnSpc>
                <a:spcPct val="90000"/>
              </a:lnSpc>
            </a:pPr>
            <a:r>
              <a:rPr lang="en-US" dirty="0" smtClean="0">
                <a:latin typeface="Arial"/>
                <a:ea typeface="Microsoft JhengHei"/>
              </a:rPr>
              <a:t>4.4 PB</a:t>
            </a:r>
          </a:p>
        </p:txBody>
      </p:sp>
      <p:sp>
        <p:nvSpPr>
          <p:cNvPr id="124" name="Right Arrow 123"/>
          <p:cNvSpPr/>
          <p:nvPr/>
        </p:nvSpPr>
        <p:spPr bwMode="auto">
          <a:xfrm>
            <a:off x="2933001" y="2388775"/>
            <a:ext cx="804397" cy="285630"/>
          </a:xfrm>
          <a:prstGeom prst="rightArrow">
            <a:avLst/>
          </a:prstGeom>
          <a:solidFill>
            <a:schemeClr val="accent4"/>
          </a:solidFill>
          <a:ln w="19050">
            <a:solidFill>
              <a:schemeClr val="accent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125" name="TextBox 59"/>
          <p:cNvSpPr txBox="1"/>
          <p:nvPr/>
        </p:nvSpPr>
        <p:spPr>
          <a:xfrm>
            <a:off x="2932957" y="2164214"/>
            <a:ext cx="804440" cy="184666"/>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r>
              <a:rPr lang="zh-TW" altLang="en-US" sz="1200" b="1" smtClean="0">
                <a:solidFill>
                  <a:schemeClr val="accent6"/>
                </a:solidFill>
                <a:latin typeface="Arial"/>
                <a:ea typeface="Microsoft JhengHei"/>
                <a:cs typeface="Arial" pitchFamily="34" charset="0"/>
              </a:rPr>
              <a:t>水平擴充</a:t>
            </a:r>
            <a:endParaRPr lang="zh-TW" altLang="en-US" sz="1200" b="1" dirty="0">
              <a:solidFill>
                <a:schemeClr val="accent6"/>
              </a:solidFill>
              <a:latin typeface="Arial"/>
              <a:ea typeface="Microsoft JhengHei"/>
              <a:cs typeface="Arial" pitchFamily="34" charset="0"/>
            </a:endParaRPr>
          </a:p>
        </p:txBody>
      </p:sp>
      <p:sp>
        <p:nvSpPr>
          <p:cNvPr id="126" name="Rectangle 125"/>
          <p:cNvSpPr/>
          <p:nvPr/>
        </p:nvSpPr>
        <p:spPr>
          <a:xfrm>
            <a:off x="2825852" y="2723127"/>
            <a:ext cx="1034440" cy="253916"/>
          </a:xfrm>
          <a:prstGeom prst="rect">
            <a:avLst/>
          </a:prstGeom>
        </p:spPr>
        <p:txBody>
          <a:bodyPr wrap="square">
            <a:spAutoFit/>
          </a:bodyPr>
          <a:lstStyle/>
          <a:p>
            <a:pPr algn="ctr"/>
            <a:r>
              <a:rPr lang="zh-TW" altLang="en-US" sz="1050" b="1" smtClean="0">
                <a:solidFill>
                  <a:schemeClr val="accent6"/>
                </a:solidFill>
                <a:latin typeface="Arial"/>
                <a:ea typeface="Microsoft JhengHei"/>
                <a:cs typeface="Arial" pitchFamily="34" charset="0"/>
              </a:rPr>
              <a:t>加入更多節點</a:t>
            </a:r>
            <a:endParaRPr lang="zh-TW" altLang="en-US" sz="1050" b="1" dirty="0">
              <a:solidFill>
                <a:schemeClr val="accent6"/>
              </a:solidFill>
              <a:latin typeface="Arial"/>
              <a:ea typeface="Microsoft JhengHei"/>
              <a:cs typeface="Arial" pitchFamily="34" charset="0"/>
            </a:endParaRPr>
          </a:p>
        </p:txBody>
      </p:sp>
      <p:pic>
        <p:nvPicPr>
          <p:cNvPr id="193" name="Picture 192"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630" y="2499711"/>
            <a:ext cx="524225" cy="349388"/>
          </a:xfrm>
          <a:prstGeom prst="rect">
            <a:avLst/>
          </a:prstGeom>
          <a:noFill/>
          <a:ln w="9525">
            <a:noFill/>
            <a:miter lim="800000"/>
            <a:headEnd/>
            <a:tailEnd/>
          </a:ln>
        </p:spPr>
      </p:pic>
      <p:pic>
        <p:nvPicPr>
          <p:cNvPr id="194" name="Picture 193"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135" y="2438797"/>
            <a:ext cx="524225" cy="349388"/>
          </a:xfrm>
          <a:prstGeom prst="rect">
            <a:avLst/>
          </a:prstGeom>
          <a:noFill/>
          <a:ln w="9525">
            <a:noFill/>
            <a:miter lim="800000"/>
            <a:headEnd/>
            <a:tailEnd/>
          </a:ln>
        </p:spPr>
      </p:pic>
      <p:pic>
        <p:nvPicPr>
          <p:cNvPr id="196" name="Picture 195"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93" y="2720427"/>
            <a:ext cx="345964" cy="223200"/>
          </a:xfrm>
          <a:prstGeom prst="rect">
            <a:avLst/>
          </a:prstGeom>
          <a:noFill/>
        </p:spPr>
      </p:pic>
      <p:grpSp>
        <p:nvGrpSpPr>
          <p:cNvPr id="198" name="Group 197"/>
          <p:cNvGrpSpPr/>
          <p:nvPr/>
        </p:nvGrpSpPr>
        <p:grpSpPr>
          <a:xfrm>
            <a:off x="2239521" y="2485912"/>
            <a:ext cx="524225" cy="550800"/>
            <a:chOff x="787096" y="3860461"/>
            <a:chExt cx="524225" cy="730702"/>
          </a:xfrm>
        </p:grpSpPr>
        <p:pic>
          <p:nvPicPr>
            <p:cNvPr id="199" name="Picture 198"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860461"/>
              <a:ext cx="524225" cy="349388"/>
            </a:xfrm>
            <a:prstGeom prst="rect">
              <a:avLst/>
            </a:prstGeom>
            <a:noFill/>
            <a:ln w="9525">
              <a:noFill/>
              <a:miter lim="800000"/>
              <a:headEnd/>
              <a:tailEnd/>
            </a:ln>
          </p:spPr>
        </p:pic>
        <p:pic>
          <p:nvPicPr>
            <p:cNvPr id="200" name="Picture 199"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23607"/>
              <a:ext cx="524225" cy="349388"/>
            </a:xfrm>
            <a:prstGeom prst="rect">
              <a:avLst/>
            </a:prstGeom>
            <a:noFill/>
            <a:ln w="9525">
              <a:noFill/>
              <a:miter lim="800000"/>
              <a:headEnd/>
              <a:tailEnd/>
            </a:ln>
          </p:spPr>
        </p:pic>
        <p:pic>
          <p:nvPicPr>
            <p:cNvPr id="201" name="Picture 200"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82865"/>
              <a:ext cx="524225" cy="349388"/>
            </a:xfrm>
            <a:prstGeom prst="rect">
              <a:avLst/>
            </a:prstGeom>
            <a:noFill/>
            <a:ln w="9525">
              <a:noFill/>
              <a:miter lim="800000"/>
              <a:headEnd/>
              <a:tailEnd/>
            </a:ln>
          </p:spPr>
        </p:pic>
        <p:pic>
          <p:nvPicPr>
            <p:cNvPr id="202" name="Picture 201"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42612"/>
              <a:ext cx="524225" cy="349388"/>
            </a:xfrm>
            <a:prstGeom prst="rect">
              <a:avLst/>
            </a:prstGeom>
            <a:noFill/>
            <a:ln w="9525">
              <a:noFill/>
              <a:miter lim="800000"/>
              <a:headEnd/>
              <a:tailEnd/>
            </a:ln>
          </p:spPr>
        </p:pic>
        <p:pic>
          <p:nvPicPr>
            <p:cNvPr id="203" name="Picture 202"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95528"/>
              <a:ext cx="524225" cy="349388"/>
            </a:xfrm>
            <a:prstGeom prst="rect">
              <a:avLst/>
            </a:prstGeom>
            <a:noFill/>
            <a:ln w="9525">
              <a:noFill/>
              <a:miter lim="800000"/>
              <a:headEnd/>
              <a:tailEnd/>
            </a:ln>
          </p:spPr>
        </p:pic>
        <p:pic>
          <p:nvPicPr>
            <p:cNvPr id="204" name="Picture 203"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160706"/>
              <a:ext cx="524225" cy="349388"/>
            </a:xfrm>
            <a:prstGeom prst="rect">
              <a:avLst/>
            </a:prstGeom>
            <a:noFill/>
            <a:ln w="9525">
              <a:noFill/>
              <a:miter lim="800000"/>
              <a:headEnd/>
              <a:tailEnd/>
            </a:ln>
          </p:spPr>
        </p:pic>
        <p:pic>
          <p:nvPicPr>
            <p:cNvPr id="205" name="Picture 204"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241775"/>
              <a:ext cx="524225" cy="349388"/>
            </a:xfrm>
            <a:prstGeom prst="rect">
              <a:avLst/>
            </a:prstGeom>
            <a:noFill/>
            <a:ln w="9525">
              <a:noFill/>
              <a:miter lim="800000"/>
              <a:headEnd/>
              <a:tailEnd/>
            </a:ln>
          </p:spPr>
        </p:pic>
      </p:grpSp>
      <p:pic>
        <p:nvPicPr>
          <p:cNvPr id="208" name="Picture 207"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492" y="2685446"/>
            <a:ext cx="345964" cy="223200"/>
          </a:xfrm>
          <a:prstGeom prst="rect">
            <a:avLst/>
          </a:prstGeom>
          <a:noFill/>
        </p:spPr>
      </p:pic>
      <p:grpSp>
        <p:nvGrpSpPr>
          <p:cNvPr id="210" name="Group 209"/>
          <p:cNvGrpSpPr/>
          <p:nvPr/>
        </p:nvGrpSpPr>
        <p:grpSpPr>
          <a:xfrm>
            <a:off x="4288134" y="2456305"/>
            <a:ext cx="524225" cy="550800"/>
            <a:chOff x="787096" y="3860461"/>
            <a:chExt cx="524225" cy="730702"/>
          </a:xfrm>
        </p:grpSpPr>
        <p:pic>
          <p:nvPicPr>
            <p:cNvPr id="211" name="Picture 210"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860461"/>
              <a:ext cx="524225" cy="349388"/>
            </a:xfrm>
            <a:prstGeom prst="rect">
              <a:avLst/>
            </a:prstGeom>
            <a:noFill/>
            <a:ln w="9525">
              <a:noFill/>
              <a:miter lim="800000"/>
              <a:headEnd/>
              <a:tailEnd/>
            </a:ln>
          </p:spPr>
        </p:pic>
        <p:pic>
          <p:nvPicPr>
            <p:cNvPr id="212" name="Picture 211"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23607"/>
              <a:ext cx="524225" cy="349388"/>
            </a:xfrm>
            <a:prstGeom prst="rect">
              <a:avLst/>
            </a:prstGeom>
            <a:noFill/>
            <a:ln w="9525">
              <a:noFill/>
              <a:miter lim="800000"/>
              <a:headEnd/>
              <a:tailEnd/>
            </a:ln>
          </p:spPr>
        </p:pic>
        <p:pic>
          <p:nvPicPr>
            <p:cNvPr id="213" name="Picture 212"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3982865"/>
              <a:ext cx="524225" cy="349388"/>
            </a:xfrm>
            <a:prstGeom prst="rect">
              <a:avLst/>
            </a:prstGeom>
            <a:noFill/>
            <a:ln w="9525">
              <a:noFill/>
              <a:miter lim="800000"/>
              <a:headEnd/>
              <a:tailEnd/>
            </a:ln>
          </p:spPr>
        </p:pic>
        <p:pic>
          <p:nvPicPr>
            <p:cNvPr id="214" name="Picture 213"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42612"/>
              <a:ext cx="524225" cy="349388"/>
            </a:xfrm>
            <a:prstGeom prst="rect">
              <a:avLst/>
            </a:prstGeom>
            <a:noFill/>
            <a:ln w="9525">
              <a:noFill/>
              <a:miter lim="800000"/>
              <a:headEnd/>
              <a:tailEnd/>
            </a:ln>
          </p:spPr>
        </p:pic>
        <p:pic>
          <p:nvPicPr>
            <p:cNvPr id="215" name="Picture 214"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095528"/>
              <a:ext cx="524225" cy="349388"/>
            </a:xfrm>
            <a:prstGeom prst="rect">
              <a:avLst/>
            </a:prstGeom>
            <a:noFill/>
            <a:ln w="9525">
              <a:noFill/>
              <a:miter lim="800000"/>
              <a:headEnd/>
              <a:tailEnd/>
            </a:ln>
          </p:spPr>
        </p:pic>
        <p:pic>
          <p:nvPicPr>
            <p:cNvPr id="216" name="Picture 215"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160706"/>
              <a:ext cx="524225" cy="349388"/>
            </a:xfrm>
            <a:prstGeom prst="rect">
              <a:avLst/>
            </a:prstGeom>
            <a:noFill/>
            <a:ln w="9525">
              <a:noFill/>
              <a:miter lim="800000"/>
              <a:headEnd/>
              <a:tailEnd/>
            </a:ln>
          </p:spPr>
        </p:pic>
        <p:pic>
          <p:nvPicPr>
            <p:cNvPr id="217" name="Picture 216" descr="ICON_DiscDrive_Q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096" y="4241775"/>
              <a:ext cx="524225" cy="349388"/>
            </a:xfrm>
            <a:prstGeom prst="rect">
              <a:avLst/>
            </a:prstGeom>
            <a:noFill/>
            <a:ln w="9525">
              <a:noFill/>
              <a:miter lim="800000"/>
              <a:headEnd/>
              <a:tailEnd/>
            </a:ln>
          </p:spPr>
        </p:pic>
      </p:grpSp>
      <p:pic>
        <p:nvPicPr>
          <p:cNvPr id="220" name="Picture 219" descr="http://t0.gstatic.com/images?q=tbn:ANd9GcRwwChU02O_iT9y8vZQh-Gs-VAxs6P9rdghYc01LLbbpNzIMrON"/>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259" y="2686706"/>
            <a:ext cx="345964" cy="223200"/>
          </a:xfrm>
          <a:prstGeom prst="rect">
            <a:avLst/>
          </a:prstGeom>
          <a:noFill/>
        </p:spPr>
      </p:pic>
      <p:sp>
        <p:nvSpPr>
          <p:cNvPr id="67" name="TextBox 66"/>
          <p:cNvSpPr txBox="1"/>
          <p:nvPr/>
        </p:nvSpPr>
        <p:spPr>
          <a:xfrm>
            <a:off x="5978699" y="1703338"/>
            <a:ext cx="3057797" cy="1962158"/>
          </a:xfrm>
          <a:prstGeom prst="rect">
            <a:avLst/>
          </a:prstGeom>
          <a:noFill/>
        </p:spPr>
        <p:txBody>
          <a:bodyPr wrap="square" lIns="0" tIns="0" rIns="0" bIns="0" rtlCol="0">
            <a:noAutofit/>
          </a:bodyPr>
          <a:lstStyle/>
          <a:p>
            <a:pPr marL="285750" indent="-285750" defTabSz="914400">
              <a:lnSpc>
                <a:spcPct val="90000"/>
              </a:lnSpc>
              <a:spcAft>
                <a:spcPts val="600"/>
              </a:spcAft>
              <a:buFont typeface="Wingdings" charset="2"/>
              <a:buChar char="ü"/>
            </a:pPr>
            <a:r>
              <a:rPr lang="zh-TW" altLang="en-US" sz="2000" b="1" smtClean="0">
                <a:solidFill>
                  <a:schemeClr val="accent3"/>
                </a:solidFill>
                <a:latin typeface="Arial"/>
                <a:ea typeface="Microsoft JhengHei"/>
              </a:rPr>
              <a:t>彈性</a:t>
            </a:r>
            <a:r>
              <a:rPr sz="2000">
                <a:latin typeface="Arial"/>
                <a:ea typeface="Microsoft JhengHei"/>
              </a:rPr>
              <a:t/>
            </a:r>
            <a:br>
              <a:rPr sz="2000">
                <a:latin typeface="Arial"/>
                <a:ea typeface="Microsoft JhengHei"/>
              </a:rPr>
            </a:br>
            <a:r>
              <a:rPr lang="zh-TW" altLang="en-US" sz="2000" smtClean="0">
                <a:solidFill>
                  <a:srgbClr val="717074"/>
                </a:solidFill>
                <a:latin typeface="Arial"/>
                <a:ea typeface="Microsoft JhengHei"/>
              </a:rPr>
              <a:t>隨需求成長或縮減</a:t>
            </a:r>
          </a:p>
          <a:p>
            <a:pPr marL="285750" indent="-285750" defTabSz="914400">
              <a:lnSpc>
                <a:spcPct val="90000"/>
              </a:lnSpc>
              <a:spcBef>
                <a:spcPts val="1200"/>
              </a:spcBef>
              <a:spcAft>
                <a:spcPts val="600"/>
              </a:spcAft>
              <a:buFont typeface="Wingdings" charset="2"/>
              <a:buChar char="ü"/>
            </a:pPr>
            <a:r>
              <a:rPr lang="zh-TW" altLang="en-US" sz="2000" b="1" smtClean="0">
                <a:solidFill>
                  <a:schemeClr val="accent3"/>
                </a:solidFill>
                <a:latin typeface="Arial"/>
                <a:ea typeface="Microsoft JhengHei"/>
              </a:rPr>
              <a:t>精密</a:t>
            </a:r>
            <a:r>
              <a:rPr sz="2000">
                <a:latin typeface="Arial"/>
                <a:ea typeface="Microsoft JhengHei"/>
              </a:rPr>
              <a:t/>
            </a:r>
            <a:br>
              <a:rPr sz="2000">
                <a:latin typeface="Arial"/>
                <a:ea typeface="Microsoft JhengHei"/>
              </a:rPr>
            </a:br>
            <a:r>
              <a:rPr lang="zh-TW" altLang="en-US" sz="2000" smtClean="0">
                <a:solidFill>
                  <a:srgbClr val="717074"/>
                </a:solidFill>
                <a:latin typeface="Arial"/>
                <a:ea typeface="Microsoft JhengHei"/>
              </a:rPr>
              <a:t>可加入單一節點或磁碟</a:t>
            </a:r>
            <a:endParaRPr lang="zh-TW" altLang="en-US" sz="2000" b="1" smtClean="0">
              <a:solidFill>
                <a:srgbClr val="0095D3"/>
              </a:solidFill>
              <a:latin typeface="Arial"/>
              <a:ea typeface="Microsoft JhengHei"/>
            </a:endParaRPr>
          </a:p>
          <a:p>
            <a:pPr marL="285750" indent="-285750" defTabSz="914400">
              <a:lnSpc>
                <a:spcPct val="90000"/>
              </a:lnSpc>
              <a:spcBef>
                <a:spcPts val="1200"/>
              </a:spcBef>
              <a:spcAft>
                <a:spcPts val="600"/>
              </a:spcAft>
              <a:buFont typeface="Wingdings" charset="2"/>
              <a:buChar char="ü"/>
            </a:pPr>
            <a:r>
              <a:rPr lang="zh-TW" altLang="en-US" sz="2000" b="1" smtClean="0">
                <a:solidFill>
                  <a:schemeClr val="accent3"/>
                </a:solidFill>
                <a:latin typeface="Arial"/>
                <a:ea typeface="Microsoft JhengHei"/>
              </a:rPr>
              <a:t>不中斷</a:t>
            </a:r>
            <a:r>
              <a:rPr sz="2000">
                <a:latin typeface="Arial"/>
                <a:ea typeface="Microsoft JhengHei"/>
              </a:rPr>
              <a:t/>
            </a:r>
            <a:br>
              <a:rPr sz="2000">
                <a:latin typeface="Arial"/>
                <a:ea typeface="Microsoft JhengHei"/>
              </a:rPr>
            </a:br>
            <a:r>
              <a:rPr lang="zh-TW" altLang="en-US" sz="2000" smtClean="0">
                <a:solidFill>
                  <a:srgbClr val="717074"/>
                </a:solidFill>
                <a:latin typeface="Arial"/>
                <a:ea typeface="Microsoft JhengHei"/>
              </a:rPr>
              <a:t>無應用程式停機時間</a:t>
            </a:r>
          </a:p>
          <a:p>
            <a:pPr defTabSz="914400">
              <a:lnSpc>
                <a:spcPct val="90000"/>
              </a:lnSpc>
              <a:spcAft>
                <a:spcPts val="600"/>
              </a:spcAft>
            </a:pPr>
            <a:endParaRPr lang="en-US" sz="2000" dirty="0" smtClean="0">
              <a:latin typeface="Arial"/>
            </a:endParaRPr>
          </a:p>
        </p:txBody>
      </p:sp>
      <p:sp>
        <p:nvSpPr>
          <p:cNvPr id="3" name="Title 2"/>
          <p:cNvSpPr>
            <a:spLocks noGrp="1"/>
          </p:cNvSpPr>
          <p:nvPr>
            <p:ph type="title"/>
          </p:nvPr>
        </p:nvSpPr>
        <p:spPr/>
        <p:txBody>
          <a:bodyPr/>
          <a:lstStyle/>
          <a:p>
            <a:r>
              <a:rPr lang="en-US" altLang="zh-TW" smtClean="0">
                <a:ea typeface="Microsoft JhengHei"/>
              </a:rPr>
              <a:t>Virtual SAN </a:t>
            </a:r>
            <a:r>
              <a:rPr lang="zh-TW" altLang="en-US" smtClean="0">
                <a:ea typeface="Microsoft JhengHei"/>
              </a:rPr>
              <a:t>能以彈性、線性方式擴充效能和容量</a:t>
            </a:r>
            <a:endParaRPr lang="zh-TW" altLang="en-US" dirty="0">
              <a:ea typeface="Microsoft JhengHei"/>
            </a:endParaRPr>
          </a:p>
        </p:txBody>
      </p:sp>
      <p:sp>
        <p:nvSpPr>
          <p:cNvPr id="6" name="Text Placeholder 5"/>
          <p:cNvSpPr>
            <a:spLocks noGrp="1"/>
          </p:cNvSpPr>
          <p:nvPr>
            <p:ph type="body" sz="quarter" idx="13"/>
          </p:nvPr>
        </p:nvSpPr>
        <p:spPr/>
        <p:txBody>
          <a:bodyPr/>
          <a:lstStyle/>
          <a:p>
            <a:r>
              <a:rPr lang="zh-TW" altLang="en-US" smtClean="0">
                <a:ea typeface="Microsoft JhengHei"/>
              </a:rPr>
              <a:t>不再需要複雜的預測及大量前期投資成本</a:t>
            </a:r>
            <a:endParaRPr lang="zh-TW" altLang="en-US" dirty="0">
              <a:ea typeface="Microsoft JhengHei"/>
            </a:endParaRPr>
          </a:p>
        </p:txBody>
      </p:sp>
      <p:sp>
        <p:nvSpPr>
          <p:cNvPr id="69" name="TextBox 6"/>
          <p:cNvSpPr txBox="1"/>
          <p:nvPr/>
        </p:nvSpPr>
        <p:spPr>
          <a:xfrm>
            <a:off x="6082412" y="4259560"/>
            <a:ext cx="2801079" cy="1325306"/>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5088" indent="-65088"/>
            <a:r>
              <a:rPr lang="zh-TW" altLang="en-US" sz="1600" i="1" smtClean="0">
                <a:latin typeface="Arial"/>
                <a:ea typeface="Microsoft JhengHei"/>
              </a:rPr>
              <a:t>「</a:t>
            </a:r>
            <a:r>
              <a:rPr lang="en-US" altLang="zh-TW" sz="1600" i="1" smtClean="0">
                <a:latin typeface="Arial"/>
                <a:ea typeface="Microsoft JhengHei"/>
              </a:rPr>
              <a:t>Virtual SAN </a:t>
            </a:r>
            <a:r>
              <a:rPr lang="zh-TW" altLang="en-US" sz="1600" i="1" smtClean="0">
                <a:latin typeface="Arial"/>
                <a:ea typeface="Microsoft JhengHei"/>
              </a:rPr>
              <a:t>可讓我們</a:t>
            </a:r>
            <a:r>
              <a:rPr lang="zh-TW" altLang="en-US" sz="1600" b="1" i="1" smtClean="0">
                <a:solidFill>
                  <a:srgbClr val="0095D3"/>
                </a:solidFill>
                <a:latin typeface="Arial"/>
                <a:ea typeface="Microsoft JhengHei"/>
              </a:rPr>
              <a:t>擴充我們的儲存基礎架構，同時提供必要的備援</a:t>
            </a:r>
            <a:r>
              <a:rPr lang="zh-TW" altLang="en-US" sz="1600" i="1" smtClean="0">
                <a:latin typeface="Arial"/>
                <a:ea typeface="Microsoft JhengHei"/>
              </a:rPr>
              <a:t>。如此能讓我們</a:t>
            </a:r>
            <a:r>
              <a:rPr lang="zh-TW" altLang="en-US" sz="1600" b="1" i="1" smtClean="0">
                <a:solidFill>
                  <a:srgbClr val="0095D3"/>
                </a:solidFill>
                <a:latin typeface="Arial"/>
                <a:ea typeface="Microsoft JhengHei"/>
              </a:rPr>
              <a:t>更為靈活</a:t>
            </a:r>
            <a:r>
              <a:rPr lang="zh-TW" altLang="en-US" sz="1600" i="1" smtClean="0">
                <a:latin typeface="Arial"/>
                <a:ea typeface="Microsoft JhengHei"/>
              </a:rPr>
              <a:t>，並更快將我們的解決方案上市。」</a:t>
            </a:r>
            <a:endParaRPr lang="zh-TW" altLang="en-US" sz="1600" i="1" dirty="0" smtClean="0">
              <a:latin typeface="Arial"/>
              <a:ea typeface="Microsoft JhengHei"/>
            </a:endParaRPr>
          </a:p>
        </p:txBody>
      </p:sp>
      <p:sp>
        <p:nvSpPr>
          <p:cNvPr id="71" name="TextBox 64"/>
          <p:cNvSpPr txBox="1"/>
          <p:nvPr/>
        </p:nvSpPr>
        <p:spPr>
          <a:xfrm>
            <a:off x="6147074" y="5584866"/>
            <a:ext cx="1777726" cy="38100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100" smtClean="0">
                <a:latin typeface="Arial"/>
                <a:ea typeface="Microsoft JhengHei"/>
              </a:rPr>
              <a:t>— Frans Van Rooyen</a:t>
            </a:r>
          </a:p>
          <a:p>
            <a:r>
              <a:rPr lang="zh-TW" altLang="en-US" sz="1100" smtClean="0">
                <a:latin typeface="Arial"/>
                <a:ea typeface="Microsoft JhengHei"/>
              </a:rPr>
              <a:t>     </a:t>
            </a:r>
            <a:r>
              <a:rPr lang="en-US" altLang="zh-TW" sz="1100" smtClean="0">
                <a:latin typeface="Arial"/>
                <a:ea typeface="Microsoft JhengHei"/>
              </a:rPr>
              <a:t>Adobe </a:t>
            </a:r>
            <a:r>
              <a:rPr lang="zh-TW" altLang="en-US" sz="1100" smtClean="0">
                <a:latin typeface="Arial"/>
                <a:ea typeface="Microsoft JhengHei"/>
              </a:rPr>
              <a:t>雲端架構工程師</a:t>
            </a:r>
            <a:endParaRPr lang="zh-TW" altLang="en-US" sz="1100" dirty="0" smtClean="0">
              <a:latin typeface="Arial"/>
              <a:ea typeface="Microsoft JhengHei"/>
            </a:endParaRPr>
          </a:p>
        </p:txBody>
      </p:sp>
      <p:pic>
        <p:nvPicPr>
          <p:cNvPr id="2050" name="Picture 2"/>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3546" y="3878560"/>
            <a:ext cx="1095184" cy="3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Slide Number Placeholder 3"/>
          <p:cNvSpPr>
            <a:spLocks noGrp="1"/>
          </p:cNvSpPr>
          <p:nvPr>
            <p:ph type="sldNum" sz="quarter" idx="12"/>
          </p:nvPr>
        </p:nvSpPr>
        <p:spPr>
          <a:xfrm>
            <a:off x="8700260" y="6464301"/>
            <a:ext cx="338138" cy="149224"/>
          </a:xfrm>
        </p:spPr>
        <p:txBody>
          <a:bodyPr/>
          <a:lstStyle/>
          <a:p>
            <a:fld id="{6EA6D8CF-3CDE-4807-BCD2-C9F2B831AAA5}" type="slidenum">
              <a:rPr lang="en-US" smtClean="0">
                <a:latin typeface="Arial"/>
                <a:ea typeface="Microsoft JhengHei"/>
              </a:rPr>
              <a:pPr/>
              <a:t>18</a:t>
            </a:fld>
            <a:endParaRPr lang="en-US">
              <a:latin typeface="Arial"/>
              <a:ea typeface="Microsoft JhengHei"/>
            </a:endParaRPr>
          </a:p>
        </p:txBody>
      </p:sp>
    </p:spTree>
    <p:extLst>
      <p:ext uri="{BB962C8B-B14F-4D97-AF65-F5344CB8AC3E}">
        <p14:creationId xmlns:p14="http://schemas.microsoft.com/office/powerpoint/2010/main" val="12992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66"/>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animEffect transition="in" filter="fade">
                                      <p:cBhvr>
                                        <p:cTn id="9" dur="1000"/>
                                        <p:tgtEl>
                                          <p:spTgt spid="124"/>
                                        </p:tgtEl>
                                      </p:cBhvr>
                                    </p:animEffect>
                                    <p:anim calcmode="lin" valueType="num">
                                      <p:cBhvr>
                                        <p:cTn id="10" dur="1000" fill="hold"/>
                                        <p:tgtEl>
                                          <p:spTgt spid="124"/>
                                        </p:tgtEl>
                                        <p:attrNameLst>
                                          <p:attrName>ppt_x</p:attrName>
                                        </p:attrNameLst>
                                      </p:cBhvr>
                                      <p:tavLst>
                                        <p:tav tm="0">
                                          <p:val>
                                            <p:strVal val="#ppt_x"/>
                                          </p:val>
                                        </p:tav>
                                        <p:tav tm="100000">
                                          <p:val>
                                            <p:strVal val="#ppt_x"/>
                                          </p:val>
                                        </p:tav>
                                      </p:tavLst>
                                    </p:anim>
                                    <p:anim calcmode="lin" valueType="num">
                                      <p:cBhvr>
                                        <p:cTn id="11" dur="1000" fill="hold"/>
                                        <p:tgtEl>
                                          <p:spTgt spid="12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1000"/>
                                        <p:tgtEl>
                                          <p:spTgt spid="126"/>
                                        </p:tgtEl>
                                      </p:cBhvr>
                                    </p:animEffect>
                                    <p:anim calcmode="lin" valueType="num">
                                      <p:cBhvr>
                                        <p:cTn id="15" dur="1000" fill="hold"/>
                                        <p:tgtEl>
                                          <p:spTgt spid="126"/>
                                        </p:tgtEl>
                                        <p:attrNameLst>
                                          <p:attrName>ppt_x</p:attrName>
                                        </p:attrNameLst>
                                      </p:cBhvr>
                                      <p:tavLst>
                                        <p:tav tm="0">
                                          <p:val>
                                            <p:strVal val="#ppt_x"/>
                                          </p:val>
                                        </p:tav>
                                        <p:tav tm="100000">
                                          <p:val>
                                            <p:strVal val="#ppt_x"/>
                                          </p:val>
                                        </p:tav>
                                      </p:tavLst>
                                    </p:anim>
                                    <p:anim calcmode="lin" valueType="num">
                                      <p:cBhvr>
                                        <p:cTn id="16" dur="1000" fill="hold"/>
                                        <p:tgtEl>
                                          <p:spTgt spid="1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1000"/>
                                        <p:tgtEl>
                                          <p:spTgt spid="125"/>
                                        </p:tgtEl>
                                      </p:cBhvr>
                                    </p:animEffect>
                                    <p:anim calcmode="lin" valueType="num">
                                      <p:cBhvr>
                                        <p:cTn id="20" dur="1000" fill="hold"/>
                                        <p:tgtEl>
                                          <p:spTgt spid="125"/>
                                        </p:tgtEl>
                                        <p:attrNameLst>
                                          <p:attrName>ppt_x</p:attrName>
                                        </p:attrNameLst>
                                      </p:cBhvr>
                                      <p:tavLst>
                                        <p:tav tm="0">
                                          <p:val>
                                            <p:strVal val="#ppt_x"/>
                                          </p:val>
                                        </p:tav>
                                        <p:tav tm="100000">
                                          <p:val>
                                            <p:strVal val="#ppt_x"/>
                                          </p:val>
                                        </p:tav>
                                      </p:tavLst>
                                    </p:anim>
                                    <p:anim calcmode="lin" valueType="num">
                                      <p:cBhvr>
                                        <p:cTn id="21" dur="1000" fill="hold"/>
                                        <p:tgtEl>
                                          <p:spTgt spid="1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1000" fill="hold"/>
                                        <p:tgtEl>
                                          <p:spTgt spid="1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fade">
                                      <p:cBhvr>
                                        <p:cTn id="34" dur="1000"/>
                                        <p:tgtEl>
                                          <p:spTgt spid="194"/>
                                        </p:tgtEl>
                                      </p:cBhvr>
                                    </p:animEffect>
                                    <p:anim calcmode="lin" valueType="num">
                                      <p:cBhvr>
                                        <p:cTn id="35" dur="1000" fill="hold"/>
                                        <p:tgtEl>
                                          <p:spTgt spid="194"/>
                                        </p:tgtEl>
                                        <p:attrNameLst>
                                          <p:attrName>ppt_x</p:attrName>
                                        </p:attrNameLst>
                                      </p:cBhvr>
                                      <p:tavLst>
                                        <p:tav tm="0">
                                          <p:val>
                                            <p:strVal val="#ppt_x"/>
                                          </p:val>
                                        </p:tav>
                                        <p:tav tm="100000">
                                          <p:val>
                                            <p:strVal val="#ppt_x"/>
                                          </p:val>
                                        </p:tav>
                                      </p:tavLst>
                                    </p:anim>
                                    <p:anim calcmode="lin" valueType="num">
                                      <p:cBhvr>
                                        <p:cTn id="36" dur="1000" fill="hold"/>
                                        <p:tgtEl>
                                          <p:spTgt spid="19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fade">
                                      <p:cBhvr>
                                        <p:cTn id="39" dur="1000"/>
                                        <p:tgtEl>
                                          <p:spTgt spid="176"/>
                                        </p:tgtEl>
                                      </p:cBhvr>
                                    </p:animEffect>
                                    <p:anim calcmode="lin" valueType="num">
                                      <p:cBhvr>
                                        <p:cTn id="40" dur="1000" fill="hold"/>
                                        <p:tgtEl>
                                          <p:spTgt spid="176"/>
                                        </p:tgtEl>
                                        <p:attrNameLst>
                                          <p:attrName>ppt_x</p:attrName>
                                        </p:attrNameLst>
                                      </p:cBhvr>
                                      <p:tavLst>
                                        <p:tav tm="0">
                                          <p:val>
                                            <p:strVal val="#ppt_x"/>
                                          </p:val>
                                        </p:tav>
                                        <p:tav tm="100000">
                                          <p:val>
                                            <p:strVal val="#ppt_x"/>
                                          </p:val>
                                        </p:tav>
                                      </p:tavLst>
                                    </p:anim>
                                    <p:anim calcmode="lin" valueType="num">
                                      <p:cBhvr>
                                        <p:cTn id="41" dur="1000" fill="hold"/>
                                        <p:tgtEl>
                                          <p:spTgt spid="176"/>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74"/>
                                        </p:tgtEl>
                                        <p:attrNameLst>
                                          <p:attrName>style.visibility</p:attrName>
                                        </p:attrNameLst>
                                      </p:cBhvr>
                                      <p:to>
                                        <p:strVal val="visible"/>
                                      </p:to>
                                    </p:set>
                                    <p:animEffect transition="in" filter="fade">
                                      <p:cBhvr>
                                        <p:cTn id="44" dur="500"/>
                                        <p:tgtEl>
                                          <p:spTgt spid="174"/>
                                        </p:tgtEl>
                                      </p:cBhvr>
                                    </p:animEffect>
                                  </p:childTnLst>
                                </p:cTn>
                              </p:par>
                              <p:par>
                                <p:cTn id="45" presetID="10"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animEffect transition="in" filter="fade">
                                      <p:cBhvr>
                                        <p:cTn id="47" dur="500"/>
                                        <p:tgtEl>
                                          <p:spTgt spid="17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fade">
                                      <p:cBhvr>
                                        <p:cTn id="57" dur="1000"/>
                                        <p:tgtEl>
                                          <p:spTgt spid="198"/>
                                        </p:tgtEl>
                                      </p:cBhvr>
                                    </p:animEffect>
                                    <p:anim calcmode="lin" valueType="num">
                                      <p:cBhvr>
                                        <p:cTn id="58" dur="1000" fill="hold"/>
                                        <p:tgtEl>
                                          <p:spTgt spid="198"/>
                                        </p:tgtEl>
                                        <p:attrNameLst>
                                          <p:attrName>ppt_x</p:attrName>
                                        </p:attrNameLst>
                                      </p:cBhvr>
                                      <p:tavLst>
                                        <p:tav tm="0">
                                          <p:val>
                                            <p:strVal val="#ppt_x"/>
                                          </p:val>
                                        </p:tav>
                                        <p:tav tm="100000">
                                          <p:val>
                                            <p:strVal val="#ppt_x"/>
                                          </p:val>
                                        </p:tav>
                                      </p:tavLst>
                                    </p:anim>
                                    <p:anim calcmode="lin" valueType="num">
                                      <p:cBhvr>
                                        <p:cTn id="59" dur="1000" fill="hold"/>
                                        <p:tgtEl>
                                          <p:spTgt spid="19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0"/>
                                        </p:tgtEl>
                                        <p:attrNameLst>
                                          <p:attrName>style.visibility</p:attrName>
                                        </p:attrNameLst>
                                      </p:cBhvr>
                                      <p:to>
                                        <p:strVal val="visible"/>
                                      </p:to>
                                    </p:set>
                                    <p:animEffect transition="in" filter="fade">
                                      <p:cBhvr>
                                        <p:cTn id="62" dur="1000"/>
                                        <p:tgtEl>
                                          <p:spTgt spid="210"/>
                                        </p:tgtEl>
                                      </p:cBhvr>
                                    </p:animEffect>
                                    <p:anim calcmode="lin" valueType="num">
                                      <p:cBhvr>
                                        <p:cTn id="63" dur="1000" fill="hold"/>
                                        <p:tgtEl>
                                          <p:spTgt spid="210"/>
                                        </p:tgtEl>
                                        <p:attrNameLst>
                                          <p:attrName>ppt_x</p:attrName>
                                        </p:attrNameLst>
                                      </p:cBhvr>
                                      <p:tavLst>
                                        <p:tav tm="0">
                                          <p:val>
                                            <p:strVal val="#ppt_x"/>
                                          </p:val>
                                        </p:tav>
                                        <p:tav tm="100000">
                                          <p:val>
                                            <p:strVal val="#ppt_x"/>
                                          </p:val>
                                        </p:tav>
                                      </p:tavLst>
                                    </p:anim>
                                    <p:anim calcmode="lin" valueType="num">
                                      <p:cBhvr>
                                        <p:cTn id="64" dur="1000" fill="hold"/>
                                        <p:tgtEl>
                                          <p:spTgt spid="2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1000"/>
                                        <p:tgtEl>
                                          <p:spTgt spid="91"/>
                                        </p:tgtEl>
                                      </p:cBhvr>
                                    </p:animEffect>
                                    <p:anim calcmode="lin" valueType="num">
                                      <p:cBhvr>
                                        <p:cTn id="68" dur="1000" fill="hold"/>
                                        <p:tgtEl>
                                          <p:spTgt spid="91"/>
                                        </p:tgtEl>
                                        <p:attrNameLst>
                                          <p:attrName>ppt_x</p:attrName>
                                        </p:attrNameLst>
                                      </p:cBhvr>
                                      <p:tavLst>
                                        <p:tav tm="0">
                                          <p:val>
                                            <p:strVal val="#ppt_x"/>
                                          </p:val>
                                        </p:tav>
                                        <p:tav tm="100000">
                                          <p:val>
                                            <p:strVal val="#ppt_x"/>
                                          </p:val>
                                        </p:tav>
                                      </p:tavLst>
                                    </p:anim>
                                    <p:anim calcmode="lin" valueType="num">
                                      <p:cBhvr>
                                        <p:cTn id="69" dur="1000" fill="hold"/>
                                        <p:tgtEl>
                                          <p:spTgt spid="9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fade">
                                      <p:cBhvr>
                                        <p:cTn id="72" dur="1000"/>
                                        <p:tgtEl>
                                          <p:spTgt spid="77"/>
                                        </p:tgtEl>
                                      </p:cBhvr>
                                    </p:animEffect>
                                    <p:anim calcmode="lin" valueType="num">
                                      <p:cBhvr>
                                        <p:cTn id="73" dur="1000" fill="hold"/>
                                        <p:tgtEl>
                                          <p:spTgt spid="77"/>
                                        </p:tgtEl>
                                        <p:attrNameLst>
                                          <p:attrName>ppt_x</p:attrName>
                                        </p:attrNameLst>
                                      </p:cBhvr>
                                      <p:tavLst>
                                        <p:tav tm="0">
                                          <p:val>
                                            <p:strVal val="#ppt_x"/>
                                          </p:val>
                                        </p:tav>
                                        <p:tav tm="100000">
                                          <p:val>
                                            <p:strVal val="#ppt_x"/>
                                          </p:val>
                                        </p:tav>
                                      </p:tavLst>
                                    </p:anim>
                                    <p:anim calcmode="lin" valueType="num">
                                      <p:cBhvr>
                                        <p:cTn id="74" dur="1000" fill="hold"/>
                                        <p:tgtEl>
                                          <p:spTgt spid="7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7"/>
                                        </p:tgtEl>
                                        <p:attrNameLst>
                                          <p:attrName>style.visibility</p:attrName>
                                        </p:attrNameLst>
                                      </p:cBhvr>
                                      <p:to>
                                        <p:strVal val="visible"/>
                                      </p:to>
                                    </p:set>
                                    <p:animEffect transition="in" filter="fade">
                                      <p:cBhvr>
                                        <p:cTn id="77" dur="1000"/>
                                        <p:tgtEl>
                                          <p:spTgt spid="177"/>
                                        </p:tgtEl>
                                      </p:cBhvr>
                                    </p:animEffect>
                                    <p:anim calcmode="lin" valueType="num">
                                      <p:cBhvr>
                                        <p:cTn id="78" dur="1000" fill="hold"/>
                                        <p:tgtEl>
                                          <p:spTgt spid="177"/>
                                        </p:tgtEl>
                                        <p:attrNameLst>
                                          <p:attrName>ppt_x</p:attrName>
                                        </p:attrNameLst>
                                      </p:cBhvr>
                                      <p:tavLst>
                                        <p:tav tm="0">
                                          <p:val>
                                            <p:strVal val="#ppt_x"/>
                                          </p:val>
                                        </p:tav>
                                        <p:tav tm="100000">
                                          <p:val>
                                            <p:strVal val="#ppt_x"/>
                                          </p:val>
                                        </p:tav>
                                      </p:tavLst>
                                    </p:anim>
                                    <p:anim calcmode="lin" valueType="num">
                                      <p:cBhvr>
                                        <p:cTn id="79" dur="1000" fill="hold"/>
                                        <p:tgtEl>
                                          <p:spTgt spid="177"/>
                                        </p:tgtEl>
                                        <p:attrNameLst>
                                          <p:attrName>ppt_y</p:attrName>
                                        </p:attrNameLst>
                                      </p:cBhvr>
                                      <p:tavLst>
                                        <p:tav tm="0">
                                          <p:val>
                                            <p:strVal val="#ppt_y+.1"/>
                                          </p:val>
                                        </p:tav>
                                        <p:tav tm="100000">
                                          <p:val>
                                            <p:strVal val="#ppt_y"/>
                                          </p:val>
                                        </p:tav>
                                      </p:tavLst>
                                    </p:anim>
                                  </p:childTnLst>
                                </p:cTn>
                              </p:par>
                              <p:par>
                                <p:cTn id="80" presetID="10" presetClass="entr" presetSubtype="0" fill="hold" nodeType="withEffect">
                                  <p:stCondLst>
                                    <p:cond delay="0"/>
                                  </p:stCondLst>
                                  <p:childTnLst>
                                    <p:set>
                                      <p:cBhvr>
                                        <p:cTn id="81" dur="1" fill="hold">
                                          <p:stCondLst>
                                            <p:cond delay="0"/>
                                          </p:stCondLst>
                                        </p:cTn>
                                        <p:tgtEl>
                                          <p:spTgt spid="175"/>
                                        </p:tgtEl>
                                        <p:attrNameLst>
                                          <p:attrName>style.visibility</p:attrName>
                                        </p:attrNameLst>
                                      </p:cBhvr>
                                      <p:to>
                                        <p:strVal val="visible"/>
                                      </p:to>
                                    </p:set>
                                    <p:animEffect transition="in" filter="fade">
                                      <p:cBhvr>
                                        <p:cTn id="82" dur="500"/>
                                        <p:tgtEl>
                                          <p:spTgt spid="175"/>
                                        </p:tgtEl>
                                      </p:cBhvr>
                                    </p:animEffect>
                                  </p:childTnLst>
                                </p:cTn>
                              </p:par>
                              <p:par>
                                <p:cTn id="83" presetID="10" presetClass="entr" presetSubtype="0" fill="hold"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fade">
                                      <p:cBhvr>
                                        <p:cTn id="85" dur="500"/>
                                        <p:tgtEl>
                                          <p:spTgt spid="173"/>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5400000">
                                      <p:cBhvr>
                                        <p:cTn id="89" dur="2000" fill="hold"/>
                                        <p:tgtEl>
                                          <p:spTgt spid="166"/>
                                        </p:tgtEl>
                                        <p:attrNameLst>
                                          <p:attrName>r</p:attrName>
                                        </p:attrNameLst>
                                      </p:cBhvr>
                                    </p:animRot>
                                  </p:childTnLst>
                                </p:cTn>
                              </p:par>
                              <p:par>
                                <p:cTn id="90" presetID="42" presetClass="entr" presetSubtype="0" fill="hold" nodeType="withEffect">
                                  <p:stCondLst>
                                    <p:cond delay="0"/>
                                  </p:stCondLst>
                                  <p:childTnLst>
                                    <p:set>
                                      <p:cBhvr>
                                        <p:cTn id="91" dur="1" fill="hold">
                                          <p:stCondLst>
                                            <p:cond delay="0"/>
                                          </p:stCondLst>
                                        </p:cTn>
                                        <p:tgtEl>
                                          <p:spTgt spid="196"/>
                                        </p:tgtEl>
                                        <p:attrNameLst>
                                          <p:attrName>style.visibility</p:attrName>
                                        </p:attrNameLst>
                                      </p:cBhvr>
                                      <p:to>
                                        <p:strVal val="visible"/>
                                      </p:to>
                                    </p:set>
                                    <p:animEffect transition="in" filter="fade">
                                      <p:cBhvr>
                                        <p:cTn id="92" dur="1000"/>
                                        <p:tgtEl>
                                          <p:spTgt spid="196"/>
                                        </p:tgtEl>
                                      </p:cBhvr>
                                    </p:animEffect>
                                    <p:anim calcmode="lin" valueType="num">
                                      <p:cBhvr>
                                        <p:cTn id="93" dur="1000" fill="hold"/>
                                        <p:tgtEl>
                                          <p:spTgt spid="196"/>
                                        </p:tgtEl>
                                        <p:attrNameLst>
                                          <p:attrName>ppt_x</p:attrName>
                                        </p:attrNameLst>
                                      </p:cBhvr>
                                      <p:tavLst>
                                        <p:tav tm="0">
                                          <p:val>
                                            <p:strVal val="#ppt_x"/>
                                          </p:val>
                                        </p:tav>
                                        <p:tav tm="100000">
                                          <p:val>
                                            <p:strVal val="#ppt_x"/>
                                          </p:val>
                                        </p:tav>
                                      </p:tavLst>
                                    </p:anim>
                                    <p:anim calcmode="lin" valueType="num">
                                      <p:cBhvr>
                                        <p:cTn id="94" dur="1000" fill="hold"/>
                                        <p:tgtEl>
                                          <p:spTgt spid="19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08"/>
                                        </p:tgtEl>
                                        <p:attrNameLst>
                                          <p:attrName>style.visibility</p:attrName>
                                        </p:attrNameLst>
                                      </p:cBhvr>
                                      <p:to>
                                        <p:strVal val="visible"/>
                                      </p:to>
                                    </p:set>
                                    <p:animEffect transition="in" filter="fade">
                                      <p:cBhvr>
                                        <p:cTn id="97" dur="1000"/>
                                        <p:tgtEl>
                                          <p:spTgt spid="208"/>
                                        </p:tgtEl>
                                      </p:cBhvr>
                                    </p:animEffect>
                                    <p:anim calcmode="lin" valueType="num">
                                      <p:cBhvr>
                                        <p:cTn id="98" dur="1000" fill="hold"/>
                                        <p:tgtEl>
                                          <p:spTgt spid="208"/>
                                        </p:tgtEl>
                                        <p:attrNameLst>
                                          <p:attrName>ppt_x</p:attrName>
                                        </p:attrNameLst>
                                      </p:cBhvr>
                                      <p:tavLst>
                                        <p:tav tm="0">
                                          <p:val>
                                            <p:strVal val="#ppt_x"/>
                                          </p:val>
                                        </p:tav>
                                        <p:tav tm="100000">
                                          <p:val>
                                            <p:strVal val="#ppt_x"/>
                                          </p:val>
                                        </p:tav>
                                      </p:tavLst>
                                    </p:anim>
                                    <p:anim calcmode="lin" valueType="num">
                                      <p:cBhvr>
                                        <p:cTn id="99" dur="1000" fill="hold"/>
                                        <p:tgtEl>
                                          <p:spTgt spid="20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20"/>
                                        </p:tgtEl>
                                        <p:attrNameLst>
                                          <p:attrName>style.visibility</p:attrName>
                                        </p:attrNameLst>
                                      </p:cBhvr>
                                      <p:to>
                                        <p:strVal val="visible"/>
                                      </p:to>
                                    </p:set>
                                    <p:animEffect transition="in" filter="fade">
                                      <p:cBhvr>
                                        <p:cTn id="102" dur="1000"/>
                                        <p:tgtEl>
                                          <p:spTgt spid="220"/>
                                        </p:tgtEl>
                                      </p:cBhvr>
                                    </p:animEffect>
                                    <p:anim calcmode="lin" valueType="num">
                                      <p:cBhvr>
                                        <p:cTn id="103" dur="1000" fill="hold"/>
                                        <p:tgtEl>
                                          <p:spTgt spid="220"/>
                                        </p:tgtEl>
                                        <p:attrNameLst>
                                          <p:attrName>ppt_x</p:attrName>
                                        </p:attrNameLst>
                                      </p:cBhvr>
                                      <p:tavLst>
                                        <p:tav tm="0">
                                          <p:val>
                                            <p:strVal val="#ppt_x"/>
                                          </p:val>
                                        </p:tav>
                                        <p:tav tm="100000">
                                          <p:val>
                                            <p:strVal val="#ppt_x"/>
                                          </p:val>
                                        </p:tav>
                                      </p:tavLst>
                                    </p:anim>
                                    <p:anim calcmode="lin" valueType="num">
                                      <p:cBhvr>
                                        <p:cTn id="104"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1" grpId="0"/>
      <p:bldP spid="176" grpId="0"/>
      <p:bldP spid="177" grpId="0"/>
      <p:bldP spid="124" grpId="0" animBg="1"/>
      <p:bldP spid="125" grpId="0"/>
      <p:bldP spid="1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p:cNvSpPr>
            <a:spLocks noGrp="1"/>
          </p:cNvSpPr>
          <p:nvPr>
            <p:ph type="title"/>
          </p:nvPr>
        </p:nvSpPr>
        <p:spPr/>
        <p:txBody>
          <a:bodyPr/>
          <a:lstStyle/>
          <a:p>
            <a:r>
              <a:rPr lang="en-US" altLang="zh-TW" smtClean="0">
                <a:ea typeface="Microsoft JhengHei"/>
              </a:rPr>
              <a:t>Virtual SAN </a:t>
            </a:r>
            <a:r>
              <a:rPr lang="zh-TW" altLang="en-US" smtClean="0">
                <a:ea typeface="Microsoft JhengHei"/>
              </a:rPr>
              <a:t>能提供企業級的擴充能力</a:t>
            </a:r>
            <a:endParaRPr lang="zh-TW" altLang="en-US" dirty="0">
              <a:ea typeface="Microsoft JhengHei"/>
            </a:endParaRPr>
          </a:p>
        </p:txBody>
      </p:sp>
      <p:sp>
        <p:nvSpPr>
          <p:cNvPr id="21"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19</a:t>
            </a:fld>
            <a:endParaRPr lang="en-US" dirty="0">
              <a:latin typeface="Arial"/>
              <a:ea typeface="Microsoft JhengHei"/>
            </a:endParaRPr>
          </a:p>
        </p:txBody>
      </p:sp>
      <p:sp>
        <p:nvSpPr>
          <p:cNvPr id="23" name="Rounded Rectangle 22"/>
          <p:cNvSpPr/>
          <p:nvPr/>
        </p:nvSpPr>
        <p:spPr bwMode="auto">
          <a:xfrm>
            <a:off x="4787851" y="2114551"/>
            <a:ext cx="3919878" cy="3670299"/>
          </a:xfrm>
          <a:prstGeom prst="roundRect">
            <a:avLst>
              <a:gd name="adj" fmla="val 4519"/>
            </a:avLst>
          </a:prstGeom>
          <a:solidFill>
            <a:schemeClr val="bg1"/>
          </a:solidFill>
          <a:ln w="6350">
            <a:solidFill>
              <a:schemeClr val="bg2">
                <a:lumMod val="75000"/>
              </a:schemeClr>
            </a:solidFill>
            <a:round/>
            <a:headEnd/>
            <a:tailEnd/>
          </a:ln>
          <a:effectLst>
            <a:outerShdw blurRad="431800" dist="38100" dir="5400000" sx="102000" sy="102000" algn="t" rotWithShape="0">
              <a:prstClr val="black">
                <a:alpha val="27000"/>
              </a:prstClr>
            </a:outerShdw>
          </a:effectLst>
        </p:spPr>
        <p:txBody>
          <a:bodyPr wrap="square" lIns="91440" tIns="91440" rIns="91440" bIns="91440" rtlCol="0" anchor="t" anchorCtr="0"/>
          <a:lstStyle/>
          <a:p>
            <a:pPr marL="169863" algn="ctr" defTabSz="914380">
              <a:spcBef>
                <a:spcPts val="600"/>
              </a:spcBef>
              <a:spcAft>
                <a:spcPts val="1200"/>
              </a:spcAft>
            </a:pPr>
            <a:endParaRPr lang="en-US" sz="1600" dirty="0">
              <a:solidFill>
                <a:srgbClr val="003D79"/>
              </a:solidFill>
              <a:latin typeface="Arial" pitchFamily="34" charset="0"/>
            </a:endParaRPr>
          </a:p>
        </p:txBody>
      </p:sp>
      <p:sp>
        <p:nvSpPr>
          <p:cNvPr id="26" name="Rectangle 25"/>
          <p:cNvSpPr/>
          <p:nvPr/>
        </p:nvSpPr>
        <p:spPr>
          <a:xfrm>
            <a:off x="942077" y="2298549"/>
            <a:ext cx="1886441" cy="15804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285"/>
            <a:endParaRPr lang="en-US" dirty="0">
              <a:solidFill>
                <a:srgbClr val="FFFFFF"/>
              </a:solidFill>
            </a:endParaRPr>
          </a:p>
        </p:txBody>
      </p:sp>
      <p:sp>
        <p:nvSpPr>
          <p:cNvPr id="29" name="Rectangle 28"/>
          <p:cNvSpPr/>
          <p:nvPr/>
        </p:nvSpPr>
        <p:spPr>
          <a:xfrm>
            <a:off x="2989676" y="2298549"/>
            <a:ext cx="1886441" cy="15804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914285"/>
            <a:endParaRPr lang="en-US" dirty="0">
              <a:solidFill>
                <a:srgbClr val="FFFFFF"/>
              </a:solidFill>
            </a:endParaRPr>
          </a:p>
        </p:txBody>
      </p:sp>
      <p:sp>
        <p:nvSpPr>
          <p:cNvPr id="31" name="Rectangle 30"/>
          <p:cNvSpPr/>
          <p:nvPr/>
        </p:nvSpPr>
        <p:spPr>
          <a:xfrm>
            <a:off x="946651" y="4066032"/>
            <a:ext cx="1886441" cy="15804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914285"/>
            <a:endParaRPr lang="en-US" dirty="0">
              <a:solidFill>
                <a:srgbClr val="FFFFFF"/>
              </a:solidFill>
            </a:endParaRPr>
          </a:p>
        </p:txBody>
      </p:sp>
      <p:sp>
        <p:nvSpPr>
          <p:cNvPr id="32" name="Rectangle 31"/>
          <p:cNvSpPr/>
          <p:nvPr/>
        </p:nvSpPr>
        <p:spPr>
          <a:xfrm>
            <a:off x="2989676" y="4078224"/>
            <a:ext cx="1886441" cy="15804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285"/>
            <a:endParaRPr lang="en-US" dirty="0">
              <a:solidFill>
                <a:srgbClr val="FFFFFF"/>
              </a:solidFill>
            </a:endParaRPr>
          </a:p>
        </p:txBody>
      </p:sp>
      <p:sp>
        <p:nvSpPr>
          <p:cNvPr id="33" name="TextBox 32"/>
          <p:cNvSpPr txBox="1"/>
          <p:nvPr/>
        </p:nvSpPr>
        <p:spPr>
          <a:xfrm>
            <a:off x="982045" y="4191001"/>
            <a:ext cx="1806498" cy="1815882"/>
          </a:xfrm>
          <a:prstGeom prst="rect">
            <a:avLst/>
          </a:prstGeom>
          <a:noFill/>
        </p:spPr>
        <p:txBody>
          <a:bodyPr wrap="square" rtlCol="0">
            <a:spAutoFit/>
          </a:bodyPr>
          <a:lstStyle/>
          <a:p>
            <a:pPr algn="ctr"/>
            <a:r>
              <a:rPr lang="en-US" sz="5000" b="1" dirty="0">
                <a:solidFill>
                  <a:schemeClr val="bg1"/>
                </a:solidFill>
                <a:latin typeface="Arial"/>
                <a:ea typeface="Microsoft JhengHei"/>
              </a:rPr>
              <a:t>2M</a:t>
            </a:r>
          </a:p>
          <a:p>
            <a:pPr algn="ctr"/>
            <a:r>
              <a:rPr lang="en-US" sz="2800" dirty="0" smtClean="0">
                <a:solidFill>
                  <a:schemeClr val="bg1"/>
                </a:solidFill>
                <a:latin typeface="Arial"/>
                <a:ea typeface="Microsoft JhengHei"/>
              </a:rPr>
              <a:t>IOPS</a:t>
            </a:r>
          </a:p>
          <a:p>
            <a:pPr algn="l"/>
            <a:endParaRPr lang="en-US" sz="1600" b="1" dirty="0" smtClean="0">
              <a:solidFill>
                <a:schemeClr val="bg1"/>
              </a:solidFill>
              <a:latin typeface="Arial"/>
              <a:ea typeface="Microsoft JhengHei"/>
            </a:endParaRPr>
          </a:p>
          <a:p>
            <a:endParaRPr lang="en-US" dirty="0" smtClean="0">
              <a:solidFill>
                <a:schemeClr val="bg1"/>
              </a:solidFill>
            </a:endParaRPr>
          </a:p>
        </p:txBody>
      </p:sp>
      <p:sp>
        <p:nvSpPr>
          <p:cNvPr id="34" name="TextBox 33"/>
          <p:cNvSpPr txBox="1"/>
          <p:nvPr/>
        </p:nvSpPr>
        <p:spPr>
          <a:xfrm>
            <a:off x="2977915" y="2423517"/>
            <a:ext cx="1981200" cy="1538883"/>
          </a:xfrm>
          <a:prstGeom prst="rect">
            <a:avLst/>
          </a:prstGeom>
          <a:noFill/>
        </p:spPr>
        <p:txBody>
          <a:bodyPr wrap="square" rtlCol="0">
            <a:spAutoFit/>
          </a:bodyPr>
          <a:lstStyle/>
          <a:p>
            <a:pPr algn="ctr"/>
            <a:r>
              <a:rPr lang="en-US" sz="5000" b="1" dirty="0" smtClean="0">
                <a:solidFill>
                  <a:schemeClr val="bg1"/>
                </a:solidFill>
                <a:latin typeface="Arial"/>
                <a:ea typeface="Microsoft JhengHei"/>
              </a:rPr>
              <a:t>3,200</a:t>
            </a:r>
          </a:p>
          <a:p>
            <a:pPr algn="ctr"/>
            <a:r>
              <a:rPr lang="zh-TW" altLang="en-US" sz="2800" smtClean="0">
                <a:solidFill>
                  <a:schemeClr val="bg1"/>
                </a:solidFill>
                <a:latin typeface="Arial"/>
                <a:ea typeface="Microsoft JhengHei"/>
              </a:rPr>
              <a:t>虛擬機</a:t>
            </a:r>
          </a:p>
          <a:p>
            <a:pPr algn="l"/>
            <a:endParaRPr lang="en-US" sz="1600" dirty="0" smtClean="0">
              <a:solidFill>
                <a:schemeClr val="bg1"/>
              </a:solidFill>
              <a:latin typeface="+mn-lt"/>
              <a:ea typeface="+mn-ea"/>
            </a:endParaRPr>
          </a:p>
        </p:txBody>
      </p:sp>
      <p:sp>
        <p:nvSpPr>
          <p:cNvPr id="35" name="TextBox 34"/>
          <p:cNvSpPr txBox="1"/>
          <p:nvPr/>
        </p:nvSpPr>
        <p:spPr>
          <a:xfrm>
            <a:off x="2995021" y="4191000"/>
            <a:ext cx="1889147" cy="1538883"/>
          </a:xfrm>
          <a:prstGeom prst="rect">
            <a:avLst/>
          </a:prstGeom>
          <a:noFill/>
        </p:spPr>
        <p:txBody>
          <a:bodyPr wrap="square" rtlCol="0">
            <a:spAutoFit/>
          </a:bodyPr>
          <a:lstStyle/>
          <a:p>
            <a:pPr algn="ctr"/>
            <a:r>
              <a:rPr lang="en-US" sz="5000" b="1" dirty="0" smtClean="0">
                <a:solidFill>
                  <a:schemeClr val="bg1"/>
                </a:solidFill>
                <a:latin typeface="Arial"/>
                <a:ea typeface="Microsoft JhengHei"/>
              </a:rPr>
              <a:t>4.4</a:t>
            </a:r>
            <a:r>
              <a:rPr lang="en-US" sz="5000" dirty="0" smtClean="0">
                <a:solidFill>
                  <a:schemeClr val="bg1"/>
                </a:solidFill>
                <a:latin typeface="Arial"/>
                <a:ea typeface="Microsoft JhengHei"/>
              </a:rPr>
              <a:t> </a:t>
            </a:r>
          </a:p>
          <a:p>
            <a:pPr algn="ctr"/>
            <a:r>
              <a:rPr lang="en-US" sz="2800" dirty="0" smtClean="0">
                <a:solidFill>
                  <a:schemeClr val="bg1"/>
                </a:solidFill>
                <a:latin typeface="Arial"/>
                <a:ea typeface="Microsoft JhengHei"/>
              </a:rPr>
              <a:t>PB</a:t>
            </a:r>
          </a:p>
          <a:p>
            <a:pPr algn="l"/>
            <a:endParaRPr lang="en-US" sz="1600" dirty="0" smtClean="0">
              <a:solidFill>
                <a:schemeClr val="bg1"/>
              </a:solidFill>
              <a:latin typeface="+mn-lt"/>
              <a:ea typeface="+mn-ea"/>
            </a:endParaRPr>
          </a:p>
        </p:txBody>
      </p:sp>
      <p:sp>
        <p:nvSpPr>
          <p:cNvPr id="36" name="Text Placeholder 4"/>
          <p:cNvSpPr txBox="1">
            <a:spLocks/>
          </p:cNvSpPr>
          <p:nvPr/>
        </p:nvSpPr>
        <p:spPr>
          <a:xfrm>
            <a:off x="1064322" y="1600200"/>
            <a:ext cx="3579686" cy="552703"/>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zh-TW" altLang="en-US" smtClean="0">
                <a:latin typeface="Arial"/>
                <a:ea typeface="Microsoft JhengHei"/>
              </a:rPr>
              <a:t>每個 </a:t>
            </a:r>
            <a:r>
              <a:rPr lang="en-US" altLang="zh-TW" smtClean="0">
                <a:latin typeface="Arial"/>
                <a:ea typeface="Microsoft JhengHei"/>
              </a:rPr>
              <a:t>Virtual SAN </a:t>
            </a:r>
            <a:r>
              <a:rPr lang="zh-TW" altLang="en-US" smtClean="0">
                <a:latin typeface="Arial"/>
                <a:ea typeface="Microsoft JhengHei"/>
              </a:rPr>
              <a:t>叢集最大的延展性</a:t>
            </a:r>
            <a:endParaRPr lang="zh-TW" altLang="en-US" dirty="0">
              <a:latin typeface="Arial"/>
              <a:ea typeface="Microsoft JhengHei"/>
            </a:endParaRPr>
          </a:p>
        </p:txBody>
      </p:sp>
      <p:sp>
        <p:nvSpPr>
          <p:cNvPr id="37" name="TextBox 36"/>
          <p:cNvSpPr txBox="1"/>
          <p:nvPr/>
        </p:nvSpPr>
        <p:spPr>
          <a:xfrm>
            <a:off x="920306" y="2423518"/>
            <a:ext cx="1887633" cy="1292662"/>
          </a:xfrm>
          <a:prstGeom prst="rect">
            <a:avLst/>
          </a:prstGeom>
          <a:noFill/>
        </p:spPr>
        <p:txBody>
          <a:bodyPr wrap="square" rtlCol="0">
            <a:spAutoFit/>
          </a:bodyPr>
          <a:lstStyle/>
          <a:p>
            <a:pPr algn="ctr"/>
            <a:r>
              <a:rPr lang="en-US" sz="5000" b="1" dirty="0" smtClean="0">
                <a:solidFill>
                  <a:schemeClr val="bg1"/>
                </a:solidFill>
                <a:latin typeface="Arial"/>
                <a:ea typeface="Microsoft JhengHei"/>
              </a:rPr>
              <a:t>32</a:t>
            </a:r>
          </a:p>
          <a:p>
            <a:pPr algn="ctr"/>
            <a:r>
              <a:rPr lang="zh-TW" altLang="en-US" sz="2800" smtClean="0">
                <a:solidFill>
                  <a:schemeClr val="bg1"/>
                </a:solidFill>
                <a:latin typeface="Arial"/>
                <a:ea typeface="Microsoft JhengHei"/>
              </a:rPr>
              <a:t>主機</a:t>
            </a:r>
            <a:endParaRPr lang="zh-TW" altLang="en-US" sz="2800" dirty="0" smtClean="0">
              <a:solidFill>
                <a:schemeClr val="bg1"/>
              </a:solidFill>
              <a:latin typeface="Arial"/>
              <a:ea typeface="Microsoft JhengHei"/>
            </a:endParaRPr>
          </a:p>
        </p:txBody>
      </p:sp>
      <p:sp>
        <p:nvSpPr>
          <p:cNvPr id="38" name="TextBox 37"/>
          <p:cNvSpPr txBox="1"/>
          <p:nvPr/>
        </p:nvSpPr>
        <p:spPr>
          <a:xfrm>
            <a:off x="5182604" y="2743200"/>
            <a:ext cx="3280074" cy="1981200"/>
          </a:xfrm>
          <a:prstGeom prst="rect">
            <a:avLst/>
          </a:prstGeom>
          <a:noFill/>
        </p:spPr>
        <p:txBody>
          <a:bodyPr wrap="square" lIns="0" tIns="0" rIns="0" bIns="0" rtlCol="0">
            <a:noAutofit/>
          </a:bodyPr>
          <a:lstStyle/>
          <a:p>
            <a:pPr marL="109538" indent="-109538"/>
            <a:r>
              <a:rPr lang="zh-TW" altLang="en-US" i="1" smtClean="0">
                <a:latin typeface="Arial"/>
                <a:ea typeface="Microsoft JhengHei"/>
              </a:rPr>
              <a:t>「</a:t>
            </a:r>
            <a:r>
              <a:rPr lang="en-US" altLang="zh-TW" i="1" smtClean="0">
                <a:latin typeface="Arial"/>
                <a:ea typeface="Microsoft JhengHei"/>
              </a:rPr>
              <a:t>Virtual SAN </a:t>
            </a:r>
            <a:r>
              <a:rPr lang="zh-TW" altLang="en-US" i="1" smtClean="0">
                <a:latin typeface="Arial"/>
                <a:ea typeface="Microsoft JhengHei"/>
              </a:rPr>
              <a:t>可讓我們建立像是 </a:t>
            </a:r>
            <a:r>
              <a:rPr lang="en-US" altLang="zh-TW" i="1" smtClean="0">
                <a:latin typeface="Arial"/>
                <a:ea typeface="Microsoft JhengHei"/>
              </a:rPr>
              <a:t>Facebook </a:t>
            </a:r>
            <a:r>
              <a:rPr lang="zh-TW" altLang="en-US" i="1" smtClean="0">
                <a:latin typeface="Arial"/>
                <a:ea typeface="Microsoft JhengHei"/>
              </a:rPr>
              <a:t>和 </a:t>
            </a:r>
            <a:r>
              <a:rPr lang="en-US" altLang="zh-TW" i="1" smtClean="0">
                <a:latin typeface="Arial"/>
                <a:ea typeface="Microsoft JhengHei"/>
              </a:rPr>
              <a:t>Google </a:t>
            </a:r>
            <a:r>
              <a:rPr lang="zh-TW" altLang="en-US" i="1" smtClean="0">
                <a:latin typeface="Arial"/>
                <a:ea typeface="Microsoft JhengHei"/>
              </a:rPr>
              <a:t>般</a:t>
            </a:r>
            <a:r>
              <a:rPr lang="zh-TW" altLang="en-US" b="1" i="1" smtClean="0">
                <a:solidFill>
                  <a:srgbClr val="0095D3"/>
                </a:solidFill>
                <a:latin typeface="Arial"/>
                <a:ea typeface="Microsoft JhengHei"/>
              </a:rPr>
              <a:t>可延展的異質儲存</a:t>
            </a:r>
            <a:r>
              <a:rPr lang="zh-TW" altLang="en-US" i="1" smtClean="0">
                <a:latin typeface="Arial"/>
                <a:ea typeface="Microsoft JhengHei"/>
              </a:rPr>
              <a:t>基礎架構環境。</a:t>
            </a:r>
            <a:r>
              <a:rPr lang="en-US" altLang="zh-TW" i="1" smtClean="0">
                <a:latin typeface="Arial"/>
                <a:ea typeface="Microsoft JhengHei"/>
              </a:rPr>
              <a:t>Virtual SAN </a:t>
            </a:r>
            <a:r>
              <a:rPr lang="zh-TW" altLang="en-US" i="1" smtClean="0">
                <a:latin typeface="Arial"/>
                <a:ea typeface="Microsoft JhengHei"/>
              </a:rPr>
              <a:t>可讓我們</a:t>
            </a:r>
            <a:r>
              <a:rPr lang="zh-TW" altLang="en-US" b="1" i="1" smtClean="0">
                <a:solidFill>
                  <a:srgbClr val="0095D3"/>
                </a:solidFill>
                <a:latin typeface="Arial"/>
                <a:ea typeface="Microsoft JhengHei"/>
              </a:rPr>
              <a:t>擴大規模、加入資源，同時能提供高效能工作負載服務</a:t>
            </a:r>
            <a:r>
              <a:rPr lang="zh-TW" altLang="en-US" i="1" smtClean="0">
                <a:latin typeface="Arial"/>
                <a:ea typeface="Microsoft JhengHei"/>
              </a:rPr>
              <a:t>。」</a:t>
            </a:r>
          </a:p>
          <a:p>
            <a:pPr>
              <a:lnSpc>
                <a:spcPct val="90000"/>
              </a:lnSpc>
            </a:pPr>
            <a:endParaRPr lang="en-US" dirty="0" smtClean="0"/>
          </a:p>
        </p:txBody>
      </p:sp>
      <p:sp>
        <p:nvSpPr>
          <p:cNvPr id="39" name="TextBox 38"/>
          <p:cNvSpPr txBox="1"/>
          <p:nvPr/>
        </p:nvSpPr>
        <p:spPr>
          <a:xfrm>
            <a:off x="5279689" y="5289756"/>
            <a:ext cx="3428039" cy="653844"/>
          </a:xfrm>
          <a:prstGeom prst="rect">
            <a:avLst/>
          </a:prstGeom>
          <a:noFill/>
        </p:spPr>
        <p:txBody>
          <a:bodyPr wrap="square" lIns="0" tIns="0" rIns="0" bIns="0" rtlCol="0">
            <a:noAutofit/>
          </a:bodyPr>
          <a:lstStyle/>
          <a:p>
            <a:r>
              <a:rPr lang="en-US" altLang="zh-TW" sz="1200" smtClean="0">
                <a:latin typeface="Arial"/>
                <a:ea typeface="Microsoft JhengHei"/>
              </a:rPr>
              <a:t>— Dave Burns</a:t>
            </a:r>
          </a:p>
          <a:p>
            <a:r>
              <a:rPr lang="zh-TW" altLang="en-US" sz="1200" smtClean="0">
                <a:latin typeface="Arial"/>
                <a:ea typeface="Microsoft JhengHei"/>
              </a:rPr>
              <a:t>     </a:t>
            </a:r>
            <a:r>
              <a:rPr lang="en-US" altLang="zh-TW" sz="1200" smtClean="0">
                <a:latin typeface="Arial"/>
                <a:ea typeface="Microsoft JhengHei"/>
              </a:rPr>
              <a:t>Cincinnati Bell </a:t>
            </a:r>
            <a:r>
              <a:rPr lang="zh-TW" altLang="en-US" sz="1200" smtClean="0">
                <a:latin typeface="Arial"/>
                <a:ea typeface="Microsoft JhengHei"/>
              </a:rPr>
              <a:t>技術營運副總裁</a:t>
            </a:r>
            <a:endParaRPr lang="zh-TW" altLang="en-US" sz="1200" dirty="0" smtClean="0">
              <a:latin typeface="Arial"/>
              <a:ea typeface="Microsoft JhengHei"/>
            </a:endParaRPr>
          </a:p>
        </p:txBody>
      </p:sp>
      <p:pic>
        <p:nvPicPr>
          <p:cNvPr id="40"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39" y="2369735"/>
            <a:ext cx="2391594" cy="2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2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177800"/>
            <a:ext cx="8229600" cy="812800"/>
          </a:xfrm>
        </p:spPr>
        <p:txBody>
          <a:bodyPr/>
          <a:lstStyle/>
          <a:p>
            <a:r>
              <a:rPr lang="zh-TW" altLang="en-US" smtClean="0">
                <a:ea typeface="Microsoft JhengHei"/>
              </a:rPr>
              <a:t>軟體定義的資料中心</a:t>
            </a:r>
            <a:endParaRPr lang="zh-TW" altLang="en-US" dirty="0">
              <a:ea typeface="Microsoft JhengHei"/>
            </a:endParaRPr>
          </a:p>
        </p:txBody>
      </p:sp>
      <p:sp>
        <p:nvSpPr>
          <p:cNvPr id="34" name="Slide Number Placeholder 3"/>
          <p:cNvSpPr>
            <a:spLocks noGrp="1"/>
          </p:cNvSpPr>
          <p:nvPr>
            <p:ph type="sldNum" sz="quarter" idx="12"/>
          </p:nvPr>
        </p:nvSpPr>
        <p:spPr>
          <a:xfrm>
            <a:off x="8700260" y="6464301"/>
            <a:ext cx="338138" cy="149224"/>
          </a:xfrm>
        </p:spPr>
        <p:txBody>
          <a:bodyPr/>
          <a:lstStyle/>
          <a:p>
            <a:fld id="{6EA6D8CF-3CDE-4807-BCD2-C9F2B831AAA5}" type="slidenum">
              <a:rPr lang="en-US" smtClean="0">
                <a:latin typeface="Arial"/>
                <a:ea typeface="Microsoft JhengHei"/>
              </a:rPr>
              <a:pPr/>
              <a:t>2</a:t>
            </a:fld>
            <a:endParaRPr lang="en-US">
              <a:latin typeface="Arial"/>
              <a:ea typeface="Microsoft JhengHei"/>
            </a:endParaRPr>
          </a:p>
        </p:txBody>
      </p:sp>
      <p:sp>
        <p:nvSpPr>
          <p:cNvPr id="32" name="TextBox 31"/>
          <p:cNvSpPr txBox="1"/>
          <p:nvPr/>
        </p:nvSpPr>
        <p:spPr>
          <a:xfrm>
            <a:off x="6997060" y="1628800"/>
            <a:ext cx="1895420" cy="1057352"/>
          </a:xfrm>
          <a:prstGeom prst="rect">
            <a:avLst/>
          </a:prstGeom>
          <a:noFill/>
        </p:spPr>
        <p:txBody>
          <a:bodyPr wrap="square" lIns="0" tIns="0" rIns="0" bIns="0" rtlCol="0">
            <a:noAutofit/>
          </a:bodyPr>
          <a:lstStyle/>
          <a:p>
            <a:pPr>
              <a:lnSpc>
                <a:spcPct val="90000"/>
              </a:lnSpc>
            </a:pPr>
            <a:r>
              <a:rPr lang="zh-TW" altLang="en-US" sz="2200" b="1" smtClean="0">
                <a:latin typeface="Arial"/>
                <a:ea typeface="Microsoft JhengHei"/>
              </a:rPr>
              <a:t>配合</a:t>
            </a:r>
            <a:r>
              <a:rPr lang="zh-TW" altLang="en-US" sz="2200" b="1">
                <a:latin typeface="Arial"/>
                <a:ea typeface="Microsoft JhengHei"/>
              </a:rPr>
              <a:t>應用程式需求</a:t>
            </a:r>
            <a:r>
              <a:rPr lang="zh-TW" altLang="en-US" sz="2200" b="1" smtClean="0">
                <a:latin typeface="Arial"/>
                <a:ea typeface="Microsoft JhengHei"/>
              </a:rPr>
              <a:t>將</a:t>
            </a:r>
            <a:r>
              <a:rPr lang="zh-TW" altLang="en-US" sz="2200" b="1">
                <a:solidFill>
                  <a:schemeClr val="accent4"/>
                </a:solidFill>
                <a:latin typeface="Arial"/>
                <a:ea typeface="Microsoft JhengHei"/>
              </a:rPr>
              <a:t>儲存裝置</a:t>
            </a:r>
            <a:r>
              <a:rPr lang="zh-TW" altLang="en-US" sz="2200" b="1" smtClean="0">
                <a:latin typeface="Arial"/>
                <a:ea typeface="Microsoft JhengHei"/>
              </a:rPr>
              <a:t>轉型</a:t>
            </a:r>
            <a:endParaRPr lang="zh-TW" altLang="en-US" sz="2200" b="1" dirty="0">
              <a:latin typeface="Arial"/>
              <a:ea typeface="Microsoft JhengHei"/>
            </a:endParaRPr>
          </a:p>
        </p:txBody>
      </p:sp>
      <p:sp>
        <p:nvSpPr>
          <p:cNvPr id="37" name="TextBox 36"/>
          <p:cNvSpPr txBox="1"/>
          <p:nvPr/>
        </p:nvSpPr>
        <p:spPr>
          <a:xfrm>
            <a:off x="6997060" y="3986045"/>
            <a:ext cx="2255460" cy="811107"/>
          </a:xfrm>
          <a:prstGeom prst="rect">
            <a:avLst/>
          </a:prstGeom>
          <a:noFill/>
        </p:spPr>
        <p:txBody>
          <a:bodyPr wrap="square" lIns="0" tIns="0" rIns="0" bIns="0" rtlCol="0">
            <a:noAutofit/>
          </a:bodyPr>
          <a:lstStyle/>
          <a:p>
            <a:pPr>
              <a:lnSpc>
                <a:spcPct val="90000"/>
              </a:lnSpc>
            </a:pPr>
            <a:r>
              <a:rPr lang="zh-TW" altLang="en-US" sz="2200" b="1" smtClean="0">
                <a:latin typeface="Arial"/>
                <a:ea typeface="Microsoft JhengHei"/>
              </a:rPr>
              <a:t>管理工具由</a:t>
            </a:r>
            <a:r>
              <a:rPr sz="2200" b="1">
                <a:latin typeface="Arial"/>
                <a:ea typeface="Microsoft JhengHei"/>
              </a:rPr>
              <a:t/>
            </a:r>
            <a:br>
              <a:rPr sz="2200" b="1">
                <a:latin typeface="Arial"/>
                <a:ea typeface="Microsoft JhengHei"/>
              </a:rPr>
            </a:br>
            <a:r>
              <a:rPr lang="zh-TW" altLang="en-US" sz="2200" b="1" smtClean="0">
                <a:solidFill>
                  <a:schemeClr val="accent1"/>
                </a:solidFill>
                <a:latin typeface="Arial"/>
                <a:ea typeface="Microsoft JhengHei"/>
              </a:rPr>
              <a:t>自動化</a:t>
            </a:r>
            <a:r>
              <a:rPr lang="zh-TW" altLang="en-US" sz="2200" b="1" smtClean="0">
                <a:latin typeface="Arial"/>
                <a:ea typeface="Microsoft JhengHei"/>
              </a:rPr>
              <a:t>所取代</a:t>
            </a:r>
            <a:endParaRPr lang="zh-TW" altLang="en-US" sz="2200" b="1" dirty="0">
              <a:latin typeface="Arial"/>
              <a:ea typeface="Microsoft JhengHei"/>
            </a:endParaRPr>
          </a:p>
        </p:txBody>
      </p:sp>
      <p:sp>
        <p:nvSpPr>
          <p:cNvPr id="42" name="TextBox 41"/>
          <p:cNvSpPr txBox="1"/>
          <p:nvPr/>
        </p:nvSpPr>
        <p:spPr>
          <a:xfrm>
            <a:off x="683568" y="1916832"/>
            <a:ext cx="1579632" cy="811107"/>
          </a:xfrm>
          <a:prstGeom prst="rect">
            <a:avLst/>
          </a:prstGeom>
          <a:noFill/>
        </p:spPr>
        <p:txBody>
          <a:bodyPr wrap="square" lIns="0" tIns="0" rIns="0" bIns="0" rtlCol="0">
            <a:noAutofit/>
          </a:bodyPr>
          <a:lstStyle/>
          <a:p>
            <a:pPr algn="r">
              <a:lnSpc>
                <a:spcPct val="90000"/>
              </a:lnSpc>
            </a:pPr>
            <a:r>
              <a:rPr lang="zh-TW" altLang="en-US" sz="2200" b="1" smtClean="0">
                <a:latin typeface="Arial"/>
                <a:ea typeface="Microsoft JhengHei"/>
              </a:rPr>
              <a:t>將虛擬</a:t>
            </a:r>
            <a:r>
              <a:rPr lang="zh-TW" altLang="en-US" sz="2200" b="1">
                <a:solidFill>
                  <a:schemeClr val="accent1"/>
                </a:solidFill>
                <a:latin typeface="Arial"/>
                <a:ea typeface="Microsoft JhengHei"/>
              </a:rPr>
              <a:t>運算</a:t>
            </a:r>
            <a:r>
              <a:rPr lang="zh-TW" altLang="en-US" sz="2200" b="1">
                <a:latin typeface="Arial"/>
                <a:ea typeface="Microsoft JhengHei"/>
              </a:rPr>
              <a:t>擴展至</a:t>
            </a:r>
            <a:r>
              <a:rPr lang="zh-TW" altLang="en-US" sz="2200" b="1" smtClean="0">
                <a:latin typeface="Arial"/>
                <a:ea typeface="Microsoft JhengHei"/>
              </a:rPr>
              <a:t>所有應用程式</a:t>
            </a:r>
            <a:endParaRPr lang="zh-TW" altLang="en-US" sz="2200" b="1" dirty="0">
              <a:latin typeface="Arial"/>
              <a:ea typeface="Microsoft JhengHei"/>
            </a:endParaRPr>
          </a:p>
        </p:txBody>
      </p:sp>
      <p:sp>
        <p:nvSpPr>
          <p:cNvPr id="44" name="TextBox 43"/>
          <p:cNvSpPr txBox="1"/>
          <p:nvPr/>
        </p:nvSpPr>
        <p:spPr>
          <a:xfrm>
            <a:off x="683568" y="3861048"/>
            <a:ext cx="1624336" cy="1238289"/>
          </a:xfrm>
          <a:prstGeom prst="rect">
            <a:avLst/>
          </a:prstGeom>
          <a:noFill/>
        </p:spPr>
        <p:txBody>
          <a:bodyPr wrap="square" lIns="0" tIns="0" rIns="0" bIns="0" rtlCol="0">
            <a:noAutofit/>
          </a:bodyPr>
          <a:lstStyle/>
          <a:p>
            <a:pPr algn="r">
              <a:lnSpc>
                <a:spcPct val="90000"/>
              </a:lnSpc>
            </a:pPr>
            <a:r>
              <a:rPr lang="zh-TW" altLang="en-US" sz="2200" b="1" smtClean="0">
                <a:latin typeface="Arial"/>
                <a:ea typeface="Microsoft JhengHei"/>
              </a:rPr>
              <a:t>虛擬化</a:t>
            </a:r>
            <a:r>
              <a:rPr lang="zh-TW" altLang="en-US" sz="2200" b="1" smtClean="0">
                <a:solidFill>
                  <a:schemeClr val="accent4"/>
                </a:solidFill>
                <a:latin typeface="Arial"/>
                <a:ea typeface="Microsoft JhengHei"/>
              </a:rPr>
              <a:t>網路</a:t>
            </a:r>
            <a:r>
              <a:rPr lang="zh-TW" altLang="en-US" sz="2200" b="1" smtClean="0">
                <a:latin typeface="Arial"/>
                <a:ea typeface="Microsoft JhengHei"/>
              </a:rPr>
              <a:t>以提升速度與效率</a:t>
            </a:r>
            <a:endParaRPr lang="zh-TW" altLang="en-US" sz="2200" b="1" dirty="0">
              <a:latin typeface="Arial"/>
              <a:ea typeface="Microsoft JhengHei"/>
            </a:endParaRPr>
          </a:p>
        </p:txBody>
      </p:sp>
      <p:grpSp>
        <p:nvGrpSpPr>
          <p:cNvPr id="45" name="Group 44"/>
          <p:cNvGrpSpPr>
            <a:grpSpLocks/>
          </p:cNvGrpSpPr>
          <p:nvPr/>
        </p:nvGrpSpPr>
        <p:grpSpPr bwMode="auto">
          <a:xfrm>
            <a:off x="4455919" y="3249188"/>
            <a:ext cx="2304000" cy="2303462"/>
            <a:chOff x="6835436" y="1464044"/>
            <a:chExt cx="1427641" cy="1427266"/>
          </a:xfrm>
        </p:grpSpPr>
        <p:sp>
          <p:nvSpPr>
            <p:cNvPr id="46" name="Oval 45"/>
            <p:cNvSpPr/>
            <p:nvPr/>
          </p:nvSpPr>
          <p:spPr bwMode="gray">
            <a:xfrm>
              <a:off x="6835436" y="1464044"/>
              <a:ext cx="1427641" cy="1427266"/>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endParaRPr lang="ja-JP" altLang="en-US">
                <a:solidFill>
                  <a:schemeClr val="bg1"/>
                </a:solidFill>
                <a:cs typeface="Arial" charset="0"/>
              </a:endParaRPr>
            </a:p>
          </p:txBody>
        </p:sp>
        <p:pic>
          <p:nvPicPr>
            <p:cNvPr id="47" name="Picture 46"/>
            <p:cNvPicPr>
              <a:picLocks noChangeAspect="1"/>
            </p:cNvPicPr>
            <p:nvPr/>
          </p:nvPicPr>
          <p:blipFill>
            <a:blip r:embed="rId3" cstate="print">
              <a:grayscl/>
              <a:biLevel thresh="50000"/>
            </a:blip>
            <a:stretch>
              <a:fillRect/>
            </a:stretch>
          </p:blipFill>
          <p:spPr>
            <a:xfrm>
              <a:off x="7231727" y="1782763"/>
              <a:ext cx="641946" cy="826260"/>
            </a:xfrm>
            <a:prstGeom prst="rect">
              <a:avLst/>
            </a:prstGeom>
            <a:effectLst>
              <a:outerShdw blurRad="50800" dist="38100" dir="5400000" algn="t" rotWithShape="0">
                <a:prstClr val="black">
                  <a:alpha val="40000"/>
                </a:prstClr>
              </a:outerShdw>
            </a:effectLst>
          </p:spPr>
        </p:pic>
      </p:grpSp>
      <p:grpSp>
        <p:nvGrpSpPr>
          <p:cNvPr id="48" name="Group 47"/>
          <p:cNvGrpSpPr>
            <a:grpSpLocks/>
          </p:cNvGrpSpPr>
          <p:nvPr/>
        </p:nvGrpSpPr>
        <p:grpSpPr bwMode="auto">
          <a:xfrm>
            <a:off x="2479519" y="3212976"/>
            <a:ext cx="2304000" cy="2303462"/>
            <a:chOff x="2882549" y="1524065"/>
            <a:chExt cx="1427641" cy="1427266"/>
          </a:xfrm>
        </p:grpSpPr>
        <p:sp>
          <p:nvSpPr>
            <p:cNvPr id="49" name="Oval 48"/>
            <p:cNvSpPr/>
            <p:nvPr/>
          </p:nvSpPr>
          <p:spPr bwMode="gray">
            <a:xfrm>
              <a:off x="2882549" y="1524065"/>
              <a:ext cx="1427641" cy="1427266"/>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a:endParaRPr lang="ja-JP" altLang="en-US">
                <a:solidFill>
                  <a:schemeClr val="bg1"/>
                </a:solidFill>
                <a:cs typeface="Arial" charset="0"/>
              </a:endParaRPr>
            </a:p>
          </p:txBody>
        </p:sp>
        <p:grpSp>
          <p:nvGrpSpPr>
            <p:cNvPr id="50" name="Group 11"/>
            <p:cNvGrpSpPr>
              <a:grpSpLocks noChangeAspect="1"/>
            </p:cNvGrpSpPr>
            <p:nvPr/>
          </p:nvGrpSpPr>
          <p:grpSpPr bwMode="auto">
            <a:xfrm>
              <a:off x="3295105" y="1935396"/>
              <a:ext cx="602528" cy="664717"/>
              <a:chOff x="2005" y="744"/>
              <a:chExt cx="1744" cy="1924"/>
            </a:xfrm>
            <a:effectLst>
              <a:outerShdw blurRad="50800" dist="38100" dir="5400000" algn="t" rotWithShape="0">
                <a:prstClr val="black">
                  <a:alpha val="40000"/>
                </a:prstClr>
              </a:outerShdw>
            </a:effectLst>
          </p:grpSpPr>
          <p:sp>
            <p:nvSpPr>
              <p:cNvPr id="51" name="Freeform 12"/>
              <p:cNvSpPr>
                <a:spLocks/>
              </p:cNvSpPr>
              <p:nvPr/>
            </p:nvSpPr>
            <p:spPr bwMode="auto">
              <a:xfrm>
                <a:off x="2036" y="744"/>
                <a:ext cx="1713" cy="921"/>
              </a:xfrm>
              <a:custGeom>
                <a:avLst/>
                <a:gdLst>
                  <a:gd name="T0" fmla="*/ 711 w 725"/>
                  <a:gd name="T1" fmla="*/ 82 h 390"/>
                  <a:gd name="T2" fmla="*/ 254 w 725"/>
                  <a:gd name="T3" fmla="*/ 82 h 390"/>
                  <a:gd name="T4" fmla="*/ 254 w 725"/>
                  <a:gd name="T5" fmla="*/ 0 h 390"/>
                  <a:gd name="T6" fmla="*/ 2 w 725"/>
                  <a:gd name="T7" fmla="*/ 192 h 390"/>
                  <a:gd name="T8" fmla="*/ 0 w 725"/>
                  <a:gd name="T9" fmla="*/ 195 h 390"/>
                  <a:gd name="T10" fmla="*/ 2 w 725"/>
                  <a:gd name="T11" fmla="*/ 198 h 390"/>
                  <a:gd name="T12" fmla="*/ 254 w 725"/>
                  <a:gd name="T13" fmla="*/ 390 h 390"/>
                  <a:gd name="T14" fmla="*/ 254 w 725"/>
                  <a:gd name="T15" fmla="*/ 303 h 390"/>
                  <a:gd name="T16" fmla="*/ 711 w 725"/>
                  <a:gd name="T17" fmla="*/ 303 h 390"/>
                  <a:gd name="T18" fmla="*/ 725 w 725"/>
                  <a:gd name="T19" fmla="*/ 289 h 390"/>
                  <a:gd name="T20" fmla="*/ 725 w 725"/>
                  <a:gd name="T21" fmla="*/ 96 h 390"/>
                  <a:gd name="T22" fmla="*/ 711 w 725"/>
                  <a:gd name="T23" fmla="*/ 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11" y="82"/>
                    </a:moveTo>
                    <a:cubicBezTo>
                      <a:pt x="254" y="82"/>
                      <a:pt x="254" y="82"/>
                      <a:pt x="254" y="82"/>
                    </a:cubicBezTo>
                    <a:cubicBezTo>
                      <a:pt x="254" y="0"/>
                      <a:pt x="254" y="0"/>
                      <a:pt x="254" y="0"/>
                    </a:cubicBezTo>
                    <a:cubicBezTo>
                      <a:pt x="2" y="192"/>
                      <a:pt x="2" y="192"/>
                      <a:pt x="2" y="192"/>
                    </a:cubicBezTo>
                    <a:cubicBezTo>
                      <a:pt x="0" y="193"/>
                      <a:pt x="0" y="195"/>
                      <a:pt x="0" y="195"/>
                    </a:cubicBezTo>
                    <a:cubicBezTo>
                      <a:pt x="0" y="195"/>
                      <a:pt x="0" y="196"/>
                      <a:pt x="2" y="198"/>
                    </a:cubicBezTo>
                    <a:cubicBezTo>
                      <a:pt x="254" y="390"/>
                      <a:pt x="254" y="390"/>
                      <a:pt x="254" y="390"/>
                    </a:cubicBezTo>
                    <a:cubicBezTo>
                      <a:pt x="254" y="303"/>
                      <a:pt x="254" y="303"/>
                      <a:pt x="254" y="303"/>
                    </a:cubicBezTo>
                    <a:cubicBezTo>
                      <a:pt x="711" y="303"/>
                      <a:pt x="711" y="303"/>
                      <a:pt x="711" y="303"/>
                    </a:cubicBezTo>
                    <a:cubicBezTo>
                      <a:pt x="718" y="303"/>
                      <a:pt x="725" y="297"/>
                      <a:pt x="725" y="289"/>
                    </a:cubicBezTo>
                    <a:cubicBezTo>
                      <a:pt x="725" y="96"/>
                      <a:pt x="725" y="96"/>
                      <a:pt x="725" y="96"/>
                    </a:cubicBezTo>
                    <a:cubicBezTo>
                      <a:pt x="725" y="88"/>
                      <a:pt x="718" y="82"/>
                      <a:pt x="711" y="82"/>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52" name="Freeform 13"/>
              <p:cNvSpPr>
                <a:spLocks/>
              </p:cNvSpPr>
              <p:nvPr/>
            </p:nvSpPr>
            <p:spPr bwMode="auto">
              <a:xfrm>
                <a:off x="2005" y="1747"/>
                <a:ext cx="1713" cy="921"/>
              </a:xfrm>
              <a:custGeom>
                <a:avLst/>
                <a:gdLst>
                  <a:gd name="T0" fmla="*/ 722 w 725"/>
                  <a:gd name="T1" fmla="*/ 199 h 390"/>
                  <a:gd name="T2" fmla="*/ 725 w 725"/>
                  <a:gd name="T3" fmla="*/ 195 h 390"/>
                  <a:gd name="T4" fmla="*/ 722 w 725"/>
                  <a:gd name="T5" fmla="*/ 192 h 390"/>
                  <a:gd name="T6" fmla="*/ 470 w 725"/>
                  <a:gd name="T7" fmla="*/ 0 h 390"/>
                  <a:gd name="T8" fmla="*/ 470 w 725"/>
                  <a:gd name="T9" fmla="*/ 87 h 390"/>
                  <a:gd name="T10" fmla="*/ 14 w 725"/>
                  <a:gd name="T11" fmla="*/ 87 h 390"/>
                  <a:gd name="T12" fmla="*/ 0 w 725"/>
                  <a:gd name="T13" fmla="*/ 101 h 390"/>
                  <a:gd name="T14" fmla="*/ 0 w 725"/>
                  <a:gd name="T15" fmla="*/ 295 h 390"/>
                  <a:gd name="T16" fmla="*/ 14 w 725"/>
                  <a:gd name="T17" fmla="*/ 309 h 390"/>
                  <a:gd name="T18" fmla="*/ 470 w 725"/>
                  <a:gd name="T19" fmla="*/ 309 h 390"/>
                  <a:gd name="T20" fmla="*/ 470 w 725"/>
                  <a:gd name="T21" fmla="*/ 390 h 390"/>
                  <a:gd name="T22" fmla="*/ 722 w 725"/>
                  <a:gd name="T23" fmla="*/ 19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22" y="199"/>
                    </a:moveTo>
                    <a:cubicBezTo>
                      <a:pt x="724" y="197"/>
                      <a:pt x="725" y="196"/>
                      <a:pt x="725" y="195"/>
                    </a:cubicBezTo>
                    <a:cubicBezTo>
                      <a:pt x="725" y="195"/>
                      <a:pt x="724" y="194"/>
                      <a:pt x="722" y="192"/>
                    </a:cubicBezTo>
                    <a:cubicBezTo>
                      <a:pt x="470" y="0"/>
                      <a:pt x="470" y="0"/>
                      <a:pt x="470" y="0"/>
                    </a:cubicBezTo>
                    <a:cubicBezTo>
                      <a:pt x="470" y="87"/>
                      <a:pt x="470" y="87"/>
                      <a:pt x="470" y="87"/>
                    </a:cubicBezTo>
                    <a:cubicBezTo>
                      <a:pt x="14" y="87"/>
                      <a:pt x="14" y="87"/>
                      <a:pt x="14" y="87"/>
                    </a:cubicBezTo>
                    <a:cubicBezTo>
                      <a:pt x="6" y="87"/>
                      <a:pt x="0" y="93"/>
                      <a:pt x="0" y="101"/>
                    </a:cubicBezTo>
                    <a:cubicBezTo>
                      <a:pt x="0" y="295"/>
                      <a:pt x="0" y="295"/>
                      <a:pt x="0" y="295"/>
                    </a:cubicBezTo>
                    <a:cubicBezTo>
                      <a:pt x="0" y="302"/>
                      <a:pt x="6" y="309"/>
                      <a:pt x="14" y="309"/>
                    </a:cubicBezTo>
                    <a:cubicBezTo>
                      <a:pt x="470" y="309"/>
                      <a:pt x="470" y="309"/>
                      <a:pt x="470" y="309"/>
                    </a:cubicBezTo>
                    <a:cubicBezTo>
                      <a:pt x="470" y="390"/>
                      <a:pt x="470" y="390"/>
                      <a:pt x="470" y="390"/>
                    </a:cubicBezTo>
                    <a:lnTo>
                      <a:pt x="722" y="199"/>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grpSp>
      <p:grpSp>
        <p:nvGrpSpPr>
          <p:cNvPr id="53" name="Group 52"/>
          <p:cNvGrpSpPr>
            <a:grpSpLocks/>
          </p:cNvGrpSpPr>
          <p:nvPr/>
        </p:nvGrpSpPr>
        <p:grpSpPr bwMode="auto">
          <a:xfrm>
            <a:off x="4482142" y="1215649"/>
            <a:ext cx="2304000" cy="2303463"/>
            <a:chOff x="4845745" y="1532818"/>
            <a:chExt cx="1904782" cy="1427266"/>
          </a:xfrm>
        </p:grpSpPr>
        <p:sp>
          <p:nvSpPr>
            <p:cNvPr id="54" name="Oval 53"/>
            <p:cNvSpPr/>
            <p:nvPr/>
          </p:nvSpPr>
          <p:spPr bwMode="gray">
            <a:xfrm>
              <a:off x="4845745" y="1532818"/>
              <a:ext cx="1904782" cy="1427266"/>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a:endParaRPr lang="ja-JP" altLang="en-US">
                <a:solidFill>
                  <a:schemeClr val="bg1"/>
                </a:solidFill>
                <a:cs typeface="Arial" charset="0"/>
              </a:endParaRPr>
            </a:p>
          </p:txBody>
        </p:sp>
        <p:grpSp>
          <p:nvGrpSpPr>
            <p:cNvPr id="55" name="Group 33"/>
            <p:cNvGrpSpPr>
              <a:grpSpLocks noChangeAspect="1"/>
            </p:cNvGrpSpPr>
            <p:nvPr/>
          </p:nvGrpSpPr>
          <p:grpSpPr bwMode="gray">
            <a:xfrm>
              <a:off x="5318248" y="1953812"/>
              <a:ext cx="1030069" cy="567771"/>
              <a:chOff x="2621" y="1331"/>
              <a:chExt cx="1045" cy="576"/>
            </a:xfrm>
            <a:effectLst>
              <a:outerShdw blurRad="50800" dist="38100" dir="2700000" algn="tl" rotWithShape="0">
                <a:prstClr val="black">
                  <a:alpha val="40000"/>
                </a:prstClr>
              </a:outerShdw>
            </a:effectLst>
          </p:grpSpPr>
          <p:sp>
            <p:nvSpPr>
              <p:cNvPr id="56" name="Freeform 34"/>
              <p:cNvSpPr>
                <a:spLocks noEditPoints="1"/>
              </p:cNvSpPr>
              <p:nvPr/>
            </p:nvSpPr>
            <p:spPr bwMode="gray">
              <a:xfrm>
                <a:off x="2621" y="1331"/>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6"/>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6"/>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57" name="Freeform 35"/>
              <p:cNvSpPr>
                <a:spLocks noEditPoints="1"/>
              </p:cNvSpPr>
              <p:nvPr/>
            </p:nvSpPr>
            <p:spPr bwMode="gray">
              <a:xfrm>
                <a:off x="2621" y="1534"/>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6"/>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6"/>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58" name="Freeform 36"/>
              <p:cNvSpPr>
                <a:spLocks noEditPoints="1"/>
              </p:cNvSpPr>
              <p:nvPr/>
            </p:nvSpPr>
            <p:spPr bwMode="gray">
              <a:xfrm>
                <a:off x="2621" y="1742"/>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5"/>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5"/>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grpSp>
      <p:grpSp>
        <p:nvGrpSpPr>
          <p:cNvPr id="59" name="Group 58"/>
          <p:cNvGrpSpPr>
            <a:grpSpLocks/>
          </p:cNvGrpSpPr>
          <p:nvPr/>
        </p:nvGrpSpPr>
        <p:grpSpPr bwMode="auto">
          <a:xfrm>
            <a:off x="2484024" y="1196752"/>
            <a:ext cx="2304000" cy="2303463"/>
            <a:chOff x="904384" y="1524065"/>
            <a:chExt cx="1427641" cy="1427266"/>
          </a:xfrm>
        </p:grpSpPr>
        <p:sp>
          <p:nvSpPr>
            <p:cNvPr id="60" name="Oval 59"/>
            <p:cNvSpPr/>
            <p:nvPr/>
          </p:nvSpPr>
          <p:spPr bwMode="gray">
            <a:xfrm>
              <a:off x="904384" y="1524065"/>
              <a:ext cx="1427641" cy="1427266"/>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chemeClr val="bg1"/>
                </a:solidFill>
                <a:cs typeface="Arial" charset="0"/>
              </a:endParaRPr>
            </a:p>
          </p:txBody>
        </p:sp>
        <p:grpSp>
          <p:nvGrpSpPr>
            <p:cNvPr id="61" name="Group 60"/>
            <p:cNvGrpSpPr>
              <a:grpSpLocks noChangeAspect="1"/>
            </p:cNvGrpSpPr>
            <p:nvPr/>
          </p:nvGrpSpPr>
          <p:grpSpPr bwMode="gray">
            <a:xfrm>
              <a:off x="1181313" y="1991849"/>
              <a:ext cx="873781" cy="523481"/>
              <a:chOff x="2545" y="1419"/>
              <a:chExt cx="666" cy="399"/>
            </a:xfrm>
            <a:solidFill>
              <a:schemeClr val="bg1"/>
            </a:solidFill>
            <a:effectLst>
              <a:outerShdw blurRad="50800" dist="38100" dir="2700000" algn="tl" rotWithShape="0">
                <a:prstClr val="black">
                  <a:alpha val="40000"/>
                </a:prstClr>
              </a:outerShdw>
            </a:effectLst>
          </p:grpSpPr>
          <p:sp>
            <p:nvSpPr>
              <p:cNvPr id="62" name="Freeform 27"/>
              <p:cNvSpPr>
                <a:spLocks/>
              </p:cNvSpPr>
              <p:nvPr/>
            </p:nvSpPr>
            <p:spPr bwMode="gray">
              <a:xfrm>
                <a:off x="2545" y="1790"/>
                <a:ext cx="666" cy="28"/>
              </a:xfrm>
              <a:custGeom>
                <a:avLst/>
                <a:gdLst>
                  <a:gd name="T0" fmla="*/ 0 w 282"/>
                  <a:gd name="T1" fmla="*/ 0 h 12"/>
                  <a:gd name="T2" fmla="*/ 0 w 282"/>
                  <a:gd name="T3" fmla="*/ 4 h 12"/>
                  <a:gd name="T4" fmla="*/ 0 w 282"/>
                  <a:gd name="T5" fmla="*/ 8 h 12"/>
                  <a:gd name="T6" fmla="*/ 0 w 282"/>
                  <a:gd name="T7" fmla="*/ 9 h 12"/>
                  <a:gd name="T8" fmla="*/ 3 w 282"/>
                  <a:gd name="T9" fmla="*/ 12 h 12"/>
                  <a:gd name="T10" fmla="*/ 279 w 282"/>
                  <a:gd name="T11" fmla="*/ 12 h 12"/>
                  <a:gd name="T12" fmla="*/ 282 w 282"/>
                  <a:gd name="T13" fmla="*/ 9 h 12"/>
                  <a:gd name="T14" fmla="*/ 282 w 282"/>
                  <a:gd name="T15" fmla="*/ 9 h 12"/>
                  <a:gd name="T16" fmla="*/ 282 w 282"/>
                  <a:gd name="T17" fmla="*/ 8 h 12"/>
                  <a:gd name="T18" fmla="*/ 282 w 282"/>
                  <a:gd name="T19" fmla="*/ 4 h 12"/>
                  <a:gd name="T20" fmla="*/ 282 w 282"/>
                  <a:gd name="T21" fmla="*/ 0 h 12"/>
                  <a:gd name="T22" fmla="*/ 0 w 28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12">
                    <a:moveTo>
                      <a:pt x="0" y="0"/>
                    </a:moveTo>
                    <a:cubicBezTo>
                      <a:pt x="0" y="4"/>
                      <a:pt x="0" y="4"/>
                      <a:pt x="0" y="4"/>
                    </a:cubicBezTo>
                    <a:cubicBezTo>
                      <a:pt x="0" y="8"/>
                      <a:pt x="0" y="8"/>
                      <a:pt x="0" y="8"/>
                    </a:cubicBezTo>
                    <a:cubicBezTo>
                      <a:pt x="0" y="9"/>
                      <a:pt x="0" y="9"/>
                      <a:pt x="0" y="9"/>
                    </a:cubicBezTo>
                    <a:cubicBezTo>
                      <a:pt x="0" y="10"/>
                      <a:pt x="1" y="12"/>
                      <a:pt x="3" y="12"/>
                    </a:cubicBezTo>
                    <a:cubicBezTo>
                      <a:pt x="279" y="12"/>
                      <a:pt x="279" y="12"/>
                      <a:pt x="279" y="12"/>
                    </a:cubicBezTo>
                    <a:cubicBezTo>
                      <a:pt x="281" y="12"/>
                      <a:pt x="282" y="10"/>
                      <a:pt x="282" y="9"/>
                    </a:cubicBezTo>
                    <a:cubicBezTo>
                      <a:pt x="282" y="9"/>
                      <a:pt x="282" y="9"/>
                      <a:pt x="282" y="9"/>
                    </a:cubicBezTo>
                    <a:cubicBezTo>
                      <a:pt x="282" y="8"/>
                      <a:pt x="282" y="8"/>
                      <a:pt x="282" y="8"/>
                    </a:cubicBezTo>
                    <a:cubicBezTo>
                      <a:pt x="282" y="4"/>
                      <a:pt x="282" y="4"/>
                      <a:pt x="282" y="4"/>
                    </a:cubicBezTo>
                    <a:cubicBezTo>
                      <a:pt x="282" y="0"/>
                      <a:pt x="282" y="0"/>
                      <a:pt x="282" y="0"/>
                    </a:cubicBez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63" name="Freeform 28"/>
              <p:cNvSpPr>
                <a:spLocks/>
              </p:cNvSpPr>
              <p:nvPr/>
            </p:nvSpPr>
            <p:spPr bwMode="gray">
              <a:xfrm>
                <a:off x="2552" y="1721"/>
                <a:ext cx="654" cy="59"/>
              </a:xfrm>
              <a:custGeom>
                <a:avLst/>
                <a:gdLst>
                  <a:gd name="T0" fmla="*/ 545 w 654"/>
                  <a:gd name="T1" fmla="*/ 0 h 59"/>
                  <a:gd name="T2" fmla="*/ 106 w 654"/>
                  <a:gd name="T3" fmla="*/ 0 h 59"/>
                  <a:gd name="T4" fmla="*/ 0 w 654"/>
                  <a:gd name="T5" fmla="*/ 59 h 59"/>
                  <a:gd name="T6" fmla="*/ 654 w 654"/>
                  <a:gd name="T7" fmla="*/ 59 h 59"/>
                  <a:gd name="T8" fmla="*/ 545 w 654"/>
                  <a:gd name="T9" fmla="*/ 0 h 59"/>
                </a:gdLst>
                <a:ahLst/>
                <a:cxnLst>
                  <a:cxn ang="0">
                    <a:pos x="T0" y="T1"/>
                  </a:cxn>
                  <a:cxn ang="0">
                    <a:pos x="T2" y="T3"/>
                  </a:cxn>
                  <a:cxn ang="0">
                    <a:pos x="T4" y="T5"/>
                  </a:cxn>
                  <a:cxn ang="0">
                    <a:pos x="T6" y="T7"/>
                  </a:cxn>
                  <a:cxn ang="0">
                    <a:pos x="T8" y="T9"/>
                  </a:cxn>
                </a:cxnLst>
                <a:rect l="0" t="0" r="r" b="b"/>
                <a:pathLst>
                  <a:path w="654" h="59">
                    <a:moveTo>
                      <a:pt x="545" y="0"/>
                    </a:moveTo>
                    <a:lnTo>
                      <a:pt x="106" y="0"/>
                    </a:lnTo>
                    <a:lnTo>
                      <a:pt x="0" y="59"/>
                    </a:lnTo>
                    <a:lnTo>
                      <a:pt x="654" y="59"/>
                    </a:lnTo>
                    <a:lnTo>
                      <a:pt x="545"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64" name="Freeform 29"/>
              <p:cNvSpPr>
                <a:spLocks noEditPoints="1"/>
              </p:cNvSpPr>
              <p:nvPr/>
            </p:nvSpPr>
            <p:spPr bwMode="gray">
              <a:xfrm>
                <a:off x="2658" y="1419"/>
                <a:ext cx="439" cy="290"/>
              </a:xfrm>
              <a:custGeom>
                <a:avLst/>
                <a:gdLst>
                  <a:gd name="T0" fmla="*/ 184 w 186"/>
                  <a:gd name="T1" fmla="*/ 0 h 123"/>
                  <a:gd name="T2" fmla="*/ 1 w 186"/>
                  <a:gd name="T3" fmla="*/ 0 h 123"/>
                  <a:gd name="T4" fmla="*/ 0 w 186"/>
                  <a:gd name="T5" fmla="*/ 1 h 123"/>
                  <a:gd name="T6" fmla="*/ 0 w 186"/>
                  <a:gd name="T7" fmla="*/ 122 h 123"/>
                  <a:gd name="T8" fmla="*/ 1 w 186"/>
                  <a:gd name="T9" fmla="*/ 123 h 123"/>
                  <a:gd name="T10" fmla="*/ 184 w 186"/>
                  <a:gd name="T11" fmla="*/ 123 h 123"/>
                  <a:gd name="T12" fmla="*/ 186 w 186"/>
                  <a:gd name="T13" fmla="*/ 122 h 123"/>
                  <a:gd name="T14" fmla="*/ 186 w 186"/>
                  <a:gd name="T15" fmla="*/ 1 h 123"/>
                  <a:gd name="T16" fmla="*/ 184 w 186"/>
                  <a:gd name="T17" fmla="*/ 0 h 123"/>
                  <a:gd name="T18" fmla="*/ 123 w 186"/>
                  <a:gd name="T19" fmla="*/ 67 h 123"/>
                  <a:gd name="T20" fmla="*/ 63 w 186"/>
                  <a:gd name="T21" fmla="*/ 94 h 123"/>
                  <a:gd name="T22" fmla="*/ 63 w 186"/>
                  <a:gd name="T23" fmla="*/ 81 h 123"/>
                  <a:gd name="T24" fmla="*/ 109 w 186"/>
                  <a:gd name="T25" fmla="*/ 61 h 123"/>
                  <a:gd name="T26" fmla="*/ 109 w 186"/>
                  <a:gd name="T27" fmla="*/ 61 h 123"/>
                  <a:gd name="T28" fmla="*/ 63 w 186"/>
                  <a:gd name="T29" fmla="*/ 41 h 123"/>
                  <a:gd name="T30" fmla="*/ 63 w 186"/>
                  <a:gd name="T31" fmla="*/ 28 h 123"/>
                  <a:gd name="T32" fmla="*/ 123 w 186"/>
                  <a:gd name="T33" fmla="*/ 55 h 123"/>
                  <a:gd name="T34" fmla="*/ 123 w 186"/>
                  <a:gd name="T35" fmla="*/ 6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23">
                    <a:moveTo>
                      <a:pt x="184" y="0"/>
                    </a:moveTo>
                    <a:cubicBezTo>
                      <a:pt x="1" y="0"/>
                      <a:pt x="1" y="0"/>
                      <a:pt x="1" y="0"/>
                    </a:cubicBezTo>
                    <a:cubicBezTo>
                      <a:pt x="1" y="0"/>
                      <a:pt x="0" y="1"/>
                      <a:pt x="0" y="1"/>
                    </a:cubicBezTo>
                    <a:cubicBezTo>
                      <a:pt x="0" y="122"/>
                      <a:pt x="0" y="122"/>
                      <a:pt x="0" y="122"/>
                    </a:cubicBezTo>
                    <a:cubicBezTo>
                      <a:pt x="0" y="123"/>
                      <a:pt x="1" y="123"/>
                      <a:pt x="1" y="123"/>
                    </a:cubicBezTo>
                    <a:cubicBezTo>
                      <a:pt x="184" y="123"/>
                      <a:pt x="184" y="123"/>
                      <a:pt x="184" y="123"/>
                    </a:cubicBezTo>
                    <a:cubicBezTo>
                      <a:pt x="185" y="123"/>
                      <a:pt x="186" y="123"/>
                      <a:pt x="186" y="122"/>
                    </a:cubicBezTo>
                    <a:cubicBezTo>
                      <a:pt x="186" y="1"/>
                      <a:pt x="186" y="1"/>
                      <a:pt x="186" y="1"/>
                    </a:cubicBezTo>
                    <a:cubicBezTo>
                      <a:pt x="186" y="1"/>
                      <a:pt x="185" y="0"/>
                      <a:pt x="184" y="0"/>
                    </a:cubicBezTo>
                    <a:close/>
                    <a:moveTo>
                      <a:pt x="123" y="67"/>
                    </a:moveTo>
                    <a:cubicBezTo>
                      <a:pt x="63" y="94"/>
                      <a:pt x="63" y="94"/>
                      <a:pt x="63" y="94"/>
                    </a:cubicBezTo>
                    <a:cubicBezTo>
                      <a:pt x="63" y="81"/>
                      <a:pt x="63" y="81"/>
                      <a:pt x="63" y="81"/>
                    </a:cubicBezTo>
                    <a:cubicBezTo>
                      <a:pt x="109" y="61"/>
                      <a:pt x="109" y="61"/>
                      <a:pt x="109" y="61"/>
                    </a:cubicBezTo>
                    <a:cubicBezTo>
                      <a:pt x="109" y="61"/>
                      <a:pt x="109" y="61"/>
                      <a:pt x="109" y="61"/>
                    </a:cubicBezTo>
                    <a:cubicBezTo>
                      <a:pt x="63" y="41"/>
                      <a:pt x="63" y="41"/>
                      <a:pt x="63" y="41"/>
                    </a:cubicBezTo>
                    <a:cubicBezTo>
                      <a:pt x="63" y="28"/>
                      <a:pt x="63" y="28"/>
                      <a:pt x="63" y="28"/>
                    </a:cubicBezTo>
                    <a:cubicBezTo>
                      <a:pt x="123" y="55"/>
                      <a:pt x="123" y="55"/>
                      <a:pt x="123" y="55"/>
                    </a:cubicBezTo>
                    <a:lnTo>
                      <a:pt x="123" y="67"/>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grpSp>
      </p:grpSp>
      <p:sp>
        <p:nvSpPr>
          <p:cNvPr id="65" name="Freeform 6"/>
          <p:cNvSpPr>
            <a:spLocks/>
          </p:cNvSpPr>
          <p:nvPr/>
        </p:nvSpPr>
        <p:spPr bwMode="auto">
          <a:xfrm>
            <a:off x="4455919" y="3792741"/>
            <a:ext cx="327600" cy="1166812"/>
          </a:xfrm>
          <a:custGeom>
            <a:avLst/>
            <a:gdLst>
              <a:gd name="T0" fmla="*/ 328960 w 72"/>
              <a:gd name="T1" fmla="*/ 583504 h 272"/>
              <a:gd name="T2" fmla="*/ 164480 w 72"/>
              <a:gd name="T3" fmla="*/ 1167008 h 272"/>
              <a:gd name="T4" fmla="*/ 0 w 72"/>
              <a:gd name="T5" fmla="*/ 583504 h 272"/>
              <a:gd name="T6" fmla="*/ 164480 w 72"/>
              <a:gd name="T7" fmla="*/ 0 h 272"/>
              <a:gd name="T8" fmla="*/ 328960 w 72"/>
              <a:gd name="T9" fmla="*/ 583504 h 272"/>
              <a:gd name="T10" fmla="*/ 0 60000 65536"/>
              <a:gd name="T11" fmla="*/ 0 60000 65536"/>
              <a:gd name="T12" fmla="*/ 0 60000 65536"/>
              <a:gd name="T13" fmla="*/ 0 60000 65536"/>
              <a:gd name="T14" fmla="*/ 0 60000 65536"/>
              <a:gd name="T15" fmla="*/ 0 w 72"/>
              <a:gd name="T16" fmla="*/ 0 h 272"/>
              <a:gd name="T17" fmla="*/ 72 w 72"/>
              <a:gd name="T18" fmla="*/ 272 h 272"/>
            </a:gdLst>
            <a:ahLst/>
            <a:cxnLst>
              <a:cxn ang="T10">
                <a:pos x="T0" y="T1"/>
              </a:cxn>
              <a:cxn ang="T11">
                <a:pos x="T2" y="T3"/>
              </a:cxn>
              <a:cxn ang="T12">
                <a:pos x="T4" y="T5"/>
              </a:cxn>
              <a:cxn ang="T13">
                <a:pos x="T6" y="T7"/>
              </a:cxn>
              <a:cxn ang="T14">
                <a:pos x="T8" y="T9"/>
              </a:cxn>
            </a:cxnLst>
            <a:rect l="T15" t="T16" r="T17" b="T18"/>
            <a:pathLst>
              <a:path w="72" h="272">
                <a:moveTo>
                  <a:pt x="72" y="136"/>
                </a:moveTo>
                <a:cubicBezTo>
                  <a:pt x="72" y="185"/>
                  <a:pt x="59" y="232"/>
                  <a:pt x="36" y="272"/>
                </a:cubicBezTo>
                <a:cubicBezTo>
                  <a:pt x="13" y="232"/>
                  <a:pt x="0" y="185"/>
                  <a:pt x="0" y="136"/>
                </a:cubicBezTo>
                <a:cubicBezTo>
                  <a:pt x="0" y="87"/>
                  <a:pt x="13" y="40"/>
                  <a:pt x="36" y="0"/>
                </a:cubicBezTo>
                <a:cubicBezTo>
                  <a:pt x="59" y="40"/>
                  <a:pt x="72" y="87"/>
                  <a:pt x="72" y="136"/>
                </a:cubicBezTo>
                <a:close/>
              </a:path>
            </a:pathLst>
          </a:custGeom>
          <a:solidFill>
            <a:srgbClr val="27551F"/>
          </a:solidFill>
          <a:ln w="9525">
            <a:noFill/>
            <a:miter lim="800000"/>
            <a:headEnd/>
            <a:tailEnd/>
          </a:ln>
        </p:spPr>
        <p:txBody>
          <a:bodyPr lIns="121899" tIns="60949" rIns="121899" bIns="60949"/>
          <a:lstStyle/>
          <a:p>
            <a:endParaRPr lang="ja-JP" altLang="en-US"/>
          </a:p>
        </p:txBody>
      </p:sp>
      <p:sp>
        <p:nvSpPr>
          <p:cNvPr id="66" name="Freeform 7"/>
          <p:cNvSpPr>
            <a:spLocks/>
          </p:cNvSpPr>
          <p:nvPr/>
        </p:nvSpPr>
        <p:spPr bwMode="auto">
          <a:xfrm>
            <a:off x="5065066" y="3249188"/>
            <a:ext cx="1108800" cy="279400"/>
          </a:xfrm>
          <a:custGeom>
            <a:avLst/>
            <a:gdLst>
              <a:gd name="T0" fmla="*/ 1107410 w 250"/>
              <a:gd name="T1" fmla="*/ 137220 h 61"/>
              <a:gd name="T2" fmla="*/ 553705 w 250"/>
              <a:gd name="T3" fmla="*/ 279015 h 61"/>
              <a:gd name="T4" fmla="*/ 0 w 250"/>
              <a:gd name="T5" fmla="*/ 137220 h 61"/>
              <a:gd name="T6" fmla="*/ 553705 w 250"/>
              <a:gd name="T7" fmla="*/ 0 h 61"/>
              <a:gd name="T8" fmla="*/ 1107410 w 250"/>
              <a:gd name="T9" fmla="*/ 137220 h 61"/>
              <a:gd name="T10" fmla="*/ 0 60000 65536"/>
              <a:gd name="T11" fmla="*/ 0 60000 65536"/>
              <a:gd name="T12" fmla="*/ 0 60000 65536"/>
              <a:gd name="T13" fmla="*/ 0 60000 65536"/>
              <a:gd name="T14" fmla="*/ 0 60000 65536"/>
              <a:gd name="T15" fmla="*/ 0 w 250"/>
              <a:gd name="T16" fmla="*/ 0 h 61"/>
              <a:gd name="T17" fmla="*/ 250 w 250"/>
              <a:gd name="T18" fmla="*/ 61 h 61"/>
            </a:gdLst>
            <a:ahLst/>
            <a:cxnLst>
              <a:cxn ang="T10">
                <a:pos x="T0" y="T1"/>
              </a:cxn>
              <a:cxn ang="T11">
                <a:pos x="T2" y="T3"/>
              </a:cxn>
              <a:cxn ang="T12">
                <a:pos x="T4" y="T5"/>
              </a:cxn>
              <a:cxn ang="T13">
                <a:pos x="T6" y="T7"/>
              </a:cxn>
              <a:cxn ang="T14">
                <a:pos x="T8" y="T9"/>
              </a:cxn>
            </a:cxnLst>
            <a:rect l="T15" t="T16" r="T17" b="T18"/>
            <a:pathLst>
              <a:path w="250" h="61">
                <a:moveTo>
                  <a:pt x="250" y="30"/>
                </a:moveTo>
                <a:cubicBezTo>
                  <a:pt x="213" y="50"/>
                  <a:pt x="170" y="61"/>
                  <a:pt x="125" y="61"/>
                </a:cubicBezTo>
                <a:cubicBezTo>
                  <a:pt x="80" y="61"/>
                  <a:pt x="37" y="50"/>
                  <a:pt x="0" y="30"/>
                </a:cubicBezTo>
                <a:cubicBezTo>
                  <a:pt x="37" y="11"/>
                  <a:pt x="80" y="0"/>
                  <a:pt x="125" y="0"/>
                </a:cubicBezTo>
                <a:cubicBezTo>
                  <a:pt x="170" y="0"/>
                  <a:pt x="213" y="11"/>
                  <a:pt x="250" y="30"/>
                </a:cubicBezTo>
                <a:close/>
              </a:path>
            </a:pathLst>
          </a:custGeom>
          <a:solidFill>
            <a:srgbClr val="006934">
              <a:alpha val="50195"/>
            </a:srgbClr>
          </a:solidFill>
          <a:ln w="19050">
            <a:noFill/>
            <a:round/>
            <a:headEnd/>
            <a:tailEnd/>
          </a:ln>
        </p:spPr>
        <p:txBody>
          <a:bodyPr wrap="none" lIns="0" tIns="0" rIns="0" bIns="0" anchor="ctr"/>
          <a:lstStyle/>
          <a:p>
            <a:pPr algn="ctr"/>
            <a:endParaRPr lang="ja-JP" altLang="en-US">
              <a:solidFill>
                <a:srgbClr val="FFFFFF"/>
              </a:solidFill>
            </a:endParaRPr>
          </a:p>
        </p:txBody>
      </p:sp>
      <p:sp>
        <p:nvSpPr>
          <p:cNvPr id="67" name="Freeform 8"/>
          <p:cNvSpPr>
            <a:spLocks/>
          </p:cNvSpPr>
          <p:nvPr/>
        </p:nvSpPr>
        <p:spPr bwMode="auto">
          <a:xfrm>
            <a:off x="3080563" y="3236239"/>
            <a:ext cx="1108800" cy="279400"/>
          </a:xfrm>
          <a:custGeom>
            <a:avLst/>
            <a:gdLst>
              <a:gd name="T0" fmla="*/ 1087477 w 250"/>
              <a:gd name="T1" fmla="*/ 137220 h 61"/>
              <a:gd name="T2" fmla="*/ 543739 w 250"/>
              <a:gd name="T3" fmla="*/ 279015 h 61"/>
              <a:gd name="T4" fmla="*/ 0 w 250"/>
              <a:gd name="T5" fmla="*/ 137220 h 61"/>
              <a:gd name="T6" fmla="*/ 543739 w 250"/>
              <a:gd name="T7" fmla="*/ 0 h 61"/>
              <a:gd name="T8" fmla="*/ 1087477 w 250"/>
              <a:gd name="T9" fmla="*/ 137220 h 61"/>
              <a:gd name="T10" fmla="*/ 0 60000 65536"/>
              <a:gd name="T11" fmla="*/ 0 60000 65536"/>
              <a:gd name="T12" fmla="*/ 0 60000 65536"/>
              <a:gd name="T13" fmla="*/ 0 60000 65536"/>
              <a:gd name="T14" fmla="*/ 0 60000 65536"/>
              <a:gd name="T15" fmla="*/ 0 w 250"/>
              <a:gd name="T16" fmla="*/ 0 h 61"/>
              <a:gd name="T17" fmla="*/ 250 w 250"/>
              <a:gd name="T18" fmla="*/ 61 h 61"/>
            </a:gdLst>
            <a:ahLst/>
            <a:cxnLst>
              <a:cxn ang="T10">
                <a:pos x="T0" y="T1"/>
              </a:cxn>
              <a:cxn ang="T11">
                <a:pos x="T2" y="T3"/>
              </a:cxn>
              <a:cxn ang="T12">
                <a:pos x="T4" y="T5"/>
              </a:cxn>
              <a:cxn ang="T13">
                <a:pos x="T6" y="T7"/>
              </a:cxn>
              <a:cxn ang="T14">
                <a:pos x="T8" y="T9"/>
              </a:cxn>
            </a:cxnLst>
            <a:rect l="T15" t="T16" r="T17" b="T18"/>
            <a:pathLst>
              <a:path w="250" h="61">
                <a:moveTo>
                  <a:pt x="250" y="30"/>
                </a:moveTo>
                <a:cubicBezTo>
                  <a:pt x="213" y="50"/>
                  <a:pt x="170" y="61"/>
                  <a:pt x="125" y="61"/>
                </a:cubicBezTo>
                <a:cubicBezTo>
                  <a:pt x="80" y="61"/>
                  <a:pt x="38" y="50"/>
                  <a:pt x="0" y="30"/>
                </a:cubicBezTo>
                <a:cubicBezTo>
                  <a:pt x="38" y="11"/>
                  <a:pt x="80" y="0"/>
                  <a:pt x="125" y="0"/>
                </a:cubicBezTo>
                <a:cubicBezTo>
                  <a:pt x="170" y="0"/>
                  <a:pt x="213" y="11"/>
                  <a:pt x="250" y="30"/>
                </a:cubicBezTo>
                <a:close/>
              </a:path>
            </a:pathLst>
          </a:custGeom>
          <a:solidFill>
            <a:srgbClr val="005F8E"/>
          </a:solidFill>
          <a:ln w="9525">
            <a:noFill/>
            <a:miter lim="800000"/>
            <a:headEnd/>
            <a:tailEnd/>
          </a:ln>
        </p:spPr>
        <p:txBody>
          <a:bodyPr lIns="121899" tIns="60949" rIns="121899" bIns="60949"/>
          <a:lstStyle/>
          <a:p>
            <a:endParaRPr lang="ja-JP" altLang="en-US"/>
          </a:p>
        </p:txBody>
      </p:sp>
      <p:sp>
        <p:nvSpPr>
          <p:cNvPr id="68" name="Freeform 10"/>
          <p:cNvSpPr>
            <a:spLocks/>
          </p:cNvSpPr>
          <p:nvPr/>
        </p:nvSpPr>
        <p:spPr bwMode="auto">
          <a:xfrm>
            <a:off x="4481608" y="1805784"/>
            <a:ext cx="327600" cy="1168400"/>
          </a:xfrm>
          <a:custGeom>
            <a:avLst/>
            <a:gdLst>
              <a:gd name="T0" fmla="*/ 36 w 72"/>
              <a:gd name="T1" fmla="*/ 0 h 271"/>
              <a:gd name="T2" fmla="*/ 72 w 72"/>
              <a:gd name="T3" fmla="*/ 136 h 271"/>
              <a:gd name="T4" fmla="*/ 36 w 72"/>
              <a:gd name="T5" fmla="*/ 271 h 271"/>
              <a:gd name="T6" fmla="*/ 0 w 72"/>
              <a:gd name="T7" fmla="*/ 136 h 271"/>
              <a:gd name="T8" fmla="*/ 36 w 72"/>
              <a:gd name="T9" fmla="*/ 0 h 271"/>
            </a:gdLst>
            <a:ahLst/>
            <a:cxnLst>
              <a:cxn ang="0">
                <a:pos x="T0" y="T1"/>
              </a:cxn>
              <a:cxn ang="0">
                <a:pos x="T2" y="T3"/>
              </a:cxn>
              <a:cxn ang="0">
                <a:pos x="T4" y="T5"/>
              </a:cxn>
              <a:cxn ang="0">
                <a:pos x="T6" y="T7"/>
              </a:cxn>
              <a:cxn ang="0">
                <a:pos x="T8" y="T9"/>
              </a:cxn>
            </a:cxnLst>
            <a:rect l="0" t="0" r="r" b="b"/>
            <a:pathLst>
              <a:path w="72" h="271">
                <a:moveTo>
                  <a:pt x="36" y="0"/>
                </a:moveTo>
                <a:cubicBezTo>
                  <a:pt x="59" y="40"/>
                  <a:pt x="72" y="86"/>
                  <a:pt x="72" y="136"/>
                </a:cubicBezTo>
                <a:cubicBezTo>
                  <a:pt x="72" y="185"/>
                  <a:pt x="59" y="231"/>
                  <a:pt x="36" y="271"/>
                </a:cubicBezTo>
                <a:cubicBezTo>
                  <a:pt x="13" y="231"/>
                  <a:pt x="0" y="185"/>
                  <a:pt x="0" y="136"/>
                </a:cubicBezTo>
                <a:cubicBezTo>
                  <a:pt x="0" y="86"/>
                  <a:pt x="13" y="40"/>
                  <a:pt x="36" y="0"/>
                </a:cubicBezTo>
                <a:close/>
              </a:path>
            </a:pathLst>
          </a:custGeom>
          <a:solidFill>
            <a:schemeClr val="accent6">
              <a:lumMod val="75000"/>
              <a:alpha val="50000"/>
            </a:schemeClr>
          </a:solidFill>
          <a:ln w="19050">
            <a:noFill/>
            <a:round/>
            <a:headEnd/>
            <a:tailEnd/>
          </a:ln>
        </p:spPr>
        <p:txBody>
          <a:bodyPr wrap="none" lIns="0" tIns="0" rIns="0" bIns="0" anchor="ctr"/>
          <a:lstStyle/>
          <a:p>
            <a:pPr algn="ctr"/>
            <a:endParaRPr lang="ja-JP" altLang="en-US">
              <a:solidFill>
                <a:srgbClr val="FFFFFF"/>
              </a:solidFill>
            </a:endParaRPr>
          </a:p>
        </p:txBody>
      </p:sp>
    </p:spTree>
    <p:extLst>
      <p:ext uri="{BB962C8B-B14F-4D97-AF65-F5344CB8AC3E}">
        <p14:creationId xmlns:p14="http://schemas.microsoft.com/office/powerpoint/2010/main" val="1088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42" presetClass="path" presetSubtype="0" decel="100000" fill="hold" grpId="1" nodeType="withEffect">
                                  <p:stCondLst>
                                    <p:cond delay="750"/>
                                  </p:stCondLst>
                                  <p:childTnLst>
                                    <p:animMotion origin="layout" path="M -0.02604 -3.45679E-6 L -2.22222E-6 -3.45679E-6 " pathEditMode="relative" rAng="0" ptsTypes="AA">
                                      <p:cBhvr>
                                        <p:cTn id="9" dur="1000" fill="hold"/>
                                        <p:tgtEl>
                                          <p:spTgt spid="42"/>
                                        </p:tgtEl>
                                        <p:attrNameLst>
                                          <p:attrName>ppt_x</p:attrName>
                                          <p:attrName>ppt_y</p:attrName>
                                        </p:attrNameLst>
                                      </p:cBhvr>
                                      <p:rCtr x="1302" y="0"/>
                                    </p:animMotion>
                                  </p:childTnLst>
                                </p:cTn>
                              </p:par>
                              <p:par>
                                <p:cTn id="10" presetID="10" presetClass="entr" presetSubtype="0" fill="hold" grpId="0" nodeType="withEffect">
                                  <p:stCondLst>
                                    <p:cond delay="75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childTnLst>
                                </p:cTn>
                              </p:par>
                              <p:par>
                                <p:cTn id="13" presetID="42" presetClass="path" presetSubtype="0" decel="100000" fill="hold" grpId="1" nodeType="withEffect">
                                  <p:stCondLst>
                                    <p:cond delay="750"/>
                                  </p:stCondLst>
                                  <p:childTnLst>
                                    <p:animMotion origin="layout" path="M -0.02604 -3.45679E-6 L -2.22222E-6 -3.45679E-6 " pathEditMode="relative" rAng="0" ptsTypes="AA">
                                      <p:cBhvr>
                                        <p:cTn id="14" dur="1000" fill="hold"/>
                                        <p:tgtEl>
                                          <p:spTgt spid="44"/>
                                        </p:tgtEl>
                                        <p:attrNameLst>
                                          <p:attrName>ppt_x</p:attrName>
                                          <p:attrName>ppt_y</p:attrName>
                                        </p:attrNameLst>
                                      </p:cBhvr>
                                      <p:rCtr x="1302" y="0"/>
                                    </p:animMotion>
                                  </p:childTnLst>
                                </p:cTn>
                              </p:par>
                              <p:par>
                                <p:cTn id="15" presetID="10" presetClass="entr" presetSubtype="0" fill="hold" grpId="0" nodeType="withEffect">
                                  <p:stCondLst>
                                    <p:cond delay="75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par>
                                <p:cTn id="18" presetID="42" presetClass="path" presetSubtype="0" decel="100000" fill="hold" grpId="1" nodeType="withEffect">
                                  <p:stCondLst>
                                    <p:cond delay="750"/>
                                  </p:stCondLst>
                                  <p:childTnLst>
                                    <p:animMotion origin="layout" path="M 0.02848 3.20988E-6 L -3.88889E-6 3.20988E-6 " pathEditMode="relative" rAng="0" ptsTypes="AA">
                                      <p:cBhvr>
                                        <p:cTn id="19" dur="1000" fill="hold"/>
                                        <p:tgtEl>
                                          <p:spTgt spid="32"/>
                                        </p:tgtEl>
                                        <p:attrNameLst>
                                          <p:attrName>ppt_x</p:attrName>
                                          <p:attrName>ppt_y</p:attrName>
                                        </p:attrNameLst>
                                      </p:cBhvr>
                                      <p:rCtr x="-1424" y="0"/>
                                    </p:animMotion>
                                  </p:childTnLst>
                                </p:cTn>
                              </p:par>
                              <p:par>
                                <p:cTn id="20" presetID="10" presetClass="entr" presetSubtype="0" fill="hold" grpId="0" nodeType="withEffect">
                                  <p:stCondLst>
                                    <p:cond delay="7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decel="100000" fill="hold" grpId="1" nodeType="withEffect">
                                  <p:stCondLst>
                                    <p:cond delay="750"/>
                                  </p:stCondLst>
                                  <p:childTnLst>
                                    <p:animMotion origin="layout" path="M 0.02848 3.20988E-6 L -3.88889E-6 3.20988E-6 " pathEditMode="relative" rAng="0" ptsTypes="AA">
                                      <p:cBhvr>
                                        <p:cTn id="24" dur="1000" fill="hold"/>
                                        <p:tgtEl>
                                          <p:spTgt spid="37"/>
                                        </p:tgtEl>
                                        <p:attrNameLst>
                                          <p:attrName>ppt_x</p:attrName>
                                          <p:attrName>ppt_y</p:attrName>
                                        </p:attrNameLst>
                                      </p:cBhvr>
                                      <p:rCtr x="-1424" y="0"/>
                                    </p:animMotion>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childTnLst>
                                </p:cTn>
                              </p:par>
                              <p:par>
                                <p:cTn id="37" presetID="42" presetClass="path" presetSubtype="0" decel="100000" fill="hold" nodeType="withEffect">
                                  <p:stCondLst>
                                    <p:cond delay="0"/>
                                  </p:stCondLst>
                                  <p:childTnLst>
                                    <p:animMotion origin="layout" path="M -0.07483 -0.10062 L 2.22222E-6 4.07407E-6 " pathEditMode="relative" rAng="0" ptsTypes="AA">
                                      <p:cBhvr>
                                        <p:cTn id="38" dur="1000" fill="hold"/>
                                        <p:tgtEl>
                                          <p:spTgt spid="59"/>
                                        </p:tgtEl>
                                        <p:attrNameLst>
                                          <p:attrName>ppt_x</p:attrName>
                                          <p:attrName>ppt_y</p:attrName>
                                        </p:attrNameLst>
                                      </p:cBhvr>
                                      <p:rCtr x="3733" y="5031"/>
                                    </p:animMotion>
                                  </p:childTnLst>
                                </p:cTn>
                              </p:par>
                              <p:par>
                                <p:cTn id="39" presetID="42" presetClass="path" presetSubtype="0" decel="100000" fill="hold" nodeType="withEffect">
                                  <p:stCondLst>
                                    <p:cond delay="0"/>
                                  </p:stCondLst>
                                  <p:childTnLst>
                                    <p:animMotion origin="layout" path="M 0.06563 -0.12716 L -3.05556E-6 4.07407E-6 " pathEditMode="relative" rAng="0" ptsTypes="AA">
                                      <p:cBhvr>
                                        <p:cTn id="40" dur="1000" fill="hold"/>
                                        <p:tgtEl>
                                          <p:spTgt spid="53"/>
                                        </p:tgtEl>
                                        <p:attrNameLst>
                                          <p:attrName>ppt_x</p:attrName>
                                          <p:attrName>ppt_y</p:attrName>
                                        </p:attrNameLst>
                                      </p:cBhvr>
                                      <p:rCtr x="-3281" y="6358"/>
                                    </p:animMotion>
                                  </p:childTnLst>
                                </p:cTn>
                              </p:par>
                              <p:par>
                                <p:cTn id="41" presetID="42" presetClass="path" presetSubtype="0" decel="100000" fill="hold" nodeType="withEffect">
                                  <p:stCondLst>
                                    <p:cond delay="0"/>
                                  </p:stCondLst>
                                  <p:childTnLst>
                                    <p:animMotion origin="layout" path="M -0.07483 0.13179 L 2.22222E-6 -4.07407E-6 " pathEditMode="relative" rAng="0" ptsTypes="AA">
                                      <p:cBhvr>
                                        <p:cTn id="42" dur="1000" fill="hold"/>
                                        <p:tgtEl>
                                          <p:spTgt spid="48"/>
                                        </p:tgtEl>
                                        <p:attrNameLst>
                                          <p:attrName>ppt_x</p:attrName>
                                          <p:attrName>ppt_y</p:attrName>
                                        </p:attrNameLst>
                                      </p:cBhvr>
                                      <p:rCtr x="3733" y="-6605"/>
                                    </p:animMotion>
                                  </p:childTnLst>
                                </p:cTn>
                              </p:par>
                              <p:par>
                                <p:cTn id="43" presetID="42" presetClass="path" presetSubtype="0" decel="100000" fill="hold" nodeType="withEffect">
                                  <p:stCondLst>
                                    <p:cond delay="0"/>
                                  </p:stCondLst>
                                  <p:childTnLst>
                                    <p:animMotion origin="layout" path="M 0.08316 0.08365 L -3.05556E-6 -4.07407E-6 " pathEditMode="relative" rAng="0" ptsTypes="AA">
                                      <p:cBhvr>
                                        <p:cTn id="44" dur="1000" fill="hold"/>
                                        <p:tgtEl>
                                          <p:spTgt spid="45"/>
                                        </p:tgtEl>
                                        <p:attrNameLst>
                                          <p:attrName>ppt_x</p:attrName>
                                          <p:attrName>ppt_y</p:attrName>
                                        </p:attrNameLst>
                                      </p:cBhvr>
                                      <p:rCtr x="-4167" y="-4198"/>
                                    </p:animMotion>
                                  </p:childTnLst>
                                </p:cTn>
                              </p:par>
                              <p:par>
                                <p:cTn id="45" presetID="10" presetClass="entr" presetSubtype="0" fill="hold" grpId="0" nodeType="withEffect">
                                  <p:stCondLst>
                                    <p:cond delay="75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grpId="0" nodeType="withEffect">
                                  <p:stCondLst>
                                    <p:cond delay="75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7" grpId="0"/>
      <p:bldP spid="37" grpId="1"/>
      <p:bldP spid="42" grpId="0"/>
      <p:bldP spid="42" grpId="1"/>
      <p:bldP spid="44" grpId="0"/>
      <p:bldP spid="44" grpId="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671" y="1371600"/>
            <a:ext cx="4060994" cy="4724400"/>
          </a:xfrm>
          <a:prstGeom prst="rect">
            <a:avLst/>
          </a:prstGeom>
          <a:solidFill>
            <a:schemeClr val="bg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4742336" y="1371600"/>
            <a:ext cx="4060994" cy="4724400"/>
          </a:xfrm>
          <a:prstGeom prst="rect">
            <a:avLst/>
          </a:prstGeom>
          <a:solidFill>
            <a:schemeClr val="bg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zh-TW" altLang="en-US" smtClean="0">
                <a:ea typeface="Microsoft JhengHei"/>
              </a:rPr>
              <a:t>具備彈性</a:t>
            </a:r>
            <a:r>
              <a:rPr lang="zh-TW" altLang="en-US" i="1" u="sng" smtClean="0">
                <a:ea typeface="Microsoft JhengHei"/>
              </a:rPr>
              <a:t>及 </a:t>
            </a:r>
            <a:r>
              <a:rPr lang="zh-TW" altLang="en-US" smtClean="0">
                <a:ea typeface="Microsoft JhengHei"/>
              </a:rPr>
              <a:t>線性延展性的高效能</a:t>
            </a:r>
            <a:endParaRPr lang="zh-TW" altLang="en-US" dirty="0" smtClean="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a:solidFill>
                  <a:prstClr val="white"/>
                </a:solidFill>
                <a:latin typeface="Arial"/>
                <a:ea typeface="Microsoft JhengHei"/>
              </a:rPr>
              <a:pPr/>
              <a:t>20</a:t>
            </a:fld>
            <a:endParaRPr>
              <a:solidFill>
                <a:prstClr val="white"/>
              </a:solidFill>
              <a:latin typeface="Arial"/>
              <a:ea typeface="Microsoft JhengHei"/>
            </a:endParaRPr>
          </a:p>
        </p:txBody>
      </p:sp>
      <p:graphicFrame>
        <p:nvGraphicFramePr>
          <p:cNvPr id="12" name="Content Placeholder 7"/>
          <p:cNvGraphicFramePr>
            <a:graphicFrameLocks noGrp="1"/>
          </p:cNvGraphicFramePr>
          <p:nvPr>
            <p:ph sz="half" idx="4294967295"/>
            <p:extLst>
              <p:ext uri="{D42A27DB-BD31-4B8C-83A1-F6EECF244321}">
                <p14:modId xmlns:p14="http://schemas.microsoft.com/office/powerpoint/2010/main" val="2323341330"/>
              </p:ext>
            </p:extLst>
          </p:nvPr>
        </p:nvGraphicFramePr>
        <p:xfrm>
          <a:off x="405529" y="1905000"/>
          <a:ext cx="3931277"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4294967295"/>
            <p:extLst>
              <p:ext uri="{D42A27DB-BD31-4B8C-83A1-F6EECF244321}">
                <p14:modId xmlns:p14="http://schemas.microsoft.com/office/powerpoint/2010/main" val="599483476"/>
              </p:ext>
            </p:extLst>
          </p:nvPr>
        </p:nvGraphicFramePr>
        <p:xfrm>
          <a:off x="4807195" y="1905000"/>
          <a:ext cx="3931277"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89152" y="5791201"/>
            <a:ext cx="3211045" cy="249299"/>
          </a:xfrm>
          <a:prstGeom prst="rect">
            <a:avLst/>
          </a:prstGeom>
          <a:noFill/>
        </p:spPr>
        <p:txBody>
          <a:bodyPr wrap="square" lIns="0" tIns="0" rIns="0" bIns="0" rtlCol="0">
            <a:spAutoFit/>
          </a:bodyPr>
          <a:lstStyle/>
          <a:p>
            <a:pPr>
              <a:lnSpc>
                <a:spcPct val="90000"/>
              </a:lnSpc>
            </a:pPr>
            <a:r>
              <a:rPr lang="zh-TW" altLang="en-US" sz="900" smtClean="0">
                <a:solidFill>
                  <a:schemeClr val="tx1">
                    <a:lumMod val="75000"/>
                  </a:schemeClr>
                </a:solidFill>
                <a:latin typeface="Arial"/>
                <a:ea typeface="Microsoft JhengHei"/>
              </a:rPr>
              <a:t>註：以 </a:t>
            </a:r>
            <a:r>
              <a:rPr lang="en-US" altLang="zh-TW" sz="900" smtClean="0">
                <a:solidFill>
                  <a:schemeClr val="tx1">
                    <a:lumMod val="75000"/>
                  </a:schemeClr>
                </a:solidFill>
                <a:latin typeface="Arial"/>
                <a:ea typeface="Microsoft JhengHei"/>
              </a:rPr>
              <a:t>IOmeter </a:t>
            </a:r>
            <a:r>
              <a:rPr lang="zh-TW" altLang="en-US" sz="900" smtClean="0">
                <a:solidFill>
                  <a:schemeClr val="tx1">
                    <a:lumMod val="75000"/>
                  </a:schemeClr>
                </a:solidFill>
                <a:latin typeface="Arial"/>
                <a:ea typeface="Microsoft JhengHei"/>
              </a:rPr>
              <a:t>指標為基準測試</a:t>
            </a:r>
          </a:p>
          <a:p>
            <a:pPr>
              <a:lnSpc>
                <a:spcPct val="90000"/>
              </a:lnSpc>
            </a:pPr>
            <a:r>
              <a:rPr lang="zh-TW" altLang="en-US" sz="900" smtClean="0">
                <a:solidFill>
                  <a:schemeClr val="tx1">
                    <a:lumMod val="75000"/>
                  </a:schemeClr>
                </a:solidFill>
                <a:latin typeface="Arial"/>
                <a:ea typeface="Microsoft JhengHei"/>
              </a:rPr>
              <a:t>混合 </a:t>
            </a:r>
            <a:r>
              <a:rPr lang="en-US" altLang="zh-TW" sz="900" smtClean="0">
                <a:solidFill>
                  <a:schemeClr val="tx1">
                    <a:lumMod val="75000"/>
                  </a:schemeClr>
                </a:solidFill>
                <a:latin typeface="Arial"/>
                <a:ea typeface="Microsoft JhengHei"/>
              </a:rPr>
              <a:t>= 70% </a:t>
            </a:r>
            <a:r>
              <a:rPr lang="zh-TW" altLang="en-US" sz="900" smtClean="0">
                <a:solidFill>
                  <a:schemeClr val="tx1">
                    <a:lumMod val="75000"/>
                  </a:schemeClr>
                </a:solidFill>
                <a:latin typeface="Arial"/>
                <a:ea typeface="Microsoft JhengHei"/>
              </a:rPr>
              <a:t>讀取、</a:t>
            </a:r>
            <a:r>
              <a:rPr lang="en-US" altLang="zh-TW" sz="900" smtClean="0">
                <a:solidFill>
                  <a:schemeClr val="tx1">
                    <a:lumMod val="75000"/>
                  </a:schemeClr>
                </a:solidFill>
                <a:latin typeface="Arial"/>
                <a:ea typeface="Microsoft JhengHei"/>
              </a:rPr>
              <a:t>4K 80% </a:t>
            </a:r>
            <a:r>
              <a:rPr lang="zh-TW" altLang="en-US" sz="900" smtClean="0">
                <a:solidFill>
                  <a:schemeClr val="tx1">
                    <a:lumMod val="75000"/>
                  </a:schemeClr>
                </a:solidFill>
                <a:latin typeface="Arial"/>
                <a:ea typeface="Microsoft JhengHei"/>
              </a:rPr>
              <a:t>隨機</a:t>
            </a:r>
            <a:endParaRPr lang="zh-TW" altLang="en-US" sz="900" dirty="0">
              <a:solidFill>
                <a:schemeClr val="tx1">
                  <a:lumMod val="75000"/>
                </a:schemeClr>
              </a:solidFill>
              <a:latin typeface="Arial"/>
              <a:ea typeface="Microsoft JhengHei"/>
            </a:endParaRPr>
          </a:p>
        </p:txBody>
      </p:sp>
      <p:sp>
        <p:nvSpPr>
          <p:cNvPr id="11" name="Text Placeholder 5"/>
          <p:cNvSpPr txBox="1">
            <a:spLocks/>
          </p:cNvSpPr>
          <p:nvPr/>
        </p:nvSpPr>
        <p:spPr>
          <a:xfrm>
            <a:off x="457200" y="1041400"/>
            <a:ext cx="8229600" cy="3048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endParaRPr lang="en-US" dirty="0">
              <a:solidFill>
                <a:srgbClr val="717074"/>
              </a:solidFill>
            </a:endParaRPr>
          </a:p>
        </p:txBody>
      </p:sp>
      <p:sp>
        <p:nvSpPr>
          <p:cNvPr id="14" name="Oval 13"/>
          <p:cNvSpPr/>
          <p:nvPr/>
        </p:nvSpPr>
        <p:spPr>
          <a:xfrm>
            <a:off x="3709715" y="2212662"/>
            <a:ext cx="553338" cy="444290"/>
          </a:xfrm>
          <a:prstGeom prst="ellipse">
            <a:avLst/>
          </a:prstGeom>
          <a:ln w="38100">
            <a:solidFill>
              <a:srgbClr val="D9541E"/>
            </a:solidFill>
            <a:miter lim="800000"/>
            <a:headEnd type="none" w="med" len="med"/>
            <a:tailEnd type="none" w="med" len="med"/>
          </a:ln>
          <a:effectLst>
            <a:outerShdw blurRad="139700" dist="38100" dir="2700000" algn="tl" rotWithShape="0">
              <a:prstClr val="black">
                <a:alpha val="40000"/>
              </a:prstClr>
            </a:outerShdw>
          </a:effectLst>
          <a:scene3d>
            <a:camera prst="orthographicFront"/>
            <a:lightRig rig="threePt" dir="t"/>
          </a:scene3d>
          <a:sp3d>
            <a:bevelT w="38100" h="12700"/>
          </a:sp3d>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defTabSz="913981"/>
            <a:endParaRPr lang="en-US" sz="1900" dirty="0">
              <a:solidFill>
                <a:prstClr val="white"/>
              </a:solidFill>
            </a:endParaRPr>
          </a:p>
        </p:txBody>
      </p:sp>
      <p:sp>
        <p:nvSpPr>
          <p:cNvPr id="18" name="TextBox 17"/>
          <p:cNvSpPr txBox="1"/>
          <p:nvPr/>
        </p:nvSpPr>
        <p:spPr>
          <a:xfrm>
            <a:off x="4799501" y="5915849"/>
            <a:ext cx="2402084" cy="124650"/>
          </a:xfrm>
          <a:prstGeom prst="rect">
            <a:avLst/>
          </a:prstGeom>
          <a:noFill/>
        </p:spPr>
        <p:txBody>
          <a:bodyPr wrap="square" lIns="0" tIns="0" rIns="0" bIns="0" rtlCol="0">
            <a:spAutoFit/>
          </a:bodyPr>
          <a:lstStyle/>
          <a:p>
            <a:pPr>
              <a:lnSpc>
                <a:spcPct val="90000"/>
              </a:lnSpc>
            </a:pPr>
            <a:r>
              <a:rPr lang="zh-TW" altLang="en-US" sz="900" smtClean="0">
                <a:solidFill>
                  <a:schemeClr val="tx1">
                    <a:lumMod val="75000"/>
                  </a:schemeClr>
                </a:solidFill>
                <a:latin typeface="Arial"/>
                <a:ea typeface="Microsoft JhengHei"/>
              </a:rPr>
              <a:t>註：以 </a:t>
            </a:r>
            <a:r>
              <a:rPr lang="en-US" altLang="zh-TW" sz="900" smtClean="0">
                <a:solidFill>
                  <a:schemeClr val="tx1">
                    <a:lumMod val="75000"/>
                  </a:schemeClr>
                </a:solidFill>
                <a:latin typeface="Arial"/>
                <a:ea typeface="Microsoft JhengHei"/>
              </a:rPr>
              <a:t>View Planner </a:t>
            </a:r>
            <a:r>
              <a:rPr lang="zh-TW" altLang="en-US" sz="900" smtClean="0">
                <a:solidFill>
                  <a:schemeClr val="tx1">
                    <a:lumMod val="75000"/>
                  </a:schemeClr>
                </a:solidFill>
                <a:latin typeface="Arial"/>
                <a:ea typeface="Microsoft JhengHei"/>
              </a:rPr>
              <a:t>基準測試為基礎</a:t>
            </a:r>
            <a:endParaRPr lang="zh-TW" altLang="en-US" sz="900" dirty="0">
              <a:solidFill>
                <a:schemeClr val="tx1">
                  <a:lumMod val="75000"/>
                </a:schemeClr>
              </a:solidFill>
              <a:latin typeface="Arial"/>
              <a:ea typeface="Microsoft JhengHei"/>
            </a:endParaRPr>
          </a:p>
        </p:txBody>
      </p:sp>
      <p:sp>
        <p:nvSpPr>
          <p:cNvPr id="17" name="Text Placeholder 2"/>
          <p:cNvSpPr txBox="1">
            <a:spLocks/>
          </p:cNvSpPr>
          <p:nvPr/>
        </p:nvSpPr>
        <p:spPr>
          <a:xfrm>
            <a:off x="457200" y="1513238"/>
            <a:ext cx="3931920" cy="221599"/>
          </a:xfrm>
          <a:prstGeom prst="rect">
            <a:avLst/>
          </a:prstGeom>
        </p:spPr>
        <p:txBody>
          <a:bodyPr vert="horz" lIns="0" tIns="0" rIns="0" bIns="0" rtlCol="0" anchor="ctr">
            <a:sp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9pPr>
          </a:lstStyle>
          <a:p>
            <a:pPr algn="ctr"/>
            <a:r>
              <a:rPr lang="zh-TW" altLang="en-US" sz="1600" smtClean="0">
                <a:solidFill>
                  <a:schemeClr val="tx1">
                    <a:lumMod val="75000"/>
                  </a:schemeClr>
                </a:solidFill>
                <a:latin typeface="Arial"/>
                <a:ea typeface="Microsoft JhengHei"/>
              </a:rPr>
              <a:t>在 </a:t>
            </a:r>
            <a:r>
              <a:rPr lang="en-US" altLang="zh-TW" sz="1600" smtClean="0">
                <a:solidFill>
                  <a:schemeClr val="tx1">
                    <a:lumMod val="75000"/>
                  </a:schemeClr>
                </a:solidFill>
                <a:latin typeface="Arial"/>
                <a:ea typeface="Microsoft JhengHei"/>
              </a:rPr>
              <a:t>32 </a:t>
            </a:r>
            <a:r>
              <a:rPr lang="zh-TW" altLang="en-US" sz="1600" smtClean="0">
                <a:solidFill>
                  <a:schemeClr val="tx1">
                    <a:lumMod val="75000"/>
                  </a:schemeClr>
                </a:solidFill>
                <a:latin typeface="Arial"/>
                <a:ea typeface="Microsoft JhengHei"/>
              </a:rPr>
              <a:t>個節點叢集中最多達 </a:t>
            </a:r>
            <a:r>
              <a:rPr lang="en-US" altLang="zh-TW" sz="1600" smtClean="0">
                <a:solidFill>
                  <a:schemeClr val="tx1">
                    <a:lumMod val="75000"/>
                  </a:schemeClr>
                </a:solidFill>
                <a:latin typeface="Arial"/>
                <a:ea typeface="Microsoft JhengHei"/>
              </a:rPr>
              <a:t>2M IOPs</a:t>
            </a:r>
            <a:endParaRPr lang="zh-TW" altLang="en-US" sz="1600" dirty="0">
              <a:solidFill>
                <a:schemeClr val="tx1">
                  <a:lumMod val="75000"/>
                </a:schemeClr>
              </a:solidFill>
              <a:latin typeface="Arial"/>
              <a:ea typeface="Microsoft JhengHei"/>
            </a:endParaRPr>
          </a:p>
        </p:txBody>
      </p:sp>
      <p:sp>
        <p:nvSpPr>
          <p:cNvPr id="19" name="Text Placeholder 4"/>
          <p:cNvSpPr txBox="1">
            <a:spLocks/>
          </p:cNvSpPr>
          <p:nvPr/>
        </p:nvSpPr>
        <p:spPr>
          <a:xfrm>
            <a:off x="4754880" y="1513237"/>
            <a:ext cx="3931920" cy="221599"/>
          </a:xfrm>
          <a:prstGeom prst="rect">
            <a:avLst/>
          </a:prstGeom>
        </p:spPr>
        <p:txBody>
          <a:bodyPr vert="horz" lIns="0" tIns="0" rIns="0" bIns="0" rtlCol="0" anchor="ctr">
            <a:sp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None/>
              <a:defRPr sz="1600" b="1" kern="1200">
                <a:solidFill>
                  <a:schemeClr val="tx1"/>
                </a:solidFill>
                <a:latin typeface="+mn-lt"/>
                <a:ea typeface="+mn-ea"/>
                <a:cs typeface="+mn-cs"/>
              </a:defRPr>
            </a:lvl9pPr>
          </a:lstStyle>
          <a:p>
            <a:pPr algn="ctr"/>
            <a:r>
              <a:rPr lang="en-US" altLang="zh-TW" sz="1600" smtClean="0">
                <a:solidFill>
                  <a:schemeClr val="tx1">
                    <a:lumMod val="75000"/>
                  </a:schemeClr>
                </a:solidFill>
                <a:latin typeface="Arial"/>
                <a:ea typeface="Microsoft JhengHei"/>
              </a:rPr>
              <a:t>VDI </a:t>
            </a:r>
            <a:r>
              <a:rPr lang="zh-TW" altLang="en-US" sz="1600" smtClean="0">
                <a:solidFill>
                  <a:schemeClr val="tx1">
                    <a:lumMod val="75000"/>
                  </a:schemeClr>
                </a:solidFill>
                <a:latin typeface="Arial"/>
                <a:ea typeface="Microsoft JhengHei"/>
              </a:rPr>
              <a:t>密度比得上所有快閃陣列</a:t>
            </a:r>
            <a:endParaRPr lang="zh-TW" altLang="en-US" sz="1600" dirty="0" smtClean="0">
              <a:solidFill>
                <a:schemeClr val="tx1">
                  <a:lumMod val="75000"/>
                </a:schemeClr>
              </a:solidFill>
              <a:latin typeface="Arial"/>
              <a:ea typeface="Microsoft JhengHei"/>
            </a:endParaRPr>
          </a:p>
        </p:txBody>
      </p:sp>
    </p:spTree>
    <p:extLst>
      <p:ext uri="{BB962C8B-B14F-4D97-AF65-F5344CB8AC3E}">
        <p14:creationId xmlns:p14="http://schemas.microsoft.com/office/powerpoint/2010/main" val="91909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21</a:t>
            </a:fld>
            <a:endParaRPr lang="en-US">
              <a:latin typeface="Arial"/>
              <a:ea typeface="Microsoft JhengHei"/>
            </a:endParaRPr>
          </a:p>
        </p:txBody>
      </p:sp>
      <p:pic>
        <p:nvPicPr>
          <p:cNvPr id="6" name="Picture 5" descr="NewCluster.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29089" y="1600200"/>
            <a:ext cx="7023100" cy="2530800"/>
          </a:xfrm>
          <a:prstGeom prst="rect">
            <a:avLst/>
          </a:prstGeom>
          <a:effectLst>
            <a:outerShdw blurRad="50800" dist="38100" dir="5400000" algn="t" rotWithShape="0">
              <a:prstClr val="black">
                <a:alpha val="40000"/>
              </a:prstClr>
            </a:outerShdw>
          </a:effectLst>
        </p:spPr>
      </p:pic>
      <p:sp>
        <p:nvSpPr>
          <p:cNvPr id="7" name="Rectangle 6"/>
          <p:cNvSpPr/>
          <p:nvPr/>
        </p:nvSpPr>
        <p:spPr>
          <a:xfrm>
            <a:off x="1052889" y="3378272"/>
            <a:ext cx="3429000" cy="279328"/>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extBox 1"/>
          <p:cNvSpPr txBox="1"/>
          <p:nvPr/>
        </p:nvSpPr>
        <p:spPr>
          <a:xfrm>
            <a:off x="2422030" y="4356879"/>
            <a:ext cx="3590129" cy="372437"/>
          </a:xfrm>
          <a:prstGeom prst="rect">
            <a:avLst/>
          </a:prstGeom>
          <a:noFill/>
        </p:spPr>
        <p:txBody>
          <a:bodyPr wrap="square" lIns="0" tIns="0" rIns="0" bIns="0" rtlCol="0">
            <a:noAutofit/>
          </a:bodyPr>
          <a:lstStyle/>
          <a:p>
            <a:pPr>
              <a:lnSpc>
                <a:spcPct val="90000"/>
              </a:lnSpc>
            </a:pPr>
            <a:r>
              <a:rPr lang="zh-TW" altLang="en-US" sz="2800" smtClean="0">
                <a:solidFill>
                  <a:srgbClr val="FF6600"/>
                </a:solidFill>
                <a:latin typeface="Arial"/>
                <a:ea typeface="Microsoft JhengHei"/>
              </a:rPr>
              <a:t>按幾下即可完成部署！</a:t>
            </a:r>
            <a:endParaRPr lang="zh-TW" altLang="en-US" sz="2800" dirty="0" smtClean="0">
              <a:solidFill>
                <a:srgbClr val="FF6600"/>
              </a:solidFill>
              <a:latin typeface="Arial"/>
              <a:ea typeface="Microsoft JhengHei"/>
            </a:endParaRPr>
          </a:p>
        </p:txBody>
      </p:sp>
      <p:cxnSp>
        <p:nvCxnSpPr>
          <p:cNvPr id="5" name="Straight Arrow Connector 4"/>
          <p:cNvCxnSpPr>
            <a:stCxn id="2" idx="0"/>
            <a:endCxn id="7" idx="2"/>
          </p:cNvCxnSpPr>
          <p:nvPr/>
        </p:nvCxnSpPr>
        <p:spPr>
          <a:xfrm flipH="1" flipV="1">
            <a:off x="2767389" y="3657600"/>
            <a:ext cx="1449706" cy="699279"/>
          </a:xfrm>
          <a:prstGeom prst="straightConnector1">
            <a:avLst/>
          </a:prstGeom>
          <a:ln w="44450">
            <a:solidFill>
              <a:srgbClr val="FF6600"/>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662490" y="2030400"/>
            <a:ext cx="6682393" cy="2818800"/>
          </a:xfrm>
          <a:prstGeom prst="rect">
            <a:avLst/>
          </a:prstGeom>
        </p:spPr>
      </p:pic>
      <p:sp>
        <p:nvSpPr>
          <p:cNvPr id="11" name="Title 1"/>
          <p:cNvSpPr txBox="1">
            <a:spLocks/>
          </p:cNvSpPr>
          <p:nvPr/>
        </p:nvSpPr>
        <p:spPr>
          <a:xfrm>
            <a:off x="457200"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r>
              <a:rPr lang="en-US" altLang="zh-TW" smtClean="0">
                <a:latin typeface="Arial"/>
                <a:ea typeface="Microsoft JhengHei"/>
              </a:rPr>
              <a:t>Virtual SAN </a:t>
            </a:r>
            <a:r>
              <a:rPr lang="zh-TW" altLang="en-US" smtClean="0">
                <a:latin typeface="Arial"/>
                <a:ea typeface="Microsoft JhengHei"/>
              </a:rPr>
              <a:t>能簡化儲存</a:t>
            </a:r>
            <a:endParaRPr lang="zh-TW" altLang="en-US" dirty="0">
              <a:latin typeface="Arial"/>
              <a:ea typeface="Microsoft JhengHei"/>
            </a:endParaRPr>
          </a:p>
        </p:txBody>
      </p:sp>
      <p:sp>
        <p:nvSpPr>
          <p:cNvPr id="13" name="Text Placeholder 3"/>
          <p:cNvSpPr txBox="1">
            <a:spLocks/>
          </p:cNvSpPr>
          <p:nvPr/>
        </p:nvSpPr>
        <p:spPr>
          <a:xfrm>
            <a:off x="381000" y="990600"/>
            <a:ext cx="8229600" cy="3048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zh-TW" altLang="en-US" sz="1800" smtClean="0">
                <a:latin typeface="Arial"/>
                <a:ea typeface="Microsoft JhengHei"/>
              </a:rPr>
              <a:t>如果您知道 </a:t>
            </a:r>
            <a:r>
              <a:rPr lang="en-US" altLang="zh-TW" sz="1800" smtClean="0">
                <a:latin typeface="Arial"/>
                <a:ea typeface="Microsoft JhengHei"/>
              </a:rPr>
              <a:t>vSphere</a:t>
            </a:r>
            <a:r>
              <a:rPr lang="zh-TW" altLang="en-US" sz="1800" smtClean="0">
                <a:latin typeface="Arial"/>
                <a:ea typeface="Microsoft JhengHei"/>
              </a:rPr>
              <a:t>，那您一定瞭解 </a:t>
            </a:r>
            <a:r>
              <a:rPr lang="en-US" altLang="zh-TW" sz="1800" smtClean="0">
                <a:latin typeface="Arial"/>
                <a:ea typeface="Microsoft JhengHei"/>
              </a:rPr>
              <a:t>Virtual SAN</a:t>
            </a:r>
            <a:endParaRPr lang="zh-TW" altLang="en-US" sz="1800" dirty="0">
              <a:latin typeface="Arial"/>
              <a:ea typeface="Microsoft JhengHei"/>
            </a:endParaRPr>
          </a:p>
        </p:txBody>
      </p:sp>
    </p:spTree>
    <p:extLst>
      <p:ext uri="{BB962C8B-B14F-4D97-AF65-F5344CB8AC3E}">
        <p14:creationId xmlns:p14="http://schemas.microsoft.com/office/powerpoint/2010/main" val="80979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12800"/>
          </a:xfrm>
        </p:spPr>
        <p:txBody>
          <a:bodyPr/>
          <a:lstStyle/>
          <a:p>
            <a:r>
              <a:rPr lang="en-US" altLang="zh-TW" smtClean="0">
                <a:ea typeface="Microsoft JhengHei"/>
              </a:rPr>
              <a:t>Virtual SAN </a:t>
            </a:r>
            <a:r>
              <a:rPr lang="zh-TW" altLang="en-US" smtClean="0">
                <a:ea typeface="Microsoft JhengHei"/>
              </a:rPr>
              <a:t>已與 </a:t>
            </a:r>
            <a:r>
              <a:rPr lang="en-US" altLang="zh-TW" smtClean="0">
                <a:ea typeface="Microsoft JhengHei"/>
              </a:rPr>
              <a:t>VMware </a:t>
            </a:r>
            <a:r>
              <a:rPr lang="zh-TW" altLang="en-US" smtClean="0">
                <a:ea typeface="Microsoft JhengHei"/>
              </a:rPr>
              <a:t>堆疊深入整合</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solidFill>
                  <a:prstClr val="white"/>
                </a:solidFill>
                <a:latin typeface="Arial"/>
                <a:ea typeface="Microsoft JhengHei"/>
              </a:rPr>
              <a:pPr/>
              <a:t>22</a:t>
            </a:fld>
            <a:endParaRPr lang="en-US">
              <a:solidFill>
                <a:prstClr val="white"/>
              </a:solidFill>
              <a:latin typeface="Arial"/>
              <a:ea typeface="Microsoft JhengHei"/>
            </a:endParaRPr>
          </a:p>
        </p:txBody>
      </p:sp>
      <p:sp>
        <p:nvSpPr>
          <p:cNvPr id="7" name="Text Placeholder 6"/>
          <p:cNvSpPr>
            <a:spLocks noGrp="1"/>
          </p:cNvSpPr>
          <p:nvPr>
            <p:ph type="body" sz="quarter" idx="13"/>
          </p:nvPr>
        </p:nvSpPr>
        <p:spPr>
          <a:xfrm>
            <a:off x="457200" y="990600"/>
            <a:ext cx="8229600" cy="304800"/>
          </a:xfrm>
        </p:spPr>
        <p:txBody>
          <a:bodyPr/>
          <a:lstStyle/>
          <a:p>
            <a:r>
              <a:rPr lang="zh-TW" altLang="en-US" smtClean="0">
                <a:ea typeface="Microsoft JhengHei"/>
              </a:rPr>
              <a:t>非常適合 </a:t>
            </a:r>
            <a:r>
              <a:rPr lang="en-US" altLang="zh-TW" smtClean="0">
                <a:ea typeface="Microsoft JhengHei"/>
              </a:rPr>
              <a:t>VMware </a:t>
            </a:r>
            <a:r>
              <a:rPr lang="zh-TW" altLang="en-US" smtClean="0">
                <a:ea typeface="Microsoft JhengHei"/>
              </a:rPr>
              <a:t>環境</a:t>
            </a:r>
            <a:endParaRPr lang="zh-TW" altLang="en-US" dirty="0">
              <a:ea typeface="Microsoft JhengHei"/>
            </a:endParaRPr>
          </a:p>
        </p:txBody>
      </p:sp>
      <p:sp>
        <p:nvSpPr>
          <p:cNvPr id="5" name="TextBox 4"/>
          <p:cNvSpPr txBox="1"/>
          <p:nvPr/>
        </p:nvSpPr>
        <p:spPr>
          <a:xfrm>
            <a:off x="8630706" y="5715000"/>
            <a:ext cx="685979" cy="914400"/>
          </a:xfrm>
          <a:prstGeom prst="rect">
            <a:avLst/>
          </a:prstGeom>
          <a:noFill/>
        </p:spPr>
        <p:txBody>
          <a:bodyPr wrap="none" lIns="0" tIns="0" rIns="0" bIns="0" rtlCol="0">
            <a:noAutofit/>
          </a:bodyPr>
          <a:lstStyle/>
          <a:p>
            <a:pPr>
              <a:lnSpc>
                <a:spcPct val="90000"/>
              </a:lnSpc>
            </a:pPr>
            <a:endParaRPr lang="en-US" dirty="0" smtClean="0"/>
          </a:p>
        </p:txBody>
      </p:sp>
      <p:sp>
        <p:nvSpPr>
          <p:cNvPr id="51" name="Title 1"/>
          <p:cNvSpPr txBox="1">
            <a:spLocks/>
          </p:cNvSpPr>
          <p:nvPr/>
        </p:nvSpPr>
        <p:spPr>
          <a:xfrm>
            <a:off x="457200"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endParaRPr lang="en-US" dirty="0">
              <a:solidFill>
                <a:srgbClr val="387C2C"/>
              </a:solidFill>
            </a:endParaRPr>
          </a:p>
        </p:txBody>
      </p:sp>
      <p:grpSp>
        <p:nvGrpSpPr>
          <p:cNvPr id="21" name="Group 20"/>
          <p:cNvGrpSpPr/>
          <p:nvPr/>
        </p:nvGrpSpPr>
        <p:grpSpPr>
          <a:xfrm>
            <a:off x="551282" y="1371601"/>
            <a:ext cx="2591596" cy="2432756"/>
            <a:chOff x="734851" y="1371601"/>
            <a:chExt cx="3454561" cy="2432756"/>
          </a:xfrm>
        </p:grpSpPr>
        <p:sp>
          <p:nvSpPr>
            <p:cNvPr id="6" name="Rectangle 5"/>
            <p:cNvSpPr/>
            <p:nvPr/>
          </p:nvSpPr>
          <p:spPr>
            <a:xfrm>
              <a:off x="734931" y="1371601"/>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93" name="TextBox 92"/>
            <p:cNvSpPr txBox="1"/>
            <p:nvPr/>
          </p:nvSpPr>
          <p:spPr>
            <a:xfrm>
              <a:off x="914162" y="1992124"/>
              <a:ext cx="1357897" cy="369332"/>
            </a:xfrm>
            <a:prstGeom prst="rect">
              <a:avLst/>
            </a:prstGeom>
            <a:noFill/>
          </p:spPr>
          <p:txBody>
            <a:bodyPr wrap="square" lIns="0" tIns="0" rIns="0" bIns="0" rtlCol="0">
              <a:spAutoFit/>
            </a:bodyPr>
            <a:lstStyle/>
            <a:p>
              <a:pPr algn="ctr" defTabSz="914400">
                <a:tabLst>
                  <a:tab pos="0" algn="l"/>
                </a:tabLst>
              </a:pPr>
              <a:r>
                <a:rPr lang="en-US" sz="1200" b="1" dirty="0" err="1">
                  <a:solidFill>
                    <a:schemeClr val="accent3"/>
                  </a:solidFill>
                  <a:latin typeface="Arial"/>
                  <a:ea typeface="Microsoft JhengHei"/>
                </a:rPr>
                <a:t>vMotion</a:t>
              </a:r>
              <a:endParaRPr lang="en-US" sz="1200" b="1" dirty="0" smtClean="0">
                <a:solidFill>
                  <a:schemeClr val="accent3"/>
                </a:solidFill>
                <a:latin typeface="Arial"/>
                <a:ea typeface="Microsoft JhengHei"/>
              </a:endParaRPr>
            </a:p>
            <a:p>
              <a:pPr algn="ctr" defTabSz="914400">
                <a:tabLst>
                  <a:tab pos="0" algn="l"/>
                </a:tabLst>
              </a:pPr>
              <a:r>
                <a:rPr lang="en-US" sz="1200" b="1" dirty="0" smtClean="0">
                  <a:solidFill>
                    <a:schemeClr val="accent3"/>
                  </a:solidFill>
                  <a:latin typeface="Arial"/>
                  <a:ea typeface="Microsoft JhengHei"/>
                </a:rPr>
                <a:t>vSphere HA</a:t>
              </a:r>
            </a:p>
          </p:txBody>
        </p:sp>
        <p:sp>
          <p:nvSpPr>
            <p:cNvPr id="94" name="TextBox 93"/>
            <p:cNvSpPr txBox="1"/>
            <p:nvPr/>
          </p:nvSpPr>
          <p:spPr>
            <a:xfrm>
              <a:off x="2411561" y="1992124"/>
              <a:ext cx="1651380" cy="369332"/>
            </a:xfrm>
            <a:prstGeom prst="rect">
              <a:avLst/>
            </a:prstGeom>
            <a:noFill/>
          </p:spPr>
          <p:txBody>
            <a:bodyPr wrap="square" lIns="0" tIns="0" rIns="0" bIns="0" rtlCol="0">
              <a:spAutoFit/>
            </a:bodyPr>
            <a:lstStyle/>
            <a:p>
              <a:pPr algn="ctr" defTabSz="914400">
                <a:tabLst>
                  <a:tab pos="0" algn="l"/>
                </a:tabLst>
              </a:pPr>
              <a:r>
                <a:rPr lang="en-US" sz="1200" b="1" dirty="0" smtClean="0">
                  <a:solidFill>
                    <a:schemeClr val="accent3"/>
                  </a:solidFill>
                  <a:latin typeface="Arial"/>
                  <a:ea typeface="Microsoft JhengHei"/>
                </a:rPr>
                <a:t>DRS</a:t>
              </a:r>
            </a:p>
            <a:p>
              <a:pPr algn="ctr" defTabSz="914400">
                <a:tabLst>
                  <a:tab pos="0" algn="l"/>
                </a:tabLst>
              </a:pPr>
              <a:r>
                <a:rPr lang="en-US" sz="1200" b="1" dirty="0" smtClean="0">
                  <a:solidFill>
                    <a:schemeClr val="accent3"/>
                  </a:solidFill>
                  <a:latin typeface="Arial"/>
                  <a:ea typeface="Microsoft JhengHei"/>
                </a:rPr>
                <a:t>Storage vMotion</a:t>
              </a:r>
            </a:p>
          </p:txBody>
        </p:sp>
        <p:grpSp>
          <p:nvGrpSpPr>
            <p:cNvPr id="95" name="Group 94"/>
            <p:cNvGrpSpPr>
              <a:grpSpLocks noChangeAspect="1"/>
            </p:cNvGrpSpPr>
            <p:nvPr/>
          </p:nvGrpSpPr>
          <p:grpSpPr>
            <a:xfrm>
              <a:off x="1619279" y="2446874"/>
              <a:ext cx="1587498" cy="1028588"/>
              <a:chOff x="1514475" y="1371600"/>
              <a:chExt cx="5953125" cy="3857207"/>
            </a:xfrm>
          </p:grpSpPr>
          <p:pic>
            <p:nvPicPr>
              <p:cNvPr id="96" name="Picture 23" descr="C:\Users\Abject-3D\Desktop\VMWare Files\FINAL diagrams\Basic Virtualization\3D PNGs\DGRM_VMotion_R2_Q408_Comm_5.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813" y="3460306"/>
                <a:ext cx="2998787" cy="176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3" descr="C:\Users\Abject-3D\Desktop\VMWare Files\FINAL diagrams\Basic Virtualization\3D PNGs\DGRM_VMotion_R2_Q408_Comm_5.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1743780"/>
                <a:ext cx="2998787" cy="176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2" descr="C:\Users\Abject-3D\Desktop\VMWare Files\FINAL diagrams\Basic Virtualization\3D PNGs\DGRM_VMotion_R2_Q408_Comm_4.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3525" y="1371600"/>
                <a:ext cx="2968625" cy="16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1" descr="C:\Users\Abject-3D\Desktop\VMWare Files\FINAL diagrams\Basic Virtualization\3D PNGs\DGRM_VMotion_R2_Q408_Comm_3.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2575" y="1428750"/>
                <a:ext cx="796923" cy="68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4" descr="C:\Users\Abject-3D\Desktop\VMWare Files\FINAL diagrams\Basic Virtualization\3D PNGs\DGRM_VMotion_R2_Q408_Comm_6.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751" y="3067051"/>
                <a:ext cx="2968625" cy="16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0" descr="C:\Users\Abject-3D\Desktop\VMWare Files\FINAL diagrams\Basic Virtualization\3D PNGs\DGRM_VMotion_R2_Q408_Comm_2.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5499" y="1724025"/>
                <a:ext cx="3733801" cy="19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8" descr="C:\Users\Abject-3D\Desktop\VMWare Files\FINAL diagrams\Basic Virtualization\3D PNGs\DGRM_VMotion_R2_Q408_Comm_0.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91177" y="3223074"/>
                <a:ext cx="796923" cy="68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9" descr="C:\Users\Abject-3D\Desktop\VMWare Files\FINAL diagrams\Basic Virtualization\3D PNGs\DGRM_VMotion_R2_Q408_Comm_1.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3725" y="2482823"/>
                <a:ext cx="1233490" cy="6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51"/>
            <p:cNvSpPr/>
            <p:nvPr/>
          </p:nvSpPr>
          <p:spPr>
            <a:xfrm>
              <a:off x="734851" y="1371601"/>
              <a:ext cx="3454561"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Arial"/>
                  <a:ea typeface="Microsoft JhengHei"/>
                </a:rPr>
                <a:t>vSphere</a:t>
              </a:r>
              <a:endParaRPr lang="en-US" dirty="0">
                <a:latin typeface="Arial"/>
                <a:ea typeface="Microsoft JhengHei"/>
              </a:endParaRPr>
            </a:p>
          </p:txBody>
        </p:sp>
      </p:grpSp>
      <p:grpSp>
        <p:nvGrpSpPr>
          <p:cNvPr id="22" name="Group 21"/>
          <p:cNvGrpSpPr/>
          <p:nvPr/>
        </p:nvGrpSpPr>
        <p:grpSpPr>
          <a:xfrm>
            <a:off x="3276323" y="1371601"/>
            <a:ext cx="2591475" cy="2432756"/>
            <a:chOff x="4367293" y="1371601"/>
            <a:chExt cx="3454400" cy="2432756"/>
          </a:xfrm>
        </p:grpSpPr>
        <p:sp>
          <p:nvSpPr>
            <p:cNvPr id="58" name="Rectangle 57"/>
            <p:cNvSpPr/>
            <p:nvPr/>
          </p:nvSpPr>
          <p:spPr>
            <a:xfrm>
              <a:off x="4367293" y="1371601"/>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7" name="TextBox 16"/>
            <p:cNvSpPr txBox="1"/>
            <p:nvPr/>
          </p:nvSpPr>
          <p:spPr>
            <a:xfrm>
              <a:off x="4367294" y="1992124"/>
              <a:ext cx="1523971" cy="369332"/>
            </a:xfrm>
            <a:prstGeom prst="rect">
              <a:avLst/>
            </a:prstGeom>
            <a:noFill/>
          </p:spPr>
          <p:txBody>
            <a:bodyPr wrap="square" lIns="0" tIns="0" rIns="0" bIns="0" rtlCol="0">
              <a:spAutoFit/>
            </a:bodyPr>
            <a:lstStyle/>
            <a:p>
              <a:pPr algn="ctr" defTabSz="914400">
                <a:tabLst>
                  <a:tab pos="0" algn="l"/>
                </a:tabLst>
              </a:pPr>
              <a:r>
                <a:rPr lang="zh-TW" altLang="en-US" sz="1200" b="1" smtClean="0">
                  <a:solidFill>
                    <a:schemeClr val="accent3"/>
                  </a:solidFill>
                  <a:latin typeface="Arial"/>
                  <a:ea typeface="Microsoft JhengHei"/>
                </a:rPr>
                <a:t>快照</a:t>
              </a:r>
            </a:p>
            <a:p>
              <a:pPr algn="ctr" defTabSz="914400">
                <a:tabLst>
                  <a:tab pos="0" algn="l"/>
                </a:tabLst>
              </a:pPr>
              <a:r>
                <a:rPr lang="zh-TW" altLang="en-US" sz="1200" b="1" smtClean="0">
                  <a:solidFill>
                    <a:schemeClr val="accent3"/>
                  </a:solidFill>
                  <a:latin typeface="Arial"/>
                  <a:ea typeface="Microsoft JhengHei"/>
                </a:rPr>
                <a:t>連結複製</a:t>
              </a:r>
              <a:endParaRPr lang="zh-TW" altLang="en-US" sz="1200" b="1" dirty="0" smtClean="0">
                <a:solidFill>
                  <a:schemeClr val="accent3"/>
                </a:solidFill>
                <a:latin typeface="Arial"/>
                <a:ea typeface="Microsoft JhengHei"/>
              </a:endParaRPr>
            </a:p>
          </p:txBody>
        </p:sp>
        <p:sp>
          <p:nvSpPr>
            <p:cNvPr id="83" name="TextBox 82"/>
            <p:cNvSpPr txBox="1"/>
            <p:nvPr/>
          </p:nvSpPr>
          <p:spPr>
            <a:xfrm>
              <a:off x="6183872" y="1992124"/>
              <a:ext cx="1637820" cy="553998"/>
            </a:xfrm>
            <a:prstGeom prst="rect">
              <a:avLst/>
            </a:prstGeom>
            <a:noFill/>
          </p:spPr>
          <p:txBody>
            <a:bodyPr wrap="square" lIns="0" tIns="0" rIns="0" bIns="0" rtlCol="0">
              <a:spAutoFit/>
            </a:bodyPr>
            <a:lstStyle/>
            <a:p>
              <a:pPr algn="ctr" defTabSz="914400">
                <a:tabLst>
                  <a:tab pos="0" algn="l"/>
                </a:tabLst>
              </a:pPr>
              <a:r>
                <a:rPr lang="en-US" sz="1200" b="1" dirty="0" smtClean="0">
                  <a:solidFill>
                    <a:schemeClr val="accent3"/>
                  </a:solidFill>
                  <a:latin typeface="Arial"/>
                  <a:ea typeface="Microsoft JhengHei"/>
                </a:rPr>
                <a:t>VDP Advanced</a:t>
              </a:r>
            </a:p>
            <a:p>
              <a:pPr algn="ctr" defTabSz="914400">
                <a:tabLst>
                  <a:tab pos="0" algn="l"/>
                </a:tabLst>
              </a:pPr>
              <a:r>
                <a:rPr lang="en-US" sz="1200" b="1" dirty="0" smtClean="0">
                  <a:solidFill>
                    <a:schemeClr val="accent3"/>
                  </a:solidFill>
                  <a:latin typeface="Arial"/>
                  <a:ea typeface="Microsoft JhengHei"/>
                </a:rPr>
                <a:t>vSphere Replication</a:t>
              </a:r>
            </a:p>
          </p:txBody>
        </p:sp>
        <p:pic>
          <p:nvPicPr>
            <p:cNvPr id="106" name="Picture 2"/>
            <p:cNvPicPr>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4631" y="2667000"/>
              <a:ext cx="1678951" cy="918000"/>
            </a:xfrm>
            <a:prstGeom prst="rect">
              <a:avLst/>
            </a:prstGeom>
            <a:noFill/>
            <a:ln w="9525">
              <a:noFill/>
              <a:miter lim="800000"/>
              <a:headEnd/>
              <a:tailEnd/>
            </a:ln>
          </p:spPr>
        </p:pic>
        <p:sp>
          <p:nvSpPr>
            <p:cNvPr id="53" name="Rectangle 52"/>
            <p:cNvSpPr/>
            <p:nvPr/>
          </p:nvSpPr>
          <p:spPr>
            <a:xfrm>
              <a:off x="4367293" y="1371601"/>
              <a:ext cx="3454400"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ea typeface="Microsoft JhengHei"/>
                </a:rPr>
                <a:t>Data Protection</a:t>
              </a:r>
              <a:endParaRPr lang="en-US" dirty="0">
                <a:latin typeface="Arial"/>
                <a:ea typeface="Microsoft JhengHei"/>
              </a:endParaRPr>
            </a:p>
          </p:txBody>
        </p:sp>
      </p:grpSp>
      <p:grpSp>
        <p:nvGrpSpPr>
          <p:cNvPr id="23" name="Group 22"/>
          <p:cNvGrpSpPr/>
          <p:nvPr/>
        </p:nvGrpSpPr>
        <p:grpSpPr>
          <a:xfrm>
            <a:off x="6001122" y="1371601"/>
            <a:ext cx="2591476" cy="2432756"/>
            <a:chOff x="7999412" y="1371601"/>
            <a:chExt cx="3454401" cy="2432756"/>
          </a:xfrm>
        </p:grpSpPr>
        <p:sp>
          <p:nvSpPr>
            <p:cNvPr id="59" name="Rectangle 58"/>
            <p:cNvSpPr/>
            <p:nvPr/>
          </p:nvSpPr>
          <p:spPr>
            <a:xfrm>
              <a:off x="7999413" y="1371601"/>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76" name="Picture 151" descr="ICON_VM_desktop_Q30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2511" y="2661767"/>
              <a:ext cx="961007" cy="842400"/>
            </a:xfrm>
            <a:prstGeom prst="rect">
              <a:avLst/>
            </a:prstGeom>
            <a:noFill/>
            <a:ln w="9525">
              <a:noFill/>
              <a:miter lim="800000"/>
              <a:headEnd/>
              <a:tailEnd/>
            </a:ln>
          </p:spPr>
        </p:pic>
        <p:pic>
          <p:nvPicPr>
            <p:cNvPr id="104" name="Picture 151" descr="ICON_VM_desktop_Q30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48248" y="2662800"/>
              <a:ext cx="961007" cy="842400"/>
            </a:xfrm>
            <a:prstGeom prst="rect">
              <a:avLst/>
            </a:prstGeom>
            <a:noFill/>
            <a:ln w="9525">
              <a:noFill/>
              <a:miter lim="800000"/>
              <a:headEnd/>
              <a:tailEnd/>
            </a:ln>
          </p:spPr>
        </p:pic>
        <p:pic>
          <p:nvPicPr>
            <p:cNvPr id="105" name="Picture 151" descr="ICON_VM_desktop_Q30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63983" y="2662800"/>
              <a:ext cx="961007" cy="842400"/>
            </a:xfrm>
            <a:prstGeom prst="rect">
              <a:avLst/>
            </a:prstGeom>
            <a:noFill/>
            <a:ln w="9525">
              <a:noFill/>
              <a:miter lim="800000"/>
              <a:headEnd/>
              <a:tailEnd/>
            </a:ln>
          </p:spPr>
        </p:pic>
        <p:sp>
          <p:nvSpPr>
            <p:cNvPr id="87" name="TextBox 86"/>
            <p:cNvSpPr txBox="1"/>
            <p:nvPr/>
          </p:nvSpPr>
          <p:spPr>
            <a:xfrm>
              <a:off x="7999413" y="1992124"/>
              <a:ext cx="3454400" cy="184666"/>
            </a:xfrm>
            <a:prstGeom prst="rect">
              <a:avLst/>
            </a:prstGeom>
            <a:noFill/>
          </p:spPr>
          <p:txBody>
            <a:bodyPr wrap="square" lIns="0" tIns="0" rIns="0" bIns="0" rtlCol="0">
              <a:spAutoFit/>
            </a:bodyPr>
            <a:lstStyle/>
            <a:p>
              <a:pPr algn="ctr" defTabSz="914400">
                <a:spcAft>
                  <a:spcPts val="600"/>
                </a:spcAft>
                <a:tabLst>
                  <a:tab pos="0" algn="l"/>
                </a:tabLst>
              </a:pPr>
              <a:r>
                <a:rPr lang="en-US" sz="1200" b="1" dirty="0" smtClean="0">
                  <a:solidFill>
                    <a:schemeClr val="accent3"/>
                  </a:solidFill>
                  <a:latin typeface="Arial"/>
                  <a:ea typeface="Microsoft JhengHei"/>
                </a:rPr>
                <a:t>VMware View</a:t>
              </a:r>
            </a:p>
          </p:txBody>
        </p:sp>
        <p:sp>
          <p:nvSpPr>
            <p:cNvPr id="54" name="Rectangle 53"/>
            <p:cNvSpPr/>
            <p:nvPr/>
          </p:nvSpPr>
          <p:spPr>
            <a:xfrm>
              <a:off x="7999412" y="1371601"/>
              <a:ext cx="3454401"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mtClean="0">
                  <a:latin typeface="Arial"/>
                  <a:ea typeface="Microsoft JhengHei"/>
                </a:rPr>
                <a:t>虛擬桌面平台</a:t>
              </a:r>
              <a:endParaRPr lang="zh-TW" altLang="en-US" dirty="0">
                <a:latin typeface="Arial"/>
                <a:ea typeface="Microsoft JhengHei"/>
              </a:endParaRPr>
            </a:p>
          </p:txBody>
        </p:sp>
      </p:grpSp>
      <p:grpSp>
        <p:nvGrpSpPr>
          <p:cNvPr id="24" name="Group 23"/>
          <p:cNvGrpSpPr/>
          <p:nvPr/>
        </p:nvGrpSpPr>
        <p:grpSpPr>
          <a:xfrm>
            <a:off x="551281" y="3917244"/>
            <a:ext cx="2591596" cy="2432756"/>
            <a:chOff x="734850" y="3917244"/>
            <a:chExt cx="3454562" cy="2432756"/>
          </a:xfrm>
        </p:grpSpPr>
        <p:sp>
          <p:nvSpPr>
            <p:cNvPr id="60" name="Rectangle 59"/>
            <p:cNvSpPr/>
            <p:nvPr/>
          </p:nvSpPr>
          <p:spPr>
            <a:xfrm>
              <a:off x="735012" y="3917244"/>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64515" name="Picture 3"/>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06840" y="5059680"/>
              <a:ext cx="1461922" cy="1155600"/>
            </a:xfrm>
            <a:prstGeom prst="rect">
              <a:avLst/>
            </a:prstGeom>
            <a:ln w="6350">
              <a:headEnd/>
              <a:tailEnd/>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pic>
        <p:sp>
          <p:nvSpPr>
            <p:cNvPr id="71" name="TextBox 70"/>
            <p:cNvSpPr txBox="1"/>
            <p:nvPr/>
          </p:nvSpPr>
          <p:spPr>
            <a:xfrm>
              <a:off x="735013" y="4514334"/>
              <a:ext cx="3454319" cy="184666"/>
            </a:xfrm>
            <a:prstGeom prst="rect">
              <a:avLst/>
            </a:prstGeom>
            <a:noFill/>
          </p:spPr>
          <p:txBody>
            <a:bodyPr wrap="square" lIns="0" tIns="0" rIns="0" bIns="0" rtlCol="0">
              <a:spAutoFit/>
            </a:bodyPr>
            <a:lstStyle/>
            <a:p>
              <a:pPr algn="ctr" defTabSz="914400">
                <a:spcAft>
                  <a:spcPts val="600"/>
                </a:spcAft>
                <a:tabLst>
                  <a:tab pos="0" algn="l"/>
                </a:tabLst>
              </a:pPr>
              <a:r>
                <a:rPr lang="en-US" sz="1200" b="1" dirty="0" smtClean="0">
                  <a:solidFill>
                    <a:schemeClr val="accent3"/>
                  </a:solidFill>
                  <a:latin typeface="Arial"/>
                  <a:ea typeface="Microsoft JhengHei"/>
                </a:rPr>
                <a:t>vCenter Operations Manager</a:t>
              </a:r>
            </a:p>
          </p:txBody>
        </p:sp>
        <p:sp>
          <p:nvSpPr>
            <p:cNvPr id="72" name="TextBox 71"/>
            <p:cNvSpPr txBox="1"/>
            <p:nvPr/>
          </p:nvSpPr>
          <p:spPr>
            <a:xfrm>
              <a:off x="735013" y="4711034"/>
              <a:ext cx="3454319" cy="184666"/>
            </a:xfrm>
            <a:prstGeom prst="rect">
              <a:avLst/>
            </a:prstGeom>
            <a:noFill/>
          </p:spPr>
          <p:txBody>
            <a:bodyPr wrap="square" lIns="0" tIns="0" rIns="0" bIns="0" rtlCol="0">
              <a:spAutoFit/>
            </a:bodyPr>
            <a:lstStyle/>
            <a:p>
              <a:pPr algn="ctr" defTabSz="914400">
                <a:spcAft>
                  <a:spcPts val="600"/>
                </a:spcAft>
                <a:tabLst>
                  <a:tab pos="0" algn="l"/>
                </a:tabLst>
              </a:pPr>
              <a:r>
                <a:rPr lang="en-US" sz="1200" b="1" dirty="0" err="1" smtClean="0">
                  <a:solidFill>
                    <a:schemeClr val="accent3"/>
                  </a:solidFill>
                  <a:latin typeface="Arial"/>
                  <a:ea typeface="Microsoft JhengHei"/>
                </a:rPr>
                <a:t>vCloud Automation Center</a:t>
              </a:r>
            </a:p>
          </p:txBody>
        </p:sp>
        <p:pic>
          <p:nvPicPr>
            <p:cNvPr id="46" name="Picture 27" descr="ICON_Cloud_Q308"/>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4791" y="5130926"/>
              <a:ext cx="1217612" cy="583200"/>
            </a:xfrm>
            <a:prstGeom prst="rect">
              <a:avLst/>
            </a:prstGeom>
            <a:noFill/>
            <a:ln>
              <a:noFill/>
            </a:ln>
            <a:effectLst>
              <a:outerShdw blurRad="152400" dist="63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4599" y="5282214"/>
              <a:ext cx="1177648" cy="508986"/>
            </a:xfrm>
            <a:prstGeom prst="rect">
              <a:avLst/>
            </a:prstGeom>
            <a:noFill/>
          </p:spPr>
          <p:txBody>
            <a:bodyPr wrap="none" lIns="0" tIns="0" rIns="0" bIns="0" rtlCol="0">
              <a:noAutofit/>
            </a:bodyPr>
            <a:lstStyle/>
            <a:p>
              <a:pPr algn="ctr">
                <a:lnSpc>
                  <a:spcPct val="90000"/>
                </a:lnSpc>
              </a:pPr>
              <a:r>
                <a:rPr lang="en-US" altLang="zh-TW" sz="1500" smtClean="0">
                  <a:solidFill>
                    <a:schemeClr val="accent3">
                      <a:lumMod val="75000"/>
                    </a:schemeClr>
                  </a:solidFill>
                  <a:latin typeface="Arial"/>
                  <a:ea typeface="Microsoft JhengHei"/>
                </a:rPr>
                <a:t>IaaS</a:t>
              </a:r>
              <a:r>
                <a:rPr lang="en-US" altLang="zh-TW" sz="1000" smtClean="0">
                  <a:solidFill>
                    <a:schemeClr val="accent3">
                      <a:lumMod val="75000"/>
                    </a:schemeClr>
                  </a:solidFill>
                  <a:latin typeface="Arial"/>
                  <a:ea typeface="Microsoft JhengHei"/>
                </a:rPr>
                <a:t/>
              </a:r>
              <a:br>
                <a:rPr lang="en-US" altLang="zh-TW" sz="1000" smtClean="0">
                  <a:solidFill>
                    <a:schemeClr val="accent3">
                      <a:lumMod val="75000"/>
                    </a:schemeClr>
                  </a:solidFill>
                  <a:latin typeface="Arial"/>
                  <a:ea typeface="Microsoft JhengHei"/>
                </a:rPr>
              </a:br>
              <a:r>
                <a:rPr lang="en-US" altLang="zh-TW" sz="900" smtClean="0">
                  <a:solidFill>
                    <a:schemeClr val="accent3">
                      <a:lumMod val="75000"/>
                    </a:schemeClr>
                  </a:solidFill>
                  <a:latin typeface="Arial"/>
                  <a:ea typeface="Microsoft JhengHei"/>
                </a:rPr>
                <a:t>(</a:t>
              </a:r>
              <a:r>
                <a:rPr lang="zh-TW" altLang="en-US" sz="900" smtClean="0">
                  <a:solidFill>
                    <a:schemeClr val="accent3">
                      <a:lumMod val="75000"/>
                    </a:schemeClr>
                  </a:solidFill>
                  <a:latin typeface="Arial"/>
                  <a:ea typeface="Microsoft JhengHei"/>
                </a:rPr>
                <a:t>基礎架構即服務</a:t>
              </a:r>
              <a:r>
                <a:rPr lang="en-US" altLang="zh-TW" sz="900" smtClean="0">
                  <a:solidFill>
                    <a:schemeClr val="accent3">
                      <a:lumMod val="75000"/>
                    </a:schemeClr>
                  </a:solidFill>
                  <a:latin typeface="Arial"/>
                  <a:ea typeface="Microsoft JhengHei"/>
                </a:rPr>
                <a:t>)</a:t>
              </a:r>
              <a:endParaRPr lang="zh-TW" altLang="en-US" sz="900" dirty="0" smtClean="0">
                <a:solidFill>
                  <a:schemeClr val="accent3">
                    <a:lumMod val="75000"/>
                  </a:schemeClr>
                </a:solidFill>
                <a:latin typeface="Arial"/>
                <a:ea typeface="Microsoft JhengHei"/>
              </a:endParaRPr>
            </a:p>
          </p:txBody>
        </p:sp>
        <p:sp>
          <p:nvSpPr>
            <p:cNvPr id="55" name="Rectangle 54"/>
            <p:cNvSpPr/>
            <p:nvPr/>
          </p:nvSpPr>
          <p:spPr>
            <a:xfrm>
              <a:off x="734850" y="3917244"/>
              <a:ext cx="3454561"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mtClean="0">
                  <a:latin typeface="Arial"/>
                  <a:ea typeface="Microsoft JhengHei"/>
                </a:rPr>
                <a:t>雲端作業與自動化</a:t>
              </a:r>
              <a:endParaRPr lang="zh-TW" altLang="en-US" dirty="0">
                <a:latin typeface="Arial"/>
                <a:ea typeface="Microsoft JhengHei"/>
              </a:endParaRPr>
            </a:p>
          </p:txBody>
        </p:sp>
      </p:grpSp>
      <p:grpSp>
        <p:nvGrpSpPr>
          <p:cNvPr id="25" name="Group 24"/>
          <p:cNvGrpSpPr/>
          <p:nvPr/>
        </p:nvGrpSpPr>
        <p:grpSpPr>
          <a:xfrm>
            <a:off x="3276323" y="3917244"/>
            <a:ext cx="2591475" cy="2432756"/>
            <a:chOff x="4367293" y="3917244"/>
            <a:chExt cx="3454400" cy="2432756"/>
          </a:xfrm>
        </p:grpSpPr>
        <p:sp>
          <p:nvSpPr>
            <p:cNvPr id="61" name="Rectangle 60"/>
            <p:cNvSpPr/>
            <p:nvPr/>
          </p:nvSpPr>
          <p:spPr>
            <a:xfrm>
              <a:off x="4367293" y="3917244"/>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8" name="TextBox 17"/>
            <p:cNvSpPr txBox="1"/>
            <p:nvPr/>
          </p:nvSpPr>
          <p:spPr>
            <a:xfrm>
              <a:off x="4367293" y="4556760"/>
              <a:ext cx="3454400" cy="184666"/>
            </a:xfrm>
            <a:prstGeom prst="rect">
              <a:avLst/>
            </a:prstGeom>
            <a:noFill/>
          </p:spPr>
          <p:txBody>
            <a:bodyPr wrap="square" lIns="0" tIns="0" rIns="0" bIns="0" rtlCol="0">
              <a:spAutoFit/>
            </a:bodyPr>
            <a:lstStyle/>
            <a:p>
              <a:pPr algn="ctr" defTabSz="914400">
                <a:spcAft>
                  <a:spcPts val="600"/>
                </a:spcAft>
                <a:tabLst>
                  <a:tab pos="0" algn="l"/>
                </a:tabLst>
              </a:pPr>
              <a:r>
                <a:rPr lang="en-US" sz="1200" b="1" dirty="0" smtClean="0">
                  <a:solidFill>
                    <a:schemeClr val="accent3"/>
                  </a:solidFill>
                  <a:latin typeface="Arial"/>
                  <a:ea typeface="Microsoft JhengHei"/>
                </a:rPr>
                <a:t>Site Recovery Manager</a:t>
              </a:r>
            </a:p>
          </p:txBody>
        </p:sp>
        <p:sp>
          <p:nvSpPr>
            <p:cNvPr id="56" name="Rectangle 55"/>
            <p:cNvSpPr/>
            <p:nvPr/>
          </p:nvSpPr>
          <p:spPr>
            <a:xfrm>
              <a:off x="4367293" y="3917244"/>
              <a:ext cx="3454400"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mtClean="0">
                  <a:latin typeface="Arial"/>
                  <a:ea typeface="Microsoft JhengHei"/>
                </a:rPr>
                <a:t>災難復原</a:t>
              </a:r>
              <a:endParaRPr lang="zh-TW" altLang="en-US" dirty="0">
                <a:latin typeface="Arial"/>
                <a:ea typeface="Microsoft JhengHei"/>
              </a:endParaRPr>
            </a:p>
          </p:txBody>
        </p:sp>
        <p:pic>
          <p:nvPicPr>
            <p:cNvPr id="63" name="Picture 7" descr="C:\Users\testuser\AppData\Local\Temp\VMwareDnD\122f469e\ICON_Building_Q308.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33765" y="5052060"/>
              <a:ext cx="777397" cy="674974"/>
            </a:xfrm>
            <a:prstGeom prst="rect">
              <a:avLst/>
            </a:prstGeom>
            <a:noFill/>
          </p:spPr>
        </p:pic>
        <p:pic>
          <p:nvPicPr>
            <p:cNvPr id="64" name="Picture 7" descr="C:\Users\testuser\AppData\Local\Temp\VMwareDnD\122f469e\ICON_Building_Q308.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42882" y="5044440"/>
              <a:ext cx="777397" cy="674974"/>
            </a:xfrm>
            <a:prstGeom prst="rect">
              <a:avLst/>
            </a:prstGeom>
            <a:noFill/>
          </p:spPr>
        </p:pic>
        <p:sp>
          <p:nvSpPr>
            <p:cNvPr id="8" name="Left-Right Arrow 7"/>
            <p:cNvSpPr/>
            <p:nvPr/>
          </p:nvSpPr>
          <p:spPr>
            <a:xfrm>
              <a:off x="5891265" y="5244084"/>
              <a:ext cx="585216" cy="169164"/>
            </a:xfrm>
            <a:prstGeom prst="leftRightArrow">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9" name="TextBox 8"/>
            <p:cNvSpPr txBox="1"/>
            <p:nvPr/>
          </p:nvSpPr>
          <p:spPr>
            <a:xfrm>
              <a:off x="5133765" y="5759196"/>
              <a:ext cx="757500" cy="166199"/>
            </a:xfrm>
            <a:prstGeom prst="rect">
              <a:avLst/>
            </a:prstGeom>
            <a:noFill/>
          </p:spPr>
          <p:txBody>
            <a:bodyPr wrap="square" lIns="0" tIns="0" rIns="0" bIns="0" rtlCol="0">
              <a:spAutoFit/>
            </a:bodyPr>
            <a:lstStyle/>
            <a:p>
              <a:pPr algn="ctr">
                <a:lnSpc>
                  <a:spcPct val="90000"/>
                </a:lnSpc>
              </a:pPr>
              <a:r>
                <a:rPr lang="zh-TW" altLang="en-US" sz="1200" smtClean="0">
                  <a:solidFill>
                    <a:schemeClr val="tx1">
                      <a:lumMod val="75000"/>
                    </a:schemeClr>
                  </a:solidFill>
                  <a:latin typeface="Arial"/>
                  <a:ea typeface="Microsoft JhengHei"/>
                </a:rPr>
                <a:t>站點 </a:t>
              </a:r>
              <a:r>
                <a:rPr lang="en-US" altLang="zh-TW" sz="1200" smtClean="0">
                  <a:solidFill>
                    <a:schemeClr val="tx1">
                      <a:lumMod val="75000"/>
                    </a:schemeClr>
                  </a:solidFill>
                  <a:latin typeface="Arial"/>
                  <a:ea typeface="Microsoft JhengHei"/>
                </a:rPr>
                <a:t>A</a:t>
              </a:r>
              <a:endParaRPr lang="en-US" altLang="zh-TW" sz="1200" dirty="0" smtClean="0">
                <a:solidFill>
                  <a:schemeClr val="tx1">
                    <a:lumMod val="75000"/>
                  </a:schemeClr>
                </a:solidFill>
                <a:latin typeface="Arial"/>
                <a:ea typeface="Microsoft JhengHei"/>
              </a:endParaRPr>
            </a:p>
          </p:txBody>
        </p:sp>
        <p:sp>
          <p:nvSpPr>
            <p:cNvPr id="67" name="TextBox 66"/>
            <p:cNvSpPr txBox="1"/>
            <p:nvPr/>
          </p:nvSpPr>
          <p:spPr>
            <a:xfrm>
              <a:off x="6442883" y="5759196"/>
              <a:ext cx="777397" cy="166199"/>
            </a:xfrm>
            <a:prstGeom prst="rect">
              <a:avLst/>
            </a:prstGeom>
            <a:noFill/>
          </p:spPr>
          <p:txBody>
            <a:bodyPr wrap="square" lIns="0" tIns="0" rIns="0" bIns="0" rtlCol="0">
              <a:spAutoFit/>
            </a:bodyPr>
            <a:lstStyle/>
            <a:p>
              <a:pPr algn="ctr">
                <a:lnSpc>
                  <a:spcPct val="90000"/>
                </a:lnSpc>
              </a:pPr>
              <a:r>
                <a:rPr lang="zh-TW" altLang="en-US" sz="1200" smtClean="0">
                  <a:solidFill>
                    <a:schemeClr val="tx1">
                      <a:lumMod val="75000"/>
                    </a:schemeClr>
                  </a:solidFill>
                  <a:latin typeface="Arial"/>
                  <a:ea typeface="Microsoft JhengHei"/>
                </a:rPr>
                <a:t>站點 </a:t>
              </a:r>
              <a:r>
                <a:rPr lang="en-US" altLang="zh-TW" sz="1200" smtClean="0">
                  <a:solidFill>
                    <a:schemeClr val="tx1">
                      <a:lumMod val="75000"/>
                    </a:schemeClr>
                  </a:solidFill>
                  <a:latin typeface="Arial"/>
                  <a:ea typeface="Microsoft JhengHei"/>
                </a:rPr>
                <a:t>B</a:t>
              </a:r>
              <a:endParaRPr lang="en-US" altLang="zh-TW" sz="1200" dirty="0" smtClean="0">
                <a:solidFill>
                  <a:schemeClr val="tx1">
                    <a:lumMod val="75000"/>
                  </a:schemeClr>
                </a:solidFill>
                <a:latin typeface="Arial"/>
                <a:ea typeface="Microsoft JhengHei"/>
              </a:endParaRPr>
            </a:p>
          </p:txBody>
        </p:sp>
      </p:grpSp>
      <p:grpSp>
        <p:nvGrpSpPr>
          <p:cNvPr id="26" name="Group 25"/>
          <p:cNvGrpSpPr/>
          <p:nvPr/>
        </p:nvGrpSpPr>
        <p:grpSpPr>
          <a:xfrm>
            <a:off x="6001122" y="3917244"/>
            <a:ext cx="2591476" cy="2432756"/>
            <a:chOff x="7999412" y="3917244"/>
            <a:chExt cx="3454401" cy="2432756"/>
          </a:xfrm>
        </p:grpSpPr>
        <p:sp>
          <p:nvSpPr>
            <p:cNvPr id="62" name="Rectangle 61"/>
            <p:cNvSpPr/>
            <p:nvPr/>
          </p:nvSpPr>
          <p:spPr>
            <a:xfrm>
              <a:off x="7999412" y="3917244"/>
              <a:ext cx="3454400" cy="2432756"/>
            </a:xfrm>
            <a:prstGeom prst="rect">
              <a:avLst/>
            </a:prstGeom>
            <a:solidFill>
              <a:schemeClr val="accent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88" name="Picture 17" descr="ICON_VM_basic_flat_R2_Q408.png"/>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09033" y="4609280"/>
              <a:ext cx="868190" cy="59760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descr="gear.png"/>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0187899" y="5339042"/>
              <a:ext cx="822782" cy="579600"/>
            </a:xfrm>
            <a:prstGeom prst="rect">
              <a:avLst/>
            </a:prstGeom>
          </p:spPr>
        </p:pic>
        <p:pic>
          <p:nvPicPr>
            <p:cNvPr id="91" name="Picture 90" descr="gear.png"/>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0568897" y="5628842"/>
              <a:ext cx="533402" cy="374400"/>
            </a:xfrm>
            <a:prstGeom prst="rect">
              <a:avLst/>
            </a:prstGeom>
          </p:spPr>
        </p:pic>
        <p:sp>
          <p:nvSpPr>
            <p:cNvPr id="57" name="Rectangle 56"/>
            <p:cNvSpPr/>
            <p:nvPr/>
          </p:nvSpPr>
          <p:spPr>
            <a:xfrm>
              <a:off x="7999412" y="3917244"/>
              <a:ext cx="3454401" cy="44591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1600" smtClean="0">
                  <a:latin typeface="Arial"/>
                  <a:ea typeface="Microsoft JhengHei"/>
                </a:rPr>
                <a:t>儲存原則式管理</a:t>
              </a:r>
              <a:endParaRPr lang="zh-TW" altLang="en-US" sz="1600" dirty="0">
                <a:latin typeface="Arial"/>
                <a:ea typeface="Microsoft JhengHei"/>
              </a:endParaRPr>
            </a:p>
          </p:txBody>
        </p:sp>
        <p:sp>
          <p:nvSpPr>
            <p:cNvPr id="19" name="Isosceles Triangle 18"/>
            <p:cNvSpPr/>
            <p:nvPr/>
          </p:nvSpPr>
          <p:spPr>
            <a:xfrm rot="19066632">
              <a:off x="9215854" y="5191670"/>
              <a:ext cx="264017" cy="303307"/>
            </a:xfrm>
            <a:prstGeom prst="triangle">
              <a:avLst/>
            </a:prstGeom>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2" name="Oval 11"/>
            <p:cNvSpPr/>
            <p:nvPr/>
          </p:nvSpPr>
          <p:spPr>
            <a:xfrm>
              <a:off x="9256847" y="5222383"/>
              <a:ext cx="972353" cy="730800"/>
            </a:xfrm>
            <a:prstGeom prst="ellipse">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68" name="Picture 4" descr="C:\Users\Dan\Desktop\storage.png"/>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727627" y="5378806"/>
              <a:ext cx="364394" cy="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9341520" y="5334000"/>
              <a:ext cx="501315" cy="460800"/>
            </a:xfrm>
            <a:prstGeom prst="rect">
              <a:avLst/>
            </a:prstGeom>
          </p:spPr>
        </p:pic>
      </p:grpSp>
    </p:spTree>
    <p:extLst>
      <p:ext uri="{BB962C8B-B14F-4D97-AF65-F5344CB8AC3E}">
        <p14:creationId xmlns:p14="http://schemas.microsoft.com/office/powerpoint/2010/main" val="3947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558900" y="1692814"/>
            <a:ext cx="3964605" cy="4522762"/>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85" name="Up Arrow 84"/>
          <p:cNvSpPr/>
          <p:nvPr/>
        </p:nvSpPr>
        <p:spPr>
          <a:xfrm flipV="1">
            <a:off x="4937218" y="2777156"/>
            <a:ext cx="514484" cy="838200"/>
          </a:xfrm>
          <a:prstGeom prst="upArrow">
            <a:avLst>
              <a:gd name="adj1" fmla="val 50000"/>
              <a:gd name="adj2" fmla="val 34127"/>
            </a:avLst>
          </a:prstGeom>
          <a:solidFill>
            <a:schemeClr val="accent4"/>
          </a:solidFill>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p>
        </p:txBody>
      </p:sp>
      <p:sp>
        <p:nvSpPr>
          <p:cNvPr id="40" name="Rectangle 39"/>
          <p:cNvSpPr/>
          <p:nvPr/>
        </p:nvSpPr>
        <p:spPr>
          <a:xfrm>
            <a:off x="457319" y="1692814"/>
            <a:ext cx="3964605" cy="4522762"/>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3" name="Rectangle 42"/>
          <p:cNvSpPr/>
          <p:nvPr/>
        </p:nvSpPr>
        <p:spPr>
          <a:xfrm>
            <a:off x="4562144" y="1692814"/>
            <a:ext cx="3962428" cy="445911"/>
          </a:xfrm>
          <a:prstGeom prst="rect">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ea typeface="Microsoft JhengHei"/>
              </a:rPr>
              <a:t>Virtual SAN</a:t>
            </a:r>
            <a:endParaRPr lang="en-US" dirty="0">
              <a:latin typeface="Arial"/>
              <a:ea typeface="Microsoft JhengHei"/>
            </a:endParaRPr>
          </a:p>
        </p:txBody>
      </p:sp>
      <p:sp>
        <p:nvSpPr>
          <p:cNvPr id="2" name="Title 1"/>
          <p:cNvSpPr>
            <a:spLocks noGrp="1"/>
          </p:cNvSpPr>
          <p:nvPr>
            <p:ph type="title"/>
          </p:nvPr>
        </p:nvSpPr>
        <p:spPr/>
        <p:txBody>
          <a:bodyPr/>
          <a:lstStyle/>
          <a:p>
            <a:r>
              <a:rPr lang="en-US" altLang="zh-TW" smtClean="0">
                <a:ea typeface="Microsoft JhengHei"/>
              </a:rPr>
              <a:t>Virtual SAN </a:t>
            </a:r>
            <a:r>
              <a:rPr lang="zh-TW" altLang="en-US" smtClean="0">
                <a:ea typeface="Microsoft JhengHei"/>
              </a:rPr>
              <a:t>讓應用程式負責主導</a:t>
            </a:r>
            <a:endParaRPr lang="zh-TW" altLang="en-US" dirty="0">
              <a:ea typeface="Microsoft JhengHei"/>
            </a:endParaRPr>
          </a:p>
        </p:txBody>
      </p:sp>
      <p:sp>
        <p:nvSpPr>
          <p:cNvPr id="31"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23</a:t>
            </a:fld>
            <a:endParaRPr lang="en-US">
              <a:latin typeface="Arial"/>
              <a:ea typeface="Microsoft JhengHei"/>
            </a:endParaRPr>
          </a:p>
        </p:txBody>
      </p:sp>
      <p:sp>
        <p:nvSpPr>
          <p:cNvPr id="70" name="Text Placeholder 8"/>
          <p:cNvSpPr>
            <a:spLocks noGrp="1"/>
          </p:cNvSpPr>
          <p:nvPr>
            <p:ph type="body" sz="quarter" idx="13"/>
          </p:nvPr>
        </p:nvSpPr>
        <p:spPr/>
        <p:txBody>
          <a:bodyPr/>
          <a:lstStyle/>
          <a:p>
            <a:r>
              <a:rPr lang="zh-TW" altLang="en-US" smtClean="0">
                <a:ea typeface="Microsoft JhengHei"/>
              </a:rPr>
              <a:t>透過以應用程式為中心的方法簡化且自動化的儲存管理</a:t>
            </a:r>
          </a:p>
          <a:p>
            <a:endParaRPr lang="en-US" dirty="0"/>
          </a:p>
        </p:txBody>
      </p:sp>
      <p:pic>
        <p:nvPicPr>
          <p:cNvPr id="77" name="Picture 13"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247" y="2348880"/>
            <a:ext cx="495726" cy="4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Up Arrow 50"/>
          <p:cNvSpPr/>
          <p:nvPr/>
        </p:nvSpPr>
        <p:spPr>
          <a:xfrm>
            <a:off x="818140" y="2816521"/>
            <a:ext cx="514484" cy="838200"/>
          </a:xfrm>
          <a:prstGeom prst="upArrow">
            <a:avLst>
              <a:gd name="adj1" fmla="val 50000"/>
              <a:gd name="adj2" fmla="val 48486"/>
            </a:avLst>
          </a:prstGeom>
          <a:solidFill>
            <a:schemeClr val="accent1"/>
          </a:solidFill>
          <a:ln>
            <a:noFill/>
          </a:ln>
          <a:effectLst>
            <a:outerShdw blurRad="50800" dist="38100" dir="162000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p>
        </p:txBody>
      </p:sp>
      <p:sp>
        <p:nvSpPr>
          <p:cNvPr id="59" name="TextBox 58"/>
          <p:cNvSpPr txBox="1"/>
          <p:nvPr/>
        </p:nvSpPr>
        <p:spPr>
          <a:xfrm>
            <a:off x="1329105" y="1714360"/>
            <a:ext cx="2400925" cy="364319"/>
          </a:xfrm>
          <a:prstGeom prst="rect">
            <a:avLst/>
          </a:prstGeom>
          <a:noFill/>
        </p:spPr>
        <p:txBody>
          <a:bodyPr wrap="none" lIns="0" tIns="0" rIns="0" bIns="0" rtlCol="0">
            <a:noAutofit/>
          </a:bodyPr>
          <a:lstStyle/>
          <a:p>
            <a:pPr algn="ctr">
              <a:lnSpc>
                <a:spcPct val="90000"/>
              </a:lnSpc>
            </a:pPr>
            <a:r>
              <a:rPr lang="zh-TW" altLang="en-US" b="1" u="sng" smtClean="0">
                <a:latin typeface="Arial"/>
                <a:ea typeface="Microsoft JhengHei"/>
              </a:rPr>
              <a:t>現況</a:t>
            </a:r>
            <a:endParaRPr lang="zh-TW" altLang="en-US" b="1" u="sng" dirty="0" smtClean="0">
              <a:latin typeface="Arial"/>
              <a:ea typeface="Microsoft JhengHei"/>
            </a:endParaRPr>
          </a:p>
        </p:txBody>
      </p:sp>
      <p:sp>
        <p:nvSpPr>
          <p:cNvPr id="67" name="TextBox 66"/>
          <p:cNvSpPr txBox="1"/>
          <p:nvPr/>
        </p:nvSpPr>
        <p:spPr>
          <a:xfrm>
            <a:off x="1750674" y="2431356"/>
            <a:ext cx="2808226" cy="2133600"/>
          </a:xfrm>
          <a:prstGeom prst="rect">
            <a:avLst/>
          </a:prstGeom>
          <a:noFill/>
        </p:spPr>
        <p:txBody>
          <a:bodyPr wrap="square" lIns="0" tIns="0" rIns="0" bIns="0" rtlCol="0">
            <a:noAutofit/>
          </a:bodyPr>
          <a:lstStyle/>
          <a:p>
            <a:pPr>
              <a:lnSpc>
                <a:spcPct val="90000"/>
              </a:lnSpc>
              <a:spcAft>
                <a:spcPts val="1800"/>
              </a:spcAft>
            </a:pPr>
            <a:r>
              <a:rPr lang="en-US" altLang="zh-TW" sz="1400" smtClean="0">
                <a:latin typeface="Arial"/>
                <a:ea typeface="Microsoft JhengHei"/>
              </a:rPr>
              <a:t>1.</a:t>
            </a:r>
            <a:r>
              <a:rPr lang="zh-TW" altLang="en-US" sz="1400" smtClean="0">
                <a:latin typeface="Arial"/>
                <a:ea typeface="Microsoft JhengHei"/>
              </a:rPr>
              <a:t>預先定義儲存組態</a:t>
            </a:r>
          </a:p>
          <a:p>
            <a:pPr>
              <a:lnSpc>
                <a:spcPct val="90000"/>
              </a:lnSpc>
              <a:spcAft>
                <a:spcPts val="1800"/>
              </a:spcAft>
            </a:pPr>
            <a:r>
              <a:rPr lang="en-US" altLang="zh-TW" sz="1400" smtClean="0">
                <a:latin typeface="Arial"/>
                <a:ea typeface="Microsoft JhengHei"/>
              </a:rPr>
              <a:t>2.</a:t>
            </a:r>
            <a:r>
              <a:rPr lang="zh-TW" altLang="en-US" sz="1400" smtClean="0">
                <a:latin typeface="Arial"/>
                <a:ea typeface="Microsoft JhengHei"/>
              </a:rPr>
              <a:t>預先配置靜態容器</a:t>
            </a:r>
          </a:p>
          <a:p>
            <a:pPr>
              <a:lnSpc>
                <a:spcPct val="90000"/>
              </a:lnSpc>
              <a:spcAft>
                <a:spcPts val="1800"/>
              </a:spcAft>
            </a:pPr>
            <a:r>
              <a:rPr lang="en-US" altLang="zh-TW" sz="1400" smtClean="0">
                <a:latin typeface="Arial"/>
                <a:ea typeface="Microsoft JhengHei"/>
              </a:rPr>
              <a:t>3.</a:t>
            </a:r>
            <a:r>
              <a:rPr lang="zh-TW" altLang="en-US" sz="1400" smtClean="0">
                <a:latin typeface="Arial"/>
                <a:ea typeface="Microsoft JhengHei"/>
              </a:rPr>
              <a:t>顯示預先配置的容器</a:t>
            </a:r>
          </a:p>
          <a:p>
            <a:pPr>
              <a:lnSpc>
                <a:spcPct val="90000"/>
              </a:lnSpc>
              <a:spcAft>
                <a:spcPts val="1800"/>
              </a:spcAft>
            </a:pPr>
            <a:r>
              <a:rPr lang="en-US" altLang="zh-TW" sz="1400" smtClean="0">
                <a:latin typeface="Arial"/>
                <a:ea typeface="Microsoft JhengHei"/>
              </a:rPr>
              <a:t>4.</a:t>
            </a:r>
            <a:r>
              <a:rPr lang="zh-TW" altLang="en-US" sz="1400" smtClean="0">
                <a:latin typeface="Arial"/>
                <a:ea typeface="Microsoft JhengHei"/>
              </a:rPr>
              <a:t>選擇適當的容器</a:t>
            </a:r>
          </a:p>
          <a:p>
            <a:pPr>
              <a:lnSpc>
                <a:spcPct val="90000"/>
              </a:lnSpc>
              <a:spcAft>
                <a:spcPts val="1800"/>
              </a:spcAft>
            </a:pPr>
            <a:r>
              <a:rPr lang="en-US" altLang="zh-TW" sz="1400" smtClean="0">
                <a:latin typeface="Arial"/>
                <a:ea typeface="Microsoft JhengHei"/>
              </a:rPr>
              <a:t>5.</a:t>
            </a:r>
            <a:r>
              <a:rPr lang="zh-TW" altLang="en-US" sz="1400" smtClean="0">
                <a:latin typeface="Arial"/>
                <a:ea typeface="Microsoft JhengHei"/>
              </a:rPr>
              <a:t>使用預先配置的容器</a:t>
            </a:r>
            <a:endParaRPr lang="zh-TW" altLang="en-US" sz="1400" dirty="0">
              <a:latin typeface="Arial"/>
              <a:ea typeface="Microsoft JhengHei"/>
            </a:endParaRPr>
          </a:p>
        </p:txBody>
      </p:sp>
      <p:pic>
        <p:nvPicPr>
          <p:cNvPr id="68" name="Picture 4"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0675" y="4629845"/>
            <a:ext cx="2399784"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219" y="2344200"/>
            <a:ext cx="495726" cy="4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6016627" y="2431356"/>
            <a:ext cx="2515255" cy="304800"/>
          </a:xfrm>
          <a:prstGeom prst="rect">
            <a:avLst/>
          </a:prstGeom>
          <a:noFill/>
        </p:spPr>
        <p:txBody>
          <a:bodyPr wrap="square" lIns="0" tIns="0" rIns="0" bIns="0" rtlCol="0">
            <a:noAutofit/>
          </a:bodyPr>
          <a:lstStyle/>
          <a:p>
            <a:pPr>
              <a:lnSpc>
                <a:spcPct val="90000"/>
              </a:lnSpc>
              <a:spcAft>
                <a:spcPts val="1200"/>
              </a:spcAft>
            </a:pPr>
            <a:r>
              <a:rPr lang="en-US" altLang="zh-TW" sz="1600" smtClean="0">
                <a:latin typeface="Arial"/>
                <a:ea typeface="Microsoft JhengHei"/>
              </a:rPr>
              <a:t>1.</a:t>
            </a:r>
            <a:r>
              <a:rPr lang="zh-TW" altLang="en-US" sz="1600" smtClean="0">
                <a:latin typeface="Arial"/>
                <a:ea typeface="Microsoft JhengHei"/>
              </a:rPr>
              <a:t>定義儲存原則</a:t>
            </a:r>
          </a:p>
          <a:p>
            <a:pPr>
              <a:lnSpc>
                <a:spcPct val="90000"/>
              </a:lnSpc>
              <a:spcAft>
                <a:spcPts val="1200"/>
              </a:spcAft>
            </a:pPr>
            <a:r>
              <a:rPr lang="en-US" altLang="zh-TW" sz="1600" smtClean="0">
                <a:latin typeface="Arial"/>
                <a:ea typeface="Microsoft JhengHei"/>
              </a:rPr>
              <a:t>2.</a:t>
            </a:r>
            <a:r>
              <a:rPr lang="zh-TW" altLang="en-US" sz="1600" smtClean="0">
                <a:latin typeface="Arial"/>
                <a:ea typeface="Microsoft JhengHei"/>
              </a:rPr>
              <a:t>建立虛擬機時套用原則</a:t>
            </a:r>
            <a:endParaRPr lang="zh-TW" altLang="en-US" sz="1600" dirty="0" smtClean="0">
              <a:latin typeface="Arial"/>
              <a:ea typeface="Microsoft JhengHei"/>
            </a:endParaRPr>
          </a:p>
        </p:txBody>
      </p:sp>
      <p:pic>
        <p:nvPicPr>
          <p:cNvPr id="91" name="Picture 3" descr="C:\Users\Abject-3D\Desktop\VMWare Files\FINAL diagrams\Basic Virtualization\3D PNGs\VMW_09Q2_DGRM_LM_R4-(2)_1.png"/>
          <p:cNvPicPr>
            <a:picLocks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965562" y="3733042"/>
            <a:ext cx="457319" cy="478800"/>
          </a:xfrm>
          <a:prstGeom prst="rect">
            <a:avLst/>
          </a:prstGeom>
          <a:solidFill>
            <a:schemeClr val="bg1"/>
          </a:solidFill>
        </p:spPr>
      </p:pic>
      <p:sp>
        <p:nvSpPr>
          <p:cNvPr id="92" name="TextBox 91"/>
          <p:cNvSpPr txBox="1"/>
          <p:nvPr/>
        </p:nvSpPr>
        <p:spPr>
          <a:xfrm>
            <a:off x="4625407" y="4267200"/>
            <a:ext cx="1089593" cy="646331"/>
          </a:xfrm>
          <a:prstGeom prst="rect">
            <a:avLst/>
          </a:prstGeom>
          <a:solidFill>
            <a:schemeClr val="bg1"/>
          </a:solidFill>
        </p:spPr>
        <p:txBody>
          <a:bodyPr wrap="square" rtlCol="0">
            <a:spAutoFit/>
          </a:bodyPr>
          <a:lstStyle/>
          <a:p>
            <a:pPr algn="ctr"/>
            <a:r>
              <a:rPr lang="en-US" altLang="zh-TW" sz="1200" smtClean="0">
                <a:solidFill>
                  <a:schemeClr val="accent3"/>
                </a:solidFill>
                <a:latin typeface="Arial"/>
                <a:ea typeface="Microsoft JhengHei"/>
              </a:rPr>
              <a:t>Virtual SAN </a:t>
            </a:r>
            <a:r>
              <a:rPr lang="zh-TW" altLang="en-US" sz="1200" smtClean="0">
                <a:solidFill>
                  <a:schemeClr val="accent3"/>
                </a:solidFill>
                <a:latin typeface="Arial"/>
                <a:ea typeface="Microsoft JhengHei"/>
              </a:rPr>
              <a:t>共用資料儲存區</a:t>
            </a:r>
            <a:endParaRPr lang="zh-TW" altLang="en-US" sz="1200" dirty="0" smtClean="0">
              <a:solidFill>
                <a:schemeClr val="accent3"/>
              </a:solidFill>
              <a:latin typeface="Arial"/>
              <a:ea typeface="Microsoft JhengHei"/>
            </a:endParaRPr>
          </a:p>
        </p:txBody>
      </p:sp>
      <p:sp>
        <p:nvSpPr>
          <p:cNvPr id="93" name="TextBox 92"/>
          <p:cNvSpPr txBox="1"/>
          <p:nvPr/>
        </p:nvSpPr>
        <p:spPr>
          <a:xfrm>
            <a:off x="6016627" y="3723978"/>
            <a:ext cx="2507569" cy="609600"/>
          </a:xfrm>
          <a:prstGeom prst="rect">
            <a:avLst/>
          </a:prstGeom>
          <a:noFill/>
        </p:spPr>
        <p:txBody>
          <a:bodyPr wrap="square" lIns="0" tIns="0" rIns="0" bIns="0" rtlCol="0">
            <a:noAutofit/>
          </a:bodyPr>
          <a:lstStyle/>
          <a:p>
            <a:pPr>
              <a:lnSpc>
                <a:spcPct val="110000"/>
              </a:lnSpc>
              <a:spcAft>
                <a:spcPts val="600"/>
              </a:spcAft>
            </a:pPr>
            <a:r>
              <a:rPr lang="zh-TW" altLang="en-US" sz="1600" smtClean="0">
                <a:latin typeface="Arial"/>
                <a:ea typeface="Microsoft JhengHei"/>
              </a:rPr>
              <a:t>自動佈建並維持資源與資料服務。</a:t>
            </a:r>
            <a:endParaRPr lang="zh-TW" altLang="en-US" sz="1600" dirty="0" smtClean="0">
              <a:latin typeface="Arial"/>
              <a:ea typeface="Microsoft JhengHei"/>
            </a:endParaRPr>
          </a:p>
        </p:txBody>
      </p:sp>
      <p:sp>
        <p:nvSpPr>
          <p:cNvPr id="3" name="Rectangle 2"/>
          <p:cNvSpPr/>
          <p:nvPr/>
        </p:nvSpPr>
        <p:spPr>
          <a:xfrm>
            <a:off x="1658443" y="5012470"/>
            <a:ext cx="2711069" cy="1021818"/>
          </a:xfrm>
          <a:prstGeom prst="rect">
            <a:avLst/>
          </a:prstGeom>
        </p:spPr>
        <p:txBody>
          <a:bodyPr wrap="square">
            <a:spAutoFit/>
          </a:bodyPr>
          <a:lstStyle/>
          <a:p>
            <a:pPr marL="285750" indent="-285750">
              <a:lnSpc>
                <a:spcPct val="90000"/>
              </a:lnSpc>
              <a:spcBef>
                <a:spcPts val="600"/>
              </a:spcBef>
              <a:buClr>
                <a:srgbClr val="D9541E"/>
              </a:buClr>
              <a:buFont typeface="Lucida Grande"/>
              <a:buChar char="✖"/>
            </a:pPr>
            <a:r>
              <a:rPr lang="zh-TW" altLang="en-US" sz="1400" smtClean="0">
                <a:latin typeface="Arial"/>
                <a:ea typeface="Microsoft JhengHei"/>
              </a:rPr>
              <a:t>過度佈建 </a:t>
            </a:r>
            <a:br>
              <a:rPr lang="zh-TW" altLang="en-US" sz="1400" smtClean="0">
                <a:latin typeface="Arial"/>
                <a:ea typeface="Microsoft JhengHei"/>
              </a:rPr>
            </a:br>
            <a:r>
              <a:rPr lang="en-US" altLang="zh-TW" sz="1400" smtClean="0">
                <a:latin typeface="Arial"/>
                <a:ea typeface="Microsoft JhengHei"/>
              </a:rPr>
              <a:t>(</a:t>
            </a:r>
            <a:r>
              <a:rPr lang="zh-TW" altLang="en-US" sz="1400" smtClean="0">
                <a:latin typeface="Arial"/>
                <a:ea typeface="Microsoft JhengHei"/>
              </a:rPr>
              <a:t>寧願安全不要遺憾！</a:t>
            </a:r>
            <a:r>
              <a:rPr lang="en-US" altLang="zh-TW" sz="1400" smtClean="0">
                <a:latin typeface="Arial"/>
                <a:ea typeface="Microsoft JhengHei"/>
              </a:rPr>
              <a:t>)</a:t>
            </a:r>
            <a:endParaRPr lang="zh-TW" altLang="en-US" sz="1400" smtClean="0">
              <a:latin typeface="Arial"/>
              <a:ea typeface="Microsoft JhengHei"/>
            </a:endParaRPr>
          </a:p>
          <a:p>
            <a:pPr marL="285750" indent="-285750">
              <a:lnSpc>
                <a:spcPct val="90000"/>
              </a:lnSpc>
              <a:spcBef>
                <a:spcPts val="600"/>
              </a:spcBef>
              <a:buClr>
                <a:srgbClr val="D9541E"/>
              </a:buClr>
              <a:buFont typeface="Lucida Grande"/>
              <a:buChar char="✖"/>
            </a:pPr>
            <a:r>
              <a:rPr lang="zh-TW" altLang="en-US" sz="1400" smtClean="0">
                <a:latin typeface="Arial"/>
                <a:ea typeface="Microsoft JhengHei"/>
              </a:rPr>
              <a:t>浪費資源、浪費時間</a:t>
            </a:r>
          </a:p>
          <a:p>
            <a:pPr marL="285750" indent="-285750">
              <a:lnSpc>
                <a:spcPct val="90000"/>
              </a:lnSpc>
              <a:spcBef>
                <a:spcPts val="600"/>
              </a:spcBef>
              <a:buClr>
                <a:srgbClr val="D9541E"/>
              </a:buClr>
              <a:buFont typeface="Lucida Grande"/>
              <a:buChar char="✖"/>
            </a:pPr>
            <a:r>
              <a:rPr lang="zh-TW" altLang="en-US" sz="1400" smtClean="0">
                <a:latin typeface="Arial"/>
                <a:ea typeface="Microsoft JhengHei"/>
              </a:rPr>
              <a:t>頻繁的資料移轉</a:t>
            </a:r>
            <a:endParaRPr lang="zh-TW" altLang="en-US" sz="1400" dirty="0">
              <a:latin typeface="Arial"/>
              <a:ea typeface="Microsoft JhengHei"/>
            </a:endParaRPr>
          </a:p>
        </p:txBody>
      </p:sp>
      <p:sp>
        <p:nvSpPr>
          <p:cNvPr id="27" name="Title 2"/>
          <p:cNvSpPr txBox="1">
            <a:spLocks/>
          </p:cNvSpPr>
          <p:nvPr/>
        </p:nvSpPr>
        <p:spPr>
          <a:xfrm>
            <a:off x="457200"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endParaRPr lang="en-US" dirty="0"/>
          </a:p>
        </p:txBody>
      </p:sp>
      <p:sp>
        <p:nvSpPr>
          <p:cNvPr id="28" name="Text Placeholder 5"/>
          <p:cNvSpPr txBox="1">
            <a:spLocks/>
          </p:cNvSpPr>
          <p:nvPr/>
        </p:nvSpPr>
        <p:spPr>
          <a:xfrm>
            <a:off x="457200" y="1041400"/>
            <a:ext cx="8229600" cy="3048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endParaRPr lang="en-US" dirty="0">
              <a:solidFill>
                <a:srgbClr val="717074"/>
              </a:solidFill>
            </a:endParaRPr>
          </a:p>
        </p:txBody>
      </p:sp>
      <p:sp>
        <p:nvSpPr>
          <p:cNvPr id="7" name="TextBox 6"/>
          <p:cNvSpPr txBox="1"/>
          <p:nvPr/>
        </p:nvSpPr>
        <p:spPr>
          <a:xfrm>
            <a:off x="6058517" y="5012470"/>
            <a:ext cx="2069464" cy="914400"/>
          </a:xfrm>
          <a:prstGeom prst="rect">
            <a:avLst/>
          </a:prstGeom>
          <a:noFill/>
        </p:spPr>
        <p:txBody>
          <a:bodyPr wrap="none" lIns="0" tIns="0" rIns="0" bIns="0" rtlCol="0">
            <a:noAutofit/>
          </a:bodyPr>
          <a:lstStyle/>
          <a:p>
            <a:pPr marL="285750" indent="-285750">
              <a:spcBef>
                <a:spcPts val="600"/>
              </a:spcBef>
              <a:buClr>
                <a:schemeClr val="accent4"/>
              </a:buClr>
              <a:buSzPct val="115000"/>
              <a:buFont typeface="Wingdings" charset="2"/>
              <a:buChar char="ü"/>
            </a:pPr>
            <a:r>
              <a:rPr lang="zh-TW" altLang="en-US" sz="1600" smtClean="0">
                <a:latin typeface="Arial"/>
                <a:ea typeface="Microsoft JhengHei"/>
              </a:rPr>
              <a:t>無過度佈建</a:t>
            </a:r>
          </a:p>
          <a:p>
            <a:pPr marL="285750" indent="-285750">
              <a:spcBef>
                <a:spcPts val="600"/>
              </a:spcBef>
              <a:buClr>
                <a:schemeClr val="accent4"/>
              </a:buClr>
              <a:buSzPct val="115000"/>
              <a:buFont typeface="Wingdings" charset="2"/>
              <a:buChar char="ü"/>
            </a:pPr>
            <a:r>
              <a:rPr lang="zh-TW" altLang="en-US" sz="1600" smtClean="0">
                <a:latin typeface="Arial"/>
                <a:ea typeface="Microsoft JhengHei"/>
              </a:rPr>
              <a:t>較省資源、較省時間</a:t>
            </a:r>
          </a:p>
          <a:p>
            <a:pPr marL="285750" indent="-285750">
              <a:spcBef>
                <a:spcPts val="600"/>
              </a:spcBef>
              <a:buClr>
                <a:schemeClr val="accent4"/>
              </a:buClr>
              <a:buSzPct val="115000"/>
              <a:buFont typeface="Wingdings" charset="2"/>
              <a:buChar char="ü"/>
            </a:pPr>
            <a:r>
              <a:rPr lang="zh-TW" altLang="en-US" sz="1600" smtClean="0">
                <a:latin typeface="Arial"/>
                <a:ea typeface="Microsoft JhengHei"/>
              </a:rPr>
              <a:t>變更簡易</a:t>
            </a:r>
          </a:p>
          <a:p>
            <a:pPr>
              <a:lnSpc>
                <a:spcPct val="90000"/>
              </a:lnSpc>
            </a:pPr>
            <a:endParaRPr lang="en-US" sz="1600" dirty="0" smtClean="0"/>
          </a:p>
        </p:txBody>
      </p:sp>
      <p:sp>
        <p:nvSpPr>
          <p:cNvPr id="41" name="Rectangle 40"/>
          <p:cNvSpPr/>
          <p:nvPr/>
        </p:nvSpPr>
        <p:spPr>
          <a:xfrm>
            <a:off x="460563" y="1692814"/>
            <a:ext cx="3962428" cy="445911"/>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mtClean="0">
                <a:latin typeface="Arial"/>
                <a:ea typeface="Microsoft JhengHei"/>
              </a:rPr>
              <a:t>現況</a:t>
            </a:r>
            <a:endParaRPr lang="zh-TW" altLang="en-US" dirty="0">
              <a:latin typeface="Arial"/>
              <a:ea typeface="Microsoft JhengHei"/>
            </a:endParaRPr>
          </a:p>
        </p:txBody>
      </p:sp>
      <p:grpSp>
        <p:nvGrpSpPr>
          <p:cNvPr id="18" name="Group 17"/>
          <p:cNvGrpSpPr/>
          <p:nvPr/>
        </p:nvGrpSpPr>
        <p:grpSpPr>
          <a:xfrm>
            <a:off x="745470" y="3491770"/>
            <a:ext cx="685979" cy="1066800"/>
            <a:chOff x="2057400" y="3721418"/>
            <a:chExt cx="685800" cy="751204"/>
          </a:xfrm>
          <a:effectLst>
            <a:outerShdw blurRad="50800" dist="38100" dir="5400000" algn="t" rotWithShape="0">
              <a:prstClr val="black">
                <a:alpha val="40000"/>
              </a:prstClr>
            </a:outerShdw>
          </a:effectLst>
        </p:grpSpPr>
        <p:pic>
          <p:nvPicPr>
            <p:cNvPr id="19" name="Picture 10" descr="VMW_ICON_StorageArray_2D(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VMW_ICON_StorageArray_2D(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VMW_ICON_StorageArray_2D(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VMW_ICON_StorageArray_2D(F).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4" descr="ICON_VirtTriangle_flat_Q40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3583" y="4590144"/>
            <a:ext cx="2399784"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5345254" y="2540673"/>
            <a:ext cx="526200" cy="525262"/>
            <a:chOff x="9341266" y="5191666"/>
            <a:chExt cx="1013347" cy="758854"/>
          </a:xfrm>
        </p:grpSpPr>
        <p:sp>
          <p:nvSpPr>
            <p:cNvPr id="45" name="Isosceles Triangle 44"/>
            <p:cNvSpPr/>
            <p:nvPr/>
          </p:nvSpPr>
          <p:spPr>
            <a:xfrm rot="19066632">
              <a:off x="9341266" y="5191666"/>
              <a:ext cx="264017" cy="303307"/>
            </a:xfrm>
            <a:prstGeom prst="triangle">
              <a:avLst/>
            </a:prstGeom>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6" name="Oval 45"/>
            <p:cNvSpPr/>
            <p:nvPr/>
          </p:nvSpPr>
          <p:spPr>
            <a:xfrm>
              <a:off x="9382258" y="5222384"/>
              <a:ext cx="972355" cy="728136"/>
            </a:xfrm>
            <a:prstGeom prst="ellipse">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47" name="Picture 4" descr="C:\Users\Dan\Desktop\storage.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3039" y="5453713"/>
              <a:ext cx="364395" cy="3536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466931" y="5374173"/>
              <a:ext cx="501314" cy="457686"/>
            </a:xfrm>
            <a:prstGeom prst="rect">
              <a:avLst/>
            </a:prstGeom>
          </p:spPr>
        </p:pic>
      </p:grpSp>
    </p:spTree>
    <p:extLst>
      <p:ext uri="{BB962C8B-B14F-4D97-AF65-F5344CB8AC3E}">
        <p14:creationId xmlns:p14="http://schemas.microsoft.com/office/powerpoint/2010/main" val="30727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rot="5400000">
            <a:off x="5708051" y="2261804"/>
            <a:ext cx="3581399" cy="2563003"/>
          </a:xfrm>
          <a:prstGeom prst="rect">
            <a:avLst/>
          </a:prstGeom>
          <a:gradFill flip="none" rotWithShape="1">
            <a:gsLst>
              <a:gs pos="0">
                <a:schemeClr val="bg2">
                  <a:lumMod val="20000"/>
                  <a:lumOff val="80000"/>
                </a:schemeClr>
              </a:gs>
              <a:gs pos="100000">
                <a:schemeClr val="bg1">
                  <a:alpha val="0"/>
                </a:schemeClr>
              </a:gs>
            </a:gsLst>
            <a:lin ang="0" scaled="1"/>
            <a:tileRect/>
          </a:gradFill>
          <a:ln w="12700">
            <a:gradFill>
              <a:gsLst>
                <a:gs pos="2900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sp>
        <p:nvSpPr>
          <p:cNvPr id="58" name="Rectangle 57"/>
          <p:cNvSpPr/>
          <p:nvPr/>
        </p:nvSpPr>
        <p:spPr>
          <a:xfrm>
            <a:off x="6379900" y="3200401"/>
            <a:ext cx="2263730" cy="335517"/>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8" name="Rounded Rectangle 47"/>
          <p:cNvSpPr/>
          <p:nvPr/>
        </p:nvSpPr>
        <p:spPr bwMode="auto">
          <a:xfrm>
            <a:off x="6379902" y="4418556"/>
            <a:ext cx="2263728" cy="609600"/>
          </a:xfrm>
          <a:prstGeom prst="roundRect">
            <a:avLst>
              <a:gd name="adj" fmla="val 0"/>
            </a:avLst>
          </a:prstGeom>
          <a:solidFill>
            <a:schemeClr val="bg1"/>
          </a:solidFill>
          <a:ln w="6350">
            <a:solidFill>
              <a:schemeClr val="tx1"/>
            </a:solidFill>
            <a:round/>
            <a:headEnd/>
            <a:tailEnd/>
          </a:ln>
          <a:effectLst>
            <a:outerShdw blurRad="50800" dist="38100" dir="5400000" algn="t" rotWithShape="0">
              <a:prstClr val="black">
                <a:alpha val="40000"/>
              </a:prstClr>
            </a:outerShdw>
          </a:effectLst>
        </p:spPr>
        <p:txBody>
          <a:bodyPr wrap="none" lIns="0" tIns="0" rIns="0" bIns="0" rtlCol="0" anchor="ctr"/>
          <a:lstStyle/>
          <a:p>
            <a:pPr defTabSz="914400"/>
            <a:endParaRPr lang="en-US" dirty="0" err="1" smtClean="0">
              <a:solidFill>
                <a:srgbClr val="717074"/>
              </a:solidFill>
              <a:latin typeface="Arial"/>
            </a:endParaRPr>
          </a:p>
        </p:txBody>
      </p:sp>
      <p:sp>
        <p:nvSpPr>
          <p:cNvPr id="3" name="Title 2"/>
          <p:cNvSpPr>
            <a:spLocks noGrp="1"/>
          </p:cNvSpPr>
          <p:nvPr>
            <p:ph type="title"/>
          </p:nvPr>
        </p:nvSpPr>
        <p:spPr/>
        <p:txBody>
          <a:bodyPr/>
          <a:lstStyle/>
          <a:p>
            <a:r>
              <a:rPr lang="en-US" altLang="zh-TW" smtClean="0">
                <a:ea typeface="Microsoft JhengHei"/>
              </a:rPr>
              <a:t>Virtual SAN </a:t>
            </a:r>
            <a:r>
              <a:rPr lang="zh-TW" altLang="en-US" smtClean="0">
                <a:ea typeface="Microsoft JhengHei"/>
              </a:rPr>
              <a:t>簡化和自動化儲存管理</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24</a:t>
            </a:fld>
            <a:endParaRPr lang="en-US">
              <a:latin typeface="Arial"/>
              <a:ea typeface="Microsoft JhengHei"/>
            </a:endParaRPr>
          </a:p>
        </p:txBody>
      </p:sp>
      <p:sp>
        <p:nvSpPr>
          <p:cNvPr id="6" name="Text Placeholder 5"/>
          <p:cNvSpPr>
            <a:spLocks noGrp="1"/>
          </p:cNvSpPr>
          <p:nvPr>
            <p:ph type="body" sz="quarter" idx="13"/>
          </p:nvPr>
        </p:nvSpPr>
        <p:spPr/>
        <p:txBody>
          <a:bodyPr/>
          <a:lstStyle/>
          <a:p>
            <a:r>
              <a:rPr lang="zh-TW" altLang="en-US" smtClean="0">
                <a:ea typeface="Microsoft JhengHei"/>
              </a:rPr>
              <a:t>依單一自我調整資料儲存區的每個虛擬機儲存服務層級</a:t>
            </a:r>
            <a:endParaRPr lang="zh-TW" altLang="en-US" dirty="0">
              <a:ea typeface="Microsoft JhengHei"/>
            </a:endParaRPr>
          </a:p>
        </p:txBody>
      </p:sp>
      <p:grpSp>
        <p:nvGrpSpPr>
          <p:cNvPr id="61" name="Group 60"/>
          <p:cNvGrpSpPr/>
          <p:nvPr/>
        </p:nvGrpSpPr>
        <p:grpSpPr>
          <a:xfrm>
            <a:off x="6424800" y="3206480"/>
            <a:ext cx="280800" cy="235959"/>
            <a:chOff x="4382904" y="2191426"/>
            <a:chExt cx="650103" cy="485446"/>
          </a:xfrm>
        </p:grpSpPr>
        <p:pic>
          <p:nvPicPr>
            <p:cNvPr id="62" name="Picture 61" descr="gear.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82904" y="2191426"/>
              <a:ext cx="650103" cy="485446"/>
            </a:xfrm>
            <a:prstGeom prst="rect">
              <a:avLst/>
            </a:prstGeom>
          </p:spPr>
        </p:pic>
        <p:pic>
          <p:nvPicPr>
            <p:cNvPr id="63" name="Picture 62" descr="gear.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57600" y="2389179"/>
              <a:ext cx="358390" cy="269747"/>
            </a:xfrm>
            <a:prstGeom prst="rect">
              <a:avLst/>
            </a:prstGeom>
          </p:spPr>
        </p:pic>
      </p:grpSp>
      <p:pic>
        <p:nvPicPr>
          <p:cNvPr id="46" name="Picture 4" descr="http://netanimations.net/large%20gears.gif"/>
          <p:cNvPicPr>
            <a:picLocks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3252" y="4440145"/>
            <a:ext cx="558000" cy="56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6698250" y="3216533"/>
            <a:ext cx="1945380" cy="276999"/>
          </a:xfrm>
          <a:prstGeom prst="rect">
            <a:avLst/>
          </a:prstGeom>
          <a:noFill/>
        </p:spPr>
        <p:txBody>
          <a:bodyPr wrap="square" anchor="ctr">
            <a:spAutoFit/>
          </a:bodyPr>
          <a:lstStyle/>
          <a:p>
            <a:pPr algn="ctr">
              <a:defRPr/>
            </a:pPr>
            <a:r>
              <a:rPr lang="zh-TW" altLang="en-US" sz="1200" b="1" smtClean="0">
                <a:solidFill>
                  <a:schemeClr val="bg1"/>
                </a:solidFill>
                <a:latin typeface="Arial"/>
                <a:ea typeface="Microsoft JhengHei"/>
                <a:cs typeface="Arial" pitchFamily="-65" charset="0"/>
              </a:rPr>
              <a:t>儲存原則式管理</a:t>
            </a:r>
            <a:endParaRPr lang="zh-TW" altLang="en-US" sz="1200" b="1" dirty="0">
              <a:solidFill>
                <a:schemeClr val="bg1"/>
              </a:solidFill>
              <a:latin typeface="Arial"/>
              <a:ea typeface="Microsoft JhengHei"/>
              <a:cs typeface="Arial" pitchFamily="-65" charset="0"/>
            </a:endParaRPr>
          </a:p>
        </p:txBody>
      </p:sp>
      <p:pic>
        <p:nvPicPr>
          <p:cNvPr id="49" name="Picture 3" descr="C:\Users\Abject-3D\Desktop\VMWare Files\FINAL diagrams\Basic Virtualization\3D PNGs\VMW_09Q2_DGRM_LM_R4-(2)_1.png"/>
          <p:cNvPicPr>
            <a:picLocks noChangeArrowheads="1"/>
          </p:cNvPicPr>
          <p:nvPr>
            <p:custDataLst>
              <p:tags r:id="rId1"/>
            </p:custDataLst>
          </p:nvPr>
        </p:nvPicPr>
        <p:blipFill>
          <a:blip r:embed="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115869" y="4495798"/>
            <a:ext cx="507600" cy="472324"/>
          </a:xfrm>
          <a:prstGeom prst="rect">
            <a:avLst/>
          </a:prstGeom>
          <a:solidFill>
            <a:schemeClr val="bg1"/>
          </a:solidFill>
        </p:spPr>
      </p:pic>
      <p:sp>
        <p:nvSpPr>
          <p:cNvPr id="50" name="TextBox 49"/>
          <p:cNvSpPr txBox="1"/>
          <p:nvPr/>
        </p:nvSpPr>
        <p:spPr>
          <a:xfrm>
            <a:off x="7519386" y="4509120"/>
            <a:ext cx="1229077" cy="446276"/>
          </a:xfrm>
          <a:prstGeom prst="rect">
            <a:avLst/>
          </a:prstGeom>
          <a:noFill/>
        </p:spPr>
        <p:txBody>
          <a:bodyPr wrap="square" rtlCol="0">
            <a:spAutoFit/>
          </a:bodyPr>
          <a:lstStyle/>
          <a:p>
            <a:pPr algn="ctr" defTabSz="914400"/>
            <a:r>
              <a:rPr lang="en-US" altLang="zh-TW" sz="1200" b="1" smtClean="0">
                <a:solidFill>
                  <a:srgbClr val="006990"/>
                </a:solidFill>
                <a:latin typeface="Arial"/>
                <a:ea typeface="Microsoft JhengHei"/>
              </a:rPr>
              <a:t>Virtual SAN </a:t>
            </a:r>
            <a:br>
              <a:rPr lang="en-US" altLang="zh-TW" sz="1200" b="1" smtClean="0">
                <a:solidFill>
                  <a:srgbClr val="006990"/>
                </a:solidFill>
                <a:latin typeface="Arial"/>
                <a:ea typeface="Microsoft JhengHei"/>
              </a:rPr>
            </a:br>
            <a:r>
              <a:rPr lang="zh-TW" altLang="en-US" sz="1100" b="1" smtClean="0">
                <a:solidFill>
                  <a:srgbClr val="006990"/>
                </a:solidFill>
                <a:latin typeface="Arial"/>
                <a:ea typeface="Microsoft JhengHei"/>
              </a:rPr>
              <a:t>共用資料儲存區</a:t>
            </a:r>
            <a:endParaRPr lang="zh-TW" altLang="en-US" sz="1100" b="1" dirty="0" smtClean="0">
              <a:solidFill>
                <a:srgbClr val="006990"/>
              </a:solidFill>
              <a:latin typeface="Arial"/>
              <a:ea typeface="Microsoft JhengHei"/>
            </a:endParaRPr>
          </a:p>
        </p:txBody>
      </p:sp>
      <p:sp>
        <p:nvSpPr>
          <p:cNvPr id="47" name="Rounded Rectangle 46"/>
          <p:cNvSpPr/>
          <p:nvPr/>
        </p:nvSpPr>
        <p:spPr bwMode="auto">
          <a:xfrm>
            <a:off x="6379900" y="3581398"/>
            <a:ext cx="2263730" cy="381000"/>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2700">
            <a:noFill/>
            <a:headEnd type="none" w="med" len="med"/>
            <a:tailEnd type="none" w="med" len="me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ctr" rtl="0" fontAlgn="base">
              <a:spcBef>
                <a:spcPct val="0"/>
              </a:spcBef>
              <a:spcAft>
                <a:spcPct val="40000"/>
              </a:spcAft>
              <a:defRPr sz="2400" kern="1200">
                <a:solidFill>
                  <a:schemeClr val="lt1"/>
                </a:solidFill>
                <a:latin typeface="+mn-lt"/>
                <a:ea typeface="+mn-ea"/>
                <a:cs typeface="+mn-cs"/>
              </a:defRPr>
            </a:lvl1pPr>
            <a:lvl2pPr marL="457200" algn="ctr" rtl="0" fontAlgn="base">
              <a:spcBef>
                <a:spcPct val="0"/>
              </a:spcBef>
              <a:spcAft>
                <a:spcPct val="40000"/>
              </a:spcAft>
              <a:defRPr sz="2400" kern="1200">
                <a:solidFill>
                  <a:schemeClr val="lt1"/>
                </a:solidFill>
                <a:latin typeface="+mn-lt"/>
                <a:ea typeface="+mn-ea"/>
                <a:cs typeface="+mn-cs"/>
              </a:defRPr>
            </a:lvl2pPr>
            <a:lvl3pPr marL="914400" algn="ctr" rtl="0" fontAlgn="base">
              <a:spcBef>
                <a:spcPct val="0"/>
              </a:spcBef>
              <a:spcAft>
                <a:spcPct val="40000"/>
              </a:spcAft>
              <a:defRPr sz="2400" kern="1200">
                <a:solidFill>
                  <a:schemeClr val="lt1"/>
                </a:solidFill>
                <a:latin typeface="+mn-lt"/>
                <a:ea typeface="+mn-ea"/>
                <a:cs typeface="+mn-cs"/>
              </a:defRPr>
            </a:lvl3pPr>
            <a:lvl4pPr marL="1371600" algn="ctr" rtl="0" fontAlgn="base">
              <a:spcBef>
                <a:spcPct val="0"/>
              </a:spcBef>
              <a:spcAft>
                <a:spcPct val="40000"/>
              </a:spcAft>
              <a:defRPr sz="2400" kern="1200">
                <a:solidFill>
                  <a:schemeClr val="lt1"/>
                </a:solidFill>
                <a:latin typeface="+mn-lt"/>
                <a:ea typeface="+mn-ea"/>
                <a:cs typeface="+mn-cs"/>
              </a:defRPr>
            </a:lvl4pPr>
            <a:lvl5pPr marL="1828800" algn="ctr" rtl="0" fontAlgn="base">
              <a:spcBef>
                <a:spcPct val="0"/>
              </a:spcBef>
              <a:spcAft>
                <a:spcPct val="4000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defTabSz="914400">
              <a:spcAft>
                <a:spcPct val="0"/>
              </a:spcAft>
            </a:pPr>
            <a:r>
              <a:rPr lang="en-US" sz="1400" b="1" dirty="0" smtClean="0">
                <a:solidFill>
                  <a:prstClr val="white"/>
                </a:solidFill>
                <a:latin typeface="Arial"/>
                <a:ea typeface="Microsoft JhengHei"/>
              </a:rPr>
              <a:t>vSphere + Virtual SAN</a:t>
            </a:r>
            <a:endParaRPr lang="en-US" sz="1600" b="1" dirty="0">
              <a:solidFill>
                <a:prstClr val="white"/>
              </a:solidFill>
              <a:latin typeface="Arial"/>
              <a:ea typeface="Microsoft JhengHei"/>
            </a:endParaRPr>
          </a:p>
        </p:txBody>
      </p:sp>
      <p:sp>
        <p:nvSpPr>
          <p:cNvPr id="18" name="Isosceles Triangle 17"/>
          <p:cNvSpPr/>
          <p:nvPr/>
        </p:nvSpPr>
        <p:spPr>
          <a:xfrm rot="10800000">
            <a:off x="6353869" y="4038598"/>
            <a:ext cx="2289761" cy="304800"/>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914400"/>
            <a:endParaRPr lang="en-US" sz="1400" dirty="0" smtClean="0">
              <a:solidFill>
                <a:prstClr val="white"/>
              </a:solidFill>
              <a:latin typeface="Arial"/>
            </a:endParaRPr>
          </a:p>
        </p:txBody>
      </p:sp>
      <p:sp>
        <p:nvSpPr>
          <p:cNvPr id="30" name="TextBox 29"/>
          <p:cNvSpPr txBox="1"/>
          <p:nvPr/>
        </p:nvSpPr>
        <p:spPr>
          <a:xfrm>
            <a:off x="7268269" y="3962398"/>
            <a:ext cx="533400" cy="152400"/>
          </a:xfrm>
          <a:prstGeom prst="rect">
            <a:avLst/>
          </a:prstGeom>
          <a:noFill/>
        </p:spPr>
        <p:txBody>
          <a:bodyPr wrap="square" lIns="0" tIns="0" rIns="0" bIns="0" rtlCol="0">
            <a:noAutofit/>
          </a:bodyPr>
          <a:lstStyle/>
          <a:p>
            <a:pPr algn="ctr" defTabSz="914400">
              <a:lnSpc>
                <a:spcPct val="90000"/>
              </a:lnSpc>
            </a:pPr>
            <a:endParaRPr lang="en-US" sz="1000" dirty="0" smtClean="0">
              <a:solidFill>
                <a:srgbClr val="000000"/>
              </a:solidFill>
              <a:latin typeface="Arial"/>
              <a:ea typeface="Microsoft JhengHei"/>
            </a:endParaRPr>
          </a:p>
          <a:p>
            <a:pPr algn="ctr" defTabSz="914400">
              <a:lnSpc>
                <a:spcPct val="90000"/>
              </a:lnSpc>
              <a:spcBef>
                <a:spcPts val="400"/>
              </a:spcBef>
            </a:pPr>
            <a:r>
              <a:rPr lang="en-US" sz="1000" dirty="0" smtClean="0">
                <a:solidFill>
                  <a:srgbClr val="000000"/>
                </a:solidFill>
                <a:latin typeface="Arial"/>
                <a:ea typeface="Microsoft JhengHei"/>
              </a:rPr>
              <a:t>SLA</a:t>
            </a:r>
          </a:p>
        </p:txBody>
      </p:sp>
      <p:pic>
        <p:nvPicPr>
          <p:cNvPr id="32" name="Picture 31"/>
          <p:cNvPicPr>
            <a:picLocks noChangeAspect="1"/>
          </p:cNvPicPr>
          <p:nvPr/>
        </p:nvPicPr>
        <p:blipFill>
          <a:blip r:embed="rId8" cstate="print">
            <a:extLst>
              <a:ext uri="{BEBA8EAE-BF5A-486C-A8C5-ECC9F3942E4B}">
                <a14:imgProps xmlns:a14="http://schemas.microsoft.com/office/drawing/2010/main">
                  <a14:imgLayer r:embed="rId9">
                    <a14:imgEffect>
                      <a14:backgroundRemoval t="19651" b="100000" l="0" r="80000">
                        <a14:foregroundMark x1="33182" y1="49345" x2="33182" y2="57205"/>
                      </a14:backgroundRemoval>
                    </a14:imgEffect>
                  </a14:imgLayer>
                </a14:imgProps>
              </a:ext>
              <a:ext uri="{28A0092B-C50C-407E-A947-70E740481C1C}">
                <a14:useLocalDpi xmlns:a14="http://schemas.microsoft.com/office/drawing/2010/main" val="0"/>
              </a:ext>
            </a:extLst>
          </a:blip>
          <a:stretch>
            <a:fillRect/>
          </a:stretch>
        </p:blipFill>
        <p:spPr>
          <a:xfrm>
            <a:off x="7725469" y="4038599"/>
            <a:ext cx="219615" cy="228600"/>
          </a:xfrm>
          <a:prstGeom prst="rect">
            <a:avLst/>
          </a:prstGeom>
        </p:spPr>
      </p:pic>
      <p:grpSp>
        <p:nvGrpSpPr>
          <p:cNvPr id="11" name="Group 10"/>
          <p:cNvGrpSpPr/>
          <p:nvPr/>
        </p:nvGrpSpPr>
        <p:grpSpPr>
          <a:xfrm>
            <a:off x="6635466" y="2527198"/>
            <a:ext cx="1752600" cy="520802"/>
            <a:chOff x="8584434" y="2438397"/>
            <a:chExt cx="2336191" cy="520802"/>
          </a:xfrm>
        </p:grpSpPr>
        <p:pic>
          <p:nvPicPr>
            <p:cNvPr id="55" name="Picture 17" descr="ICON_VM_basic_flat_R2_Q408.png"/>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84434" y="2438397"/>
              <a:ext cx="507866" cy="37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p:cNvPicPr>
            <p:nvPr/>
          </p:nvPicPr>
          <p:blipFill rotWithShape="1">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0" b="99083" l="1613" r="100000"/>
                      </a14:imgEffect>
                    </a14:imgLayer>
                  </a14:imgProps>
                </a:ext>
                <a:ext uri="{28A0092B-C50C-407E-A947-70E740481C1C}">
                  <a14:useLocalDpi xmlns:a14="http://schemas.microsoft.com/office/drawing/2010/main" val="0"/>
                </a:ext>
              </a:extLst>
            </a:blip>
            <a:srcRect/>
            <a:stretch/>
          </p:blipFill>
          <p:spPr>
            <a:xfrm>
              <a:off x="8686006" y="2743199"/>
              <a:ext cx="406294" cy="216000"/>
            </a:xfrm>
            <a:prstGeom prst="rect">
              <a:avLst/>
            </a:prstGeom>
            <a:noFill/>
            <a:ln>
              <a:noFill/>
            </a:ln>
            <a:effectLst>
              <a:outerShdw blurRad="63500" sx="102000" sy="102000" algn="ctr" rotWithShape="0">
                <a:prstClr val="black">
                  <a:alpha val="40000"/>
                </a:prstClr>
              </a:outerShdw>
            </a:effectLst>
          </p:spPr>
        </p:pic>
        <p:pic>
          <p:nvPicPr>
            <p:cNvPr id="57" name="Picture 17" descr="ICON_VM_basic_flat_R2_Q408.png"/>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98597" y="2438397"/>
              <a:ext cx="507866" cy="37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7" descr="ICON_VM_basic_flat_R2_Q408.png"/>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12759" y="2438397"/>
              <a:ext cx="507866" cy="37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p:cNvPicPr>
              <a:picLocks/>
            </p:cNvPicPr>
            <p:nvPr/>
          </p:nvPicPr>
          <p:blipFill rotWithShape="1">
            <a:blip r:embed="rId11" cstate="print">
              <a:duotone>
                <a:prstClr val="black"/>
                <a:srgbClr val="D9C3A5">
                  <a:tint val="50000"/>
                  <a:satMod val="180000"/>
                </a:srgbClr>
              </a:duotone>
              <a:extLst>
                <a:ext uri="{BEBA8EAE-BF5A-486C-A8C5-ECC9F3942E4B}">
                  <a14:imgProps xmlns:a14="http://schemas.microsoft.com/office/drawing/2010/main">
                    <a14:imgLayer r:embed="rId12">
                      <a14:imgEffect>
                        <a14:backgroundRemoval t="0" b="99083" l="1613" r="100000"/>
                      </a14:imgEffect>
                    </a14:imgLayer>
                  </a14:imgProps>
                </a:ext>
                <a:ext uri="{28A0092B-C50C-407E-A947-70E740481C1C}">
                  <a14:useLocalDpi xmlns:a14="http://schemas.microsoft.com/office/drawing/2010/main" val="0"/>
                </a:ext>
              </a:extLst>
            </a:blip>
            <a:srcRect/>
            <a:stretch/>
          </p:blipFill>
          <p:spPr>
            <a:xfrm>
              <a:off x="9600168" y="2743199"/>
              <a:ext cx="406294" cy="216000"/>
            </a:xfrm>
            <a:prstGeom prst="rect">
              <a:avLst/>
            </a:prstGeom>
            <a:noFill/>
            <a:ln>
              <a:noFill/>
            </a:ln>
            <a:effectLst>
              <a:outerShdw blurRad="63500" sx="102000" sy="102000" algn="ctr" rotWithShape="0">
                <a:prstClr val="black">
                  <a:alpha val="40000"/>
                </a:prstClr>
              </a:outerShdw>
            </a:effectLst>
          </p:spPr>
        </p:pic>
        <p:pic>
          <p:nvPicPr>
            <p:cNvPr id="65" name="Picture 64"/>
            <p:cNvPicPr>
              <a:picLocks/>
            </p:cNvPicPr>
            <p:nvPr/>
          </p:nvPicPr>
          <p:blipFill rotWithShape="1">
            <a:blip r:embed="rId11" cstate="print">
              <a:grayscl/>
              <a:extLst>
                <a:ext uri="{BEBA8EAE-BF5A-486C-A8C5-ECC9F3942E4B}">
                  <a14:imgProps xmlns:a14="http://schemas.microsoft.com/office/drawing/2010/main">
                    <a14:imgLayer r:embed="rId12">
                      <a14:imgEffect>
                        <a14:backgroundRemoval t="0" b="99083" l="1613" r="100000"/>
                      </a14:imgEffect>
                    </a14:imgLayer>
                  </a14:imgProps>
                </a:ext>
                <a:ext uri="{28A0092B-C50C-407E-A947-70E740481C1C}">
                  <a14:useLocalDpi xmlns:a14="http://schemas.microsoft.com/office/drawing/2010/main" val="0"/>
                </a:ext>
              </a:extLst>
            </a:blip>
            <a:srcRect/>
            <a:stretch/>
          </p:blipFill>
          <p:spPr>
            <a:xfrm>
              <a:off x="10514330" y="2743199"/>
              <a:ext cx="406294" cy="216000"/>
            </a:xfrm>
            <a:prstGeom prst="rect">
              <a:avLst/>
            </a:prstGeom>
            <a:noFill/>
            <a:ln>
              <a:noFill/>
            </a:ln>
            <a:effectLst>
              <a:outerShdw blurRad="63500" sx="102000" sy="102000" algn="ctr" rotWithShape="0">
                <a:prstClr val="black">
                  <a:alpha val="40000"/>
                </a:prstClr>
              </a:outerShdw>
            </a:effectLst>
          </p:spPr>
        </p:pic>
      </p:grpSp>
      <p:sp>
        <p:nvSpPr>
          <p:cNvPr id="38" name="TextBox 37"/>
          <p:cNvSpPr txBox="1"/>
          <p:nvPr/>
        </p:nvSpPr>
        <p:spPr>
          <a:xfrm>
            <a:off x="6460208" y="1879598"/>
            <a:ext cx="2103114" cy="492443"/>
          </a:xfrm>
          <a:prstGeom prst="rect">
            <a:avLst/>
          </a:prstGeom>
          <a:noFill/>
        </p:spPr>
        <p:txBody>
          <a:bodyPr wrap="square" lIns="0" tIns="0" rIns="0" bIns="0" rtlCol="0">
            <a:spAutoFit/>
          </a:bodyPr>
          <a:lstStyle/>
          <a:p>
            <a:pPr algn="ctr" defTabSz="914400"/>
            <a:r>
              <a:rPr lang="zh-TW" altLang="en-US" sz="1600" b="1" smtClean="0">
                <a:solidFill>
                  <a:schemeClr val="tx1">
                    <a:lumMod val="75000"/>
                  </a:schemeClr>
                </a:solidFill>
                <a:latin typeface="Arial"/>
                <a:ea typeface="Microsoft JhengHei"/>
              </a:rPr>
              <a:t>服務層級的</a:t>
            </a:r>
            <a:r>
              <a:rPr sz="1600" b="1">
                <a:latin typeface="Arial"/>
                <a:ea typeface="Microsoft JhengHei"/>
              </a:rPr>
              <a:t/>
            </a:r>
            <a:br>
              <a:rPr sz="1600" b="1">
                <a:latin typeface="Arial"/>
                <a:ea typeface="Microsoft JhengHei"/>
              </a:rPr>
            </a:br>
            <a:r>
              <a:rPr lang="zh-TW" altLang="en-US" sz="1600" b="1" smtClean="0">
                <a:solidFill>
                  <a:schemeClr val="tx1">
                    <a:lumMod val="75000"/>
                  </a:schemeClr>
                </a:solidFill>
                <a:latin typeface="Arial"/>
                <a:ea typeface="Microsoft JhengHei"/>
              </a:rPr>
              <a:t>軟體自動化控制</a:t>
            </a:r>
            <a:endParaRPr lang="zh-TW" altLang="en-US" sz="1600" b="1" dirty="0" smtClean="0">
              <a:solidFill>
                <a:schemeClr val="tx1">
                  <a:lumMod val="75000"/>
                </a:schemeClr>
              </a:solidFill>
              <a:latin typeface="Arial"/>
              <a:ea typeface="Microsoft JhengHei"/>
            </a:endParaRPr>
          </a:p>
        </p:txBody>
      </p:sp>
      <p:grpSp>
        <p:nvGrpSpPr>
          <p:cNvPr id="12" name="Group 11"/>
          <p:cNvGrpSpPr/>
          <p:nvPr/>
        </p:nvGrpSpPr>
        <p:grpSpPr>
          <a:xfrm>
            <a:off x="228600" y="5436754"/>
            <a:ext cx="8686800" cy="659246"/>
            <a:chOff x="304720" y="5333998"/>
            <a:chExt cx="11579384" cy="659246"/>
          </a:xfrm>
        </p:grpSpPr>
        <p:sp>
          <p:nvSpPr>
            <p:cNvPr id="66" name="Rectangle 65"/>
            <p:cNvSpPr>
              <a:spLocks/>
            </p:cNvSpPr>
            <p:nvPr/>
          </p:nvSpPr>
          <p:spPr>
            <a:xfrm>
              <a:off x="304720" y="5333998"/>
              <a:ext cx="11579384" cy="659246"/>
            </a:xfrm>
            <a:prstGeom prst="rect">
              <a:avLst/>
            </a:prstGeom>
            <a:gradFill flip="none" rotWithShape="1">
              <a:gsLst>
                <a:gs pos="50000">
                  <a:schemeClr val="accent2">
                    <a:lumMod val="20000"/>
                    <a:lumOff val="80000"/>
                  </a:schemeClr>
                </a:gs>
                <a:gs pos="100000">
                  <a:schemeClr val="accent1">
                    <a:lumMod val="10000"/>
                    <a:lumOff val="90000"/>
                    <a:alpha val="0"/>
                  </a:schemeClr>
                </a:gs>
                <a:gs pos="0">
                  <a:schemeClr val="bg1">
                    <a:alpha val="0"/>
                  </a:schemeClr>
                </a:gs>
              </a:gsLst>
              <a:lin ang="10800000" scaled="1"/>
              <a:tileRect/>
            </a:gradFill>
            <a:ln w="9525">
              <a:gradFill flip="none" rotWithShape="1">
                <a:gsLst>
                  <a:gs pos="50000">
                    <a:srgbClr val="006990"/>
                  </a:gs>
                  <a:gs pos="100000">
                    <a:srgbClr val="006990">
                      <a:alpha val="0"/>
                    </a:srgbClr>
                  </a:gs>
                  <a:gs pos="0">
                    <a:schemeClr val="accent3">
                      <a:alpha val="0"/>
                    </a:schemeClr>
                  </a:gs>
                </a:gsLst>
                <a:lin ang="10800000" scaled="1"/>
                <a:tileRect/>
              </a:gradFill>
              <a:miter lim="800000"/>
              <a:headEnd/>
              <a:tailEnd/>
            </a:ln>
          </p:spPr>
          <p:txBody>
            <a:bodyPr vert="horz" wrap="square" lIns="182880" tIns="0" rIns="365760" bIns="0" numCol="1" anchor="ctr" anchorCtr="0" compatLnSpc="1">
              <a:prstTxWarp prst="textNoShape">
                <a:avLst/>
              </a:prstTxWarp>
            </a:bodyPr>
            <a:lstStyle/>
            <a:p>
              <a:pPr marL="169863" indent="-169863">
                <a:lnSpc>
                  <a:spcPct val="90000"/>
                </a:lnSpc>
                <a:spcAft>
                  <a:spcPts val="600"/>
                </a:spcAft>
                <a:buFont typeface="Arial"/>
                <a:buChar char="•"/>
              </a:pPr>
              <a:endParaRPr lang="en-US" sz="1600" b="1" dirty="0">
                <a:solidFill>
                  <a:schemeClr val="accent3"/>
                </a:solidFill>
              </a:endParaRPr>
            </a:p>
          </p:txBody>
        </p:sp>
        <p:sp>
          <p:nvSpPr>
            <p:cNvPr id="5" name="TextBox 4"/>
            <p:cNvSpPr txBox="1"/>
            <p:nvPr/>
          </p:nvSpPr>
          <p:spPr>
            <a:xfrm>
              <a:off x="3122612" y="5497422"/>
              <a:ext cx="5943600" cy="332399"/>
            </a:xfrm>
            <a:prstGeom prst="rect">
              <a:avLst/>
            </a:prstGeom>
            <a:noFill/>
            <a:ln w="31750">
              <a:noFill/>
            </a:ln>
          </p:spPr>
          <p:txBody>
            <a:bodyPr wrap="square" lIns="0" tIns="0" rIns="0" bIns="0" rtlCol="0" anchor="ctr">
              <a:spAutoFit/>
            </a:bodyPr>
            <a:lstStyle/>
            <a:p>
              <a:pPr algn="ctr" defTabSz="914400">
                <a:lnSpc>
                  <a:spcPct val="90000"/>
                </a:lnSpc>
              </a:pPr>
              <a:r>
                <a:rPr lang="zh-TW" altLang="en-US" sz="2400" b="1" smtClean="0">
                  <a:solidFill>
                    <a:schemeClr val="accent3">
                      <a:lumMod val="75000"/>
                    </a:schemeClr>
                  </a:solidFill>
                  <a:latin typeface="Arial"/>
                  <a:ea typeface="Microsoft JhengHei"/>
                </a:rPr>
                <a:t>不再需要 </a:t>
              </a:r>
              <a:r>
                <a:rPr lang="en-US" altLang="zh-TW" sz="2400" b="1" smtClean="0">
                  <a:solidFill>
                    <a:schemeClr val="accent3">
                      <a:lumMod val="75000"/>
                    </a:schemeClr>
                  </a:solidFill>
                  <a:latin typeface="Arial"/>
                  <a:ea typeface="Microsoft JhengHei"/>
                </a:rPr>
                <a:t>LUN/</a:t>
              </a:r>
              <a:r>
                <a:rPr lang="zh-TW" altLang="en-US" sz="2400" b="1" smtClean="0">
                  <a:solidFill>
                    <a:schemeClr val="accent3">
                      <a:lumMod val="75000"/>
                    </a:schemeClr>
                  </a:solidFill>
                  <a:latin typeface="Arial"/>
                  <a:ea typeface="Microsoft JhengHei"/>
                </a:rPr>
                <a:t>磁區！</a:t>
              </a:r>
              <a:endParaRPr lang="zh-TW" altLang="en-US" sz="2400" b="1" dirty="0" smtClean="0">
                <a:solidFill>
                  <a:schemeClr val="accent3">
                    <a:lumMod val="75000"/>
                  </a:schemeClr>
                </a:solidFill>
                <a:latin typeface="Arial"/>
                <a:ea typeface="Microsoft JhengHei"/>
              </a:endParaRPr>
            </a:p>
          </p:txBody>
        </p:sp>
      </p:grpSp>
      <p:grpSp>
        <p:nvGrpSpPr>
          <p:cNvPr id="17" name="Group 16"/>
          <p:cNvGrpSpPr/>
          <p:nvPr/>
        </p:nvGrpSpPr>
        <p:grpSpPr>
          <a:xfrm>
            <a:off x="3290498" y="1752605"/>
            <a:ext cx="2618475" cy="3581399"/>
            <a:chOff x="3879791" y="1752604"/>
            <a:chExt cx="3490391" cy="3581399"/>
          </a:xfrm>
        </p:grpSpPr>
        <p:sp>
          <p:nvSpPr>
            <p:cNvPr id="68" name="Rectangle 67"/>
            <p:cNvSpPr/>
            <p:nvPr/>
          </p:nvSpPr>
          <p:spPr>
            <a:xfrm rot="5400000">
              <a:off x="3797315" y="1835080"/>
              <a:ext cx="3581399" cy="3416448"/>
            </a:xfrm>
            <a:prstGeom prst="rect">
              <a:avLst/>
            </a:prstGeom>
            <a:gradFill flip="none" rotWithShape="1">
              <a:gsLst>
                <a:gs pos="0">
                  <a:schemeClr val="bg2">
                    <a:lumMod val="20000"/>
                    <a:lumOff val="80000"/>
                  </a:schemeClr>
                </a:gs>
                <a:gs pos="100000">
                  <a:schemeClr val="bg1">
                    <a:alpha val="0"/>
                  </a:schemeClr>
                </a:gs>
              </a:gsLst>
              <a:lin ang="0" scaled="1"/>
              <a:tileRect/>
            </a:gradFill>
            <a:ln w="12700">
              <a:gradFill>
                <a:gsLst>
                  <a:gs pos="2900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sp>
          <p:nvSpPr>
            <p:cNvPr id="53" name="TextBox 52"/>
            <p:cNvSpPr txBox="1"/>
            <p:nvPr/>
          </p:nvSpPr>
          <p:spPr>
            <a:xfrm>
              <a:off x="3879791" y="1879598"/>
              <a:ext cx="3490391" cy="492443"/>
            </a:xfrm>
            <a:prstGeom prst="rect">
              <a:avLst/>
            </a:prstGeom>
            <a:noFill/>
          </p:spPr>
          <p:txBody>
            <a:bodyPr wrap="square" lIns="0" tIns="0" rIns="0" bIns="0" rtlCol="0">
              <a:spAutoFit/>
            </a:bodyPr>
            <a:lstStyle/>
            <a:p>
              <a:pPr algn="ctr" defTabSz="914400"/>
              <a:r>
                <a:rPr lang="zh-TW" altLang="en-US" sz="1600" b="1" smtClean="0">
                  <a:solidFill>
                    <a:schemeClr val="tx1">
                      <a:lumMod val="75000"/>
                    </a:schemeClr>
                  </a:solidFill>
                  <a:latin typeface="Arial"/>
                  <a:ea typeface="Microsoft JhengHei"/>
                </a:rPr>
                <a:t>根據應用程式的</a:t>
              </a:r>
              <a:r>
                <a:rPr sz="1600" b="1">
                  <a:latin typeface="Arial"/>
                  <a:ea typeface="Microsoft JhengHei"/>
                </a:rPr>
                <a:t/>
              </a:r>
              <a:br>
                <a:rPr sz="1600" b="1">
                  <a:latin typeface="Arial"/>
                  <a:ea typeface="Microsoft JhengHei"/>
                </a:rPr>
              </a:br>
              <a:r>
                <a:rPr lang="zh-TW" altLang="en-US" sz="1600" b="1" smtClean="0">
                  <a:solidFill>
                    <a:schemeClr val="tx1">
                      <a:lumMod val="75000"/>
                    </a:schemeClr>
                  </a:solidFill>
                  <a:latin typeface="Arial"/>
                  <a:ea typeface="Microsoft JhengHei"/>
                </a:rPr>
                <a:t>需求設定原則</a:t>
              </a:r>
              <a:endParaRPr lang="zh-TW" altLang="en-US" sz="1600" b="1" dirty="0" smtClean="0">
                <a:solidFill>
                  <a:schemeClr val="tx1">
                    <a:lumMod val="75000"/>
                  </a:schemeClr>
                </a:solidFill>
                <a:latin typeface="Arial"/>
                <a:ea typeface="Microsoft JhengHei"/>
              </a:endParaRPr>
            </a:p>
          </p:txBody>
        </p:sp>
        <p:sp>
          <p:nvSpPr>
            <p:cNvPr id="15" name="Rounded Rectangle 14"/>
            <p:cNvSpPr/>
            <p:nvPr/>
          </p:nvSpPr>
          <p:spPr>
            <a:xfrm>
              <a:off x="4216772" y="2590798"/>
              <a:ext cx="2742484" cy="685800"/>
            </a:xfrm>
            <a:prstGeom prst="roundRect">
              <a:avLst>
                <a:gd name="adj"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a:solidFill>
                <a:schemeClr val="bg1"/>
              </a:solidFill>
              <a:headEnd type="none" w="med" len="med"/>
              <a:tailEnd type="none" w="med" len="med"/>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182880" anchor="t"/>
            <a:lstStyle/>
            <a:p>
              <a:pPr algn="ctr"/>
              <a:r>
                <a:rPr lang="zh-TW" altLang="en-US" sz="2000" b="1" smtClean="0">
                  <a:solidFill>
                    <a:prstClr val="white"/>
                  </a:solidFill>
                  <a:effectLst>
                    <a:outerShdw blurRad="139700" algn="ctr" rotWithShape="0">
                      <a:prstClr val="black">
                        <a:alpha val="67000"/>
                      </a:prstClr>
                    </a:outerShdw>
                  </a:effectLst>
                  <a:latin typeface="Arial"/>
                  <a:ea typeface="Microsoft JhengHei"/>
                </a:rPr>
                <a:t>容量</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sp>
          <p:nvSpPr>
            <p:cNvPr id="51" name="Rounded Rectangle 50"/>
            <p:cNvSpPr/>
            <p:nvPr/>
          </p:nvSpPr>
          <p:spPr>
            <a:xfrm>
              <a:off x="4216772" y="3505198"/>
              <a:ext cx="2742484" cy="685800"/>
            </a:xfrm>
            <a:prstGeom prst="roundRect">
              <a:avLst>
                <a:gd name="adj"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a:solidFill>
                <a:schemeClr val="bg1"/>
              </a:solidFill>
              <a:headEnd type="none" w="med" len="med"/>
              <a:tailEnd type="none" w="med" len="med"/>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182880" anchor="t"/>
            <a:lstStyle/>
            <a:p>
              <a:pPr algn="ctr"/>
              <a:r>
                <a:rPr lang="zh-TW" altLang="en-US" sz="2000" b="1" smtClean="0">
                  <a:solidFill>
                    <a:prstClr val="white"/>
                  </a:solidFill>
                  <a:effectLst>
                    <a:outerShdw blurRad="139700" algn="ctr" rotWithShape="0">
                      <a:prstClr val="black">
                        <a:alpha val="67000"/>
                      </a:prstClr>
                    </a:outerShdw>
                  </a:effectLst>
                  <a:latin typeface="Arial"/>
                  <a:ea typeface="Microsoft JhengHei"/>
                </a:rPr>
                <a:t>效能</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sp>
          <p:nvSpPr>
            <p:cNvPr id="52" name="Rounded Rectangle 51"/>
            <p:cNvSpPr/>
            <p:nvPr/>
          </p:nvSpPr>
          <p:spPr>
            <a:xfrm>
              <a:off x="4216772" y="4419598"/>
              <a:ext cx="2742484" cy="685800"/>
            </a:xfrm>
            <a:prstGeom prst="roundRect">
              <a:avLst>
                <a:gd name="adj"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w="12700">
              <a:solidFill>
                <a:schemeClr val="bg1"/>
              </a:solidFill>
              <a:headEnd type="none" w="med" len="med"/>
              <a:tailEnd type="none" w="med" len="med"/>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182880" anchor="t"/>
            <a:lstStyle/>
            <a:p>
              <a:pPr algn="ctr"/>
              <a:r>
                <a:rPr lang="zh-TW" altLang="en-US" sz="2000" b="1" smtClean="0">
                  <a:solidFill>
                    <a:prstClr val="white"/>
                  </a:solidFill>
                  <a:effectLst>
                    <a:outerShdw blurRad="139700" algn="ctr" rotWithShape="0">
                      <a:prstClr val="black">
                        <a:alpha val="67000"/>
                      </a:prstClr>
                    </a:outerShdw>
                  </a:effectLst>
                  <a:latin typeface="Arial"/>
                  <a:ea typeface="Microsoft JhengHei"/>
                </a:rPr>
                <a:t>可用性</a:t>
              </a:r>
              <a:endParaRPr lang="zh-TW" altLang="en-US" sz="2000" b="1" dirty="0">
                <a:solidFill>
                  <a:prstClr val="white"/>
                </a:solidFill>
                <a:effectLst>
                  <a:outerShdw blurRad="139700" algn="ctr" rotWithShape="0">
                    <a:prstClr val="black">
                      <a:alpha val="67000"/>
                    </a:prstClr>
                  </a:outerShdw>
                </a:effectLst>
                <a:latin typeface="Arial"/>
                <a:ea typeface="Microsoft JhengHei"/>
              </a:endParaRPr>
            </a:p>
          </p:txBody>
        </p:sp>
      </p:grpSp>
      <p:grpSp>
        <p:nvGrpSpPr>
          <p:cNvPr id="23" name="Group 22"/>
          <p:cNvGrpSpPr/>
          <p:nvPr/>
        </p:nvGrpSpPr>
        <p:grpSpPr>
          <a:xfrm>
            <a:off x="363747" y="1752604"/>
            <a:ext cx="2563003" cy="3581399"/>
            <a:chOff x="484870" y="1752603"/>
            <a:chExt cx="3416448" cy="3581399"/>
          </a:xfrm>
        </p:grpSpPr>
        <p:sp>
          <p:nvSpPr>
            <p:cNvPr id="67" name="Rectangle 66"/>
            <p:cNvSpPr/>
            <p:nvPr/>
          </p:nvSpPr>
          <p:spPr>
            <a:xfrm rot="5400000">
              <a:off x="402394" y="1835079"/>
              <a:ext cx="3581399" cy="3416448"/>
            </a:xfrm>
            <a:prstGeom prst="rect">
              <a:avLst/>
            </a:prstGeom>
            <a:gradFill flip="none" rotWithShape="1">
              <a:gsLst>
                <a:gs pos="0">
                  <a:schemeClr val="bg2">
                    <a:lumMod val="20000"/>
                    <a:lumOff val="80000"/>
                  </a:schemeClr>
                </a:gs>
                <a:gs pos="100000">
                  <a:schemeClr val="bg1">
                    <a:alpha val="0"/>
                  </a:schemeClr>
                </a:gs>
              </a:gsLst>
              <a:lin ang="0" scaled="1"/>
              <a:tileRect/>
            </a:gradFill>
            <a:ln w="12700">
              <a:gradFill>
                <a:gsLst>
                  <a:gs pos="29000">
                    <a:schemeClr val="bg2"/>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pPr algn="ctr" defTabSz="914095"/>
              <a:endParaRPr lang="en-US" sz="3200" dirty="0">
                <a:solidFill>
                  <a:srgbClr val="717074"/>
                </a:solidFill>
              </a:endParaRPr>
            </a:p>
          </p:txBody>
        </p:sp>
        <p:sp>
          <p:nvSpPr>
            <p:cNvPr id="16" name="TextBox 15"/>
            <p:cNvSpPr txBox="1"/>
            <p:nvPr/>
          </p:nvSpPr>
          <p:spPr>
            <a:xfrm>
              <a:off x="842148" y="1879598"/>
              <a:ext cx="2671002" cy="492443"/>
            </a:xfrm>
            <a:prstGeom prst="rect">
              <a:avLst/>
            </a:prstGeom>
            <a:noFill/>
          </p:spPr>
          <p:txBody>
            <a:bodyPr wrap="square" lIns="0" tIns="0" rIns="0" bIns="0" rtlCol="0">
              <a:spAutoFit/>
            </a:bodyPr>
            <a:lstStyle/>
            <a:p>
              <a:pPr algn="ctr" defTabSz="914400"/>
              <a:r>
                <a:rPr lang="zh-TW" altLang="en-US" sz="1600" b="1" smtClean="0">
                  <a:solidFill>
                    <a:schemeClr val="tx1">
                      <a:lumMod val="75000"/>
                    </a:schemeClr>
                  </a:solidFill>
                  <a:latin typeface="Arial"/>
                  <a:ea typeface="Microsoft JhengHei"/>
                </a:rPr>
                <a:t>每個虛擬機</a:t>
              </a:r>
              <a:r>
                <a:rPr sz="1600" b="1">
                  <a:latin typeface="Arial"/>
                  <a:ea typeface="Microsoft JhengHei"/>
                </a:rPr>
                <a:t/>
              </a:r>
              <a:br>
                <a:rPr sz="1600" b="1">
                  <a:latin typeface="Arial"/>
                  <a:ea typeface="Microsoft JhengHei"/>
                </a:rPr>
              </a:br>
              <a:r>
                <a:rPr lang="zh-TW" altLang="en-US" sz="1600" b="1" smtClean="0">
                  <a:solidFill>
                    <a:schemeClr val="tx1">
                      <a:lumMod val="75000"/>
                    </a:schemeClr>
                  </a:solidFill>
                  <a:latin typeface="Arial"/>
                  <a:ea typeface="Microsoft JhengHei"/>
                </a:rPr>
                <a:t>儲存原則</a:t>
              </a:r>
              <a:endParaRPr lang="zh-TW" altLang="en-US" sz="1600" b="1" dirty="0" smtClean="0">
                <a:solidFill>
                  <a:schemeClr val="tx1">
                    <a:lumMod val="75000"/>
                  </a:schemeClr>
                </a:solidFill>
                <a:latin typeface="Arial"/>
                <a:ea typeface="Microsoft JhengHei"/>
              </a:endParaRPr>
            </a:p>
          </p:txBody>
        </p:sp>
        <p:grpSp>
          <p:nvGrpSpPr>
            <p:cNvPr id="10" name="Group 9"/>
            <p:cNvGrpSpPr/>
            <p:nvPr/>
          </p:nvGrpSpPr>
          <p:grpSpPr>
            <a:xfrm>
              <a:off x="873035" y="3330599"/>
              <a:ext cx="2640116" cy="754884"/>
              <a:chOff x="458553" y="3095918"/>
              <a:chExt cx="2640116" cy="754884"/>
            </a:xfrm>
          </p:grpSpPr>
          <p:pic>
            <p:nvPicPr>
              <p:cNvPr id="42" name="Picture 4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84068" y="3505202"/>
                <a:ext cx="609600" cy="345600"/>
              </a:xfrm>
              <a:prstGeom prst="rect">
                <a:avLst/>
              </a:prstGeom>
              <a:noFill/>
              <a:ln>
                <a:solidFill>
                  <a:schemeClr val="accent5">
                    <a:lumMod val="75000"/>
                  </a:schemeClr>
                </a:solidFill>
              </a:ln>
              <a:effectLst>
                <a:glow rad="101600">
                  <a:schemeClr val="accent5">
                    <a:lumMod val="50000"/>
                    <a:alpha val="75000"/>
                  </a:schemeClr>
                </a:glow>
              </a:effectLst>
            </p:spPr>
          </p:pic>
          <p:pic>
            <p:nvPicPr>
              <p:cNvPr id="43" name="Picture 4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536569" y="3505202"/>
                <a:ext cx="609600" cy="345600"/>
              </a:xfrm>
              <a:prstGeom prst="rect">
                <a:avLst/>
              </a:prstGeom>
              <a:noFill/>
              <a:ln>
                <a:solidFill>
                  <a:schemeClr val="bg2"/>
                </a:solidFill>
              </a:ln>
              <a:effectLst>
                <a:glow rad="101600">
                  <a:schemeClr val="bg2">
                    <a:alpha val="75000"/>
                  </a:schemeClr>
                </a:glow>
              </a:effectLst>
            </p:spPr>
          </p:pic>
          <p:pic>
            <p:nvPicPr>
              <p:cNvPr id="44" name="Picture 4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489069" y="3505202"/>
                <a:ext cx="609600" cy="345600"/>
              </a:xfrm>
              <a:prstGeom prst="rect">
                <a:avLst/>
              </a:prstGeom>
              <a:noFill/>
              <a:ln>
                <a:solidFill>
                  <a:schemeClr val="accent5">
                    <a:lumMod val="60000"/>
                    <a:lumOff val="40000"/>
                  </a:schemeClr>
                </a:solidFill>
              </a:ln>
              <a:effectLst>
                <a:glow rad="101600">
                  <a:schemeClr val="accent5">
                    <a:satMod val="175000"/>
                    <a:alpha val="40000"/>
                  </a:schemeClr>
                </a:glow>
              </a:effectLst>
            </p:spPr>
          </p:pic>
          <p:pic>
            <p:nvPicPr>
              <p:cNvPr id="28" name="Picture 17" descr="ICON_VM_basic_flat_R2_Q408.png"/>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876" y="3095918"/>
                <a:ext cx="583194" cy="4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7" descr="ICON_VM_basic_flat_R2_Q408.png"/>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2714" y="3095918"/>
                <a:ext cx="583194" cy="4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descr="ICON_VM_basic_flat_R2_Q408.png"/>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53" y="3095918"/>
                <a:ext cx="583194" cy="4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0" name="Pentagon 12"/>
          <p:cNvSpPr/>
          <p:nvPr/>
        </p:nvSpPr>
        <p:spPr>
          <a:xfrm rot="10800000">
            <a:off x="2926750" y="2590794"/>
            <a:ext cx="616549" cy="2514599"/>
          </a:xfrm>
          <a:custGeom>
            <a:avLst/>
            <a:gdLst>
              <a:gd name="connsiteX0" fmla="*/ 0 w 763193"/>
              <a:gd name="connsiteY0" fmla="*/ 0 h 2362200"/>
              <a:gd name="connsiteX1" fmla="*/ 508302 w 763193"/>
              <a:gd name="connsiteY1" fmla="*/ 0 h 2362200"/>
              <a:gd name="connsiteX2" fmla="*/ 763193 w 763193"/>
              <a:gd name="connsiteY2" fmla="*/ 1181100 h 2362200"/>
              <a:gd name="connsiteX3" fmla="*/ 508302 w 763193"/>
              <a:gd name="connsiteY3" fmla="*/ 2362200 h 2362200"/>
              <a:gd name="connsiteX4" fmla="*/ 0 w 763193"/>
              <a:gd name="connsiteY4" fmla="*/ 2362200 h 2362200"/>
              <a:gd name="connsiteX5" fmla="*/ 0 w 763193"/>
              <a:gd name="connsiteY5" fmla="*/ 0 h 2362200"/>
              <a:gd name="connsiteX0" fmla="*/ 0 w 763193"/>
              <a:gd name="connsiteY0" fmla="*/ 0 h 2362200"/>
              <a:gd name="connsiteX1" fmla="*/ 508302 w 763193"/>
              <a:gd name="connsiteY1" fmla="*/ 0 h 2362200"/>
              <a:gd name="connsiteX2" fmla="*/ 763193 w 763193"/>
              <a:gd name="connsiteY2" fmla="*/ 1181100 h 2362200"/>
              <a:gd name="connsiteX3" fmla="*/ 20622 w 763193"/>
              <a:gd name="connsiteY3" fmla="*/ 2362200 h 2362200"/>
              <a:gd name="connsiteX4" fmla="*/ 0 w 763193"/>
              <a:gd name="connsiteY4" fmla="*/ 2362200 h 2362200"/>
              <a:gd name="connsiteX5" fmla="*/ 0 w 763193"/>
              <a:gd name="connsiteY5" fmla="*/ 0 h 2362200"/>
              <a:gd name="connsiteX0" fmla="*/ 9858 w 773051"/>
              <a:gd name="connsiteY0" fmla="*/ 10160 h 2372360"/>
              <a:gd name="connsiteX1" fmla="*/ 0 w 773051"/>
              <a:gd name="connsiteY1" fmla="*/ 0 h 2372360"/>
              <a:gd name="connsiteX2" fmla="*/ 773051 w 773051"/>
              <a:gd name="connsiteY2" fmla="*/ 1191260 h 2372360"/>
              <a:gd name="connsiteX3" fmla="*/ 30480 w 773051"/>
              <a:gd name="connsiteY3" fmla="*/ 2372360 h 2372360"/>
              <a:gd name="connsiteX4" fmla="*/ 9858 w 773051"/>
              <a:gd name="connsiteY4" fmla="*/ 2372360 h 2372360"/>
              <a:gd name="connsiteX5" fmla="*/ 9858 w 773051"/>
              <a:gd name="connsiteY5" fmla="*/ 10160 h 237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051" h="2372360">
                <a:moveTo>
                  <a:pt x="9858" y="10160"/>
                </a:moveTo>
                <a:lnTo>
                  <a:pt x="0" y="0"/>
                </a:lnTo>
                <a:lnTo>
                  <a:pt x="773051" y="1191260"/>
                </a:lnTo>
                <a:lnTo>
                  <a:pt x="30480" y="2372360"/>
                </a:lnTo>
                <a:lnTo>
                  <a:pt x="9858" y="2372360"/>
                </a:lnTo>
                <a:lnTo>
                  <a:pt x="9858" y="10160"/>
                </a:lnTo>
                <a:close/>
              </a:path>
            </a:pathLst>
          </a:custGeom>
          <a:gradFill flip="none" rotWithShape="1">
            <a:gsLst>
              <a:gs pos="0">
                <a:schemeClr val="bg1">
                  <a:alpha val="0"/>
                </a:schemeClr>
              </a:gs>
              <a:gs pos="59000">
                <a:schemeClr val="accent1">
                  <a:shade val="94000"/>
                  <a:satMod val="135000"/>
                  <a:alpha val="52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Pentagon 12"/>
          <p:cNvSpPr/>
          <p:nvPr/>
        </p:nvSpPr>
        <p:spPr>
          <a:xfrm>
            <a:off x="5600699" y="2590794"/>
            <a:ext cx="616549" cy="2514599"/>
          </a:xfrm>
          <a:custGeom>
            <a:avLst/>
            <a:gdLst>
              <a:gd name="connsiteX0" fmla="*/ 0 w 763193"/>
              <a:gd name="connsiteY0" fmla="*/ 0 h 2362200"/>
              <a:gd name="connsiteX1" fmla="*/ 508302 w 763193"/>
              <a:gd name="connsiteY1" fmla="*/ 0 h 2362200"/>
              <a:gd name="connsiteX2" fmla="*/ 763193 w 763193"/>
              <a:gd name="connsiteY2" fmla="*/ 1181100 h 2362200"/>
              <a:gd name="connsiteX3" fmla="*/ 508302 w 763193"/>
              <a:gd name="connsiteY3" fmla="*/ 2362200 h 2362200"/>
              <a:gd name="connsiteX4" fmla="*/ 0 w 763193"/>
              <a:gd name="connsiteY4" fmla="*/ 2362200 h 2362200"/>
              <a:gd name="connsiteX5" fmla="*/ 0 w 763193"/>
              <a:gd name="connsiteY5" fmla="*/ 0 h 2362200"/>
              <a:gd name="connsiteX0" fmla="*/ 0 w 763193"/>
              <a:gd name="connsiteY0" fmla="*/ 0 h 2362200"/>
              <a:gd name="connsiteX1" fmla="*/ 508302 w 763193"/>
              <a:gd name="connsiteY1" fmla="*/ 0 h 2362200"/>
              <a:gd name="connsiteX2" fmla="*/ 763193 w 763193"/>
              <a:gd name="connsiteY2" fmla="*/ 1181100 h 2362200"/>
              <a:gd name="connsiteX3" fmla="*/ 20622 w 763193"/>
              <a:gd name="connsiteY3" fmla="*/ 2362200 h 2362200"/>
              <a:gd name="connsiteX4" fmla="*/ 0 w 763193"/>
              <a:gd name="connsiteY4" fmla="*/ 2362200 h 2362200"/>
              <a:gd name="connsiteX5" fmla="*/ 0 w 763193"/>
              <a:gd name="connsiteY5" fmla="*/ 0 h 2362200"/>
              <a:gd name="connsiteX0" fmla="*/ 9858 w 773051"/>
              <a:gd name="connsiteY0" fmla="*/ 10160 h 2372360"/>
              <a:gd name="connsiteX1" fmla="*/ 0 w 773051"/>
              <a:gd name="connsiteY1" fmla="*/ 0 h 2372360"/>
              <a:gd name="connsiteX2" fmla="*/ 773051 w 773051"/>
              <a:gd name="connsiteY2" fmla="*/ 1191260 h 2372360"/>
              <a:gd name="connsiteX3" fmla="*/ 30480 w 773051"/>
              <a:gd name="connsiteY3" fmla="*/ 2372360 h 2372360"/>
              <a:gd name="connsiteX4" fmla="*/ 9858 w 773051"/>
              <a:gd name="connsiteY4" fmla="*/ 2372360 h 2372360"/>
              <a:gd name="connsiteX5" fmla="*/ 9858 w 773051"/>
              <a:gd name="connsiteY5" fmla="*/ 10160 h 237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051" h="2372360">
                <a:moveTo>
                  <a:pt x="9858" y="10160"/>
                </a:moveTo>
                <a:lnTo>
                  <a:pt x="0" y="0"/>
                </a:lnTo>
                <a:lnTo>
                  <a:pt x="773051" y="1191260"/>
                </a:lnTo>
                <a:lnTo>
                  <a:pt x="30480" y="2372360"/>
                </a:lnTo>
                <a:lnTo>
                  <a:pt x="9858" y="2372360"/>
                </a:lnTo>
                <a:lnTo>
                  <a:pt x="9858" y="10160"/>
                </a:lnTo>
                <a:close/>
              </a:path>
            </a:pathLst>
          </a:custGeom>
          <a:gradFill flip="none" rotWithShape="1">
            <a:gsLst>
              <a:gs pos="0">
                <a:schemeClr val="bg1">
                  <a:alpha val="0"/>
                </a:schemeClr>
              </a:gs>
              <a:gs pos="59000">
                <a:schemeClr val="accent1">
                  <a:shade val="94000"/>
                  <a:satMod val="135000"/>
                  <a:alpha val="52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467544" y="4644505"/>
            <a:ext cx="2304256" cy="1428853"/>
            <a:chOff x="9305769" y="-2385289"/>
            <a:chExt cx="4358103" cy="2209800"/>
          </a:xfrm>
        </p:grpSpPr>
        <p:sp>
          <p:nvSpPr>
            <p:cNvPr id="71" name="Rectangle 70"/>
            <p:cNvSpPr/>
            <p:nvPr/>
          </p:nvSpPr>
          <p:spPr>
            <a:xfrm>
              <a:off x="9308967" y="-2385289"/>
              <a:ext cx="4038600" cy="2209800"/>
            </a:xfrm>
            <a:prstGeom prst="rect">
              <a:avLst/>
            </a:prstGeom>
            <a:solidFill>
              <a:schemeClr val="bg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smtClean="0"/>
            </a:p>
          </p:txBody>
        </p:sp>
        <p:pic>
          <p:nvPicPr>
            <p:cNvPr id="73" name="Picture 72"/>
            <p:cNvPicPr>
              <a:picLocks/>
            </p:cNvPicPr>
            <p:nvPr/>
          </p:nvPicPr>
          <p:blipFill rotWithShape="1">
            <a:blip r:embed="rId15" cstate="print">
              <a:extLst>
                <a:ext uri="{28A0092B-C50C-407E-A947-70E740481C1C}">
                  <a14:useLocalDpi xmlns:a14="http://schemas.microsoft.com/office/drawing/2010/main" val="0"/>
                </a:ext>
              </a:extLst>
            </a:blip>
            <a:srcRect/>
            <a:stretch/>
          </p:blipFill>
          <p:spPr>
            <a:xfrm>
              <a:off x="9616385" y="-2300629"/>
              <a:ext cx="2968628" cy="481992"/>
            </a:xfrm>
            <a:prstGeom prst="rect">
              <a:avLst/>
            </a:prstGeom>
          </p:spPr>
        </p:pic>
        <p:sp>
          <p:nvSpPr>
            <p:cNvPr id="74" name="TextBox 36"/>
            <p:cNvSpPr txBox="1"/>
            <p:nvPr/>
          </p:nvSpPr>
          <p:spPr>
            <a:xfrm>
              <a:off x="9305769" y="-1691679"/>
              <a:ext cx="3657601" cy="116731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0" indent="-63500">
                <a:lnSpc>
                  <a:spcPct val="90000"/>
                </a:lnSpc>
              </a:pPr>
              <a:r>
                <a:rPr lang="zh-TW" altLang="en-US" sz="1200" i="1" smtClean="0">
                  <a:latin typeface="Arial"/>
                  <a:ea typeface="Microsoft JhengHei"/>
                </a:rPr>
                <a:t>「</a:t>
              </a:r>
              <a:r>
                <a:rPr lang="en-US" altLang="zh-TW" sz="1200" i="1" smtClean="0">
                  <a:latin typeface="Arial"/>
                  <a:ea typeface="Microsoft JhengHei"/>
                </a:rPr>
                <a:t>Virtual SAN </a:t>
              </a:r>
              <a:r>
                <a:rPr lang="zh-TW" altLang="en-US" sz="1200" b="1" i="1" smtClean="0">
                  <a:solidFill>
                    <a:srgbClr val="0095D3"/>
                  </a:solidFill>
                  <a:latin typeface="Arial"/>
                  <a:ea typeface="Microsoft JhengHei"/>
                </a:rPr>
                <a:t>非常容易部署</a:t>
              </a:r>
              <a:r>
                <a:rPr lang="zh-TW" altLang="en-US" sz="1200" i="1" smtClean="0">
                  <a:latin typeface="Arial"/>
                  <a:ea typeface="Microsoft JhengHei"/>
                </a:rPr>
                <a:t>，只需勾選幾個核取方塊即可，</a:t>
              </a:r>
              <a:r>
                <a:rPr lang="zh-TW" altLang="en-US" sz="1200" b="1" i="1" smtClean="0">
                  <a:solidFill>
                    <a:srgbClr val="0095D3"/>
                  </a:solidFill>
                  <a:latin typeface="Arial"/>
                  <a:ea typeface="Microsoft JhengHei"/>
                </a:rPr>
                <a:t>不需要設定 </a:t>
              </a:r>
              <a:r>
                <a:rPr lang="en-US" altLang="zh-TW" sz="1200" b="1" i="1" smtClean="0">
                  <a:solidFill>
                    <a:srgbClr val="0095D3"/>
                  </a:solidFill>
                  <a:latin typeface="Arial"/>
                  <a:ea typeface="Microsoft JhengHei"/>
                </a:rPr>
                <a:t>RAID</a:t>
              </a:r>
              <a:r>
                <a:rPr lang="zh-TW" altLang="en-US" sz="1200" i="1" smtClean="0">
                  <a:latin typeface="Arial"/>
                  <a:ea typeface="Microsoft JhengHei"/>
                </a:rPr>
                <a:t>。」</a:t>
              </a:r>
              <a:endParaRPr lang="zh-TW" altLang="en-US" sz="1200" i="1" dirty="0" smtClean="0">
                <a:latin typeface="Arial"/>
                <a:ea typeface="Microsoft JhengHei"/>
              </a:endParaRPr>
            </a:p>
          </p:txBody>
        </p:sp>
        <p:sp>
          <p:nvSpPr>
            <p:cNvPr id="75" name="TextBox 37"/>
            <p:cNvSpPr txBox="1"/>
            <p:nvPr/>
          </p:nvSpPr>
          <p:spPr>
            <a:xfrm>
              <a:off x="9503466" y="-714862"/>
              <a:ext cx="4160406" cy="539372"/>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000" smtClean="0">
                  <a:latin typeface="Arial"/>
                  <a:ea typeface="Microsoft JhengHei"/>
                </a:rPr>
                <a:t>— Jim Streit</a:t>
              </a:r>
            </a:p>
            <a:p>
              <a:r>
                <a:rPr lang="zh-TW" altLang="en-US" sz="1000" smtClean="0">
                  <a:latin typeface="Arial"/>
                  <a:ea typeface="Microsoft JhengHei"/>
                </a:rPr>
                <a:t>     </a:t>
              </a:r>
              <a:r>
                <a:rPr lang="en-US" altLang="zh-TW" sz="1000" smtClean="0">
                  <a:latin typeface="Arial"/>
                  <a:ea typeface="Microsoft JhengHei"/>
                </a:rPr>
                <a:t>Thomson Reuters IT </a:t>
              </a:r>
              <a:r>
                <a:rPr lang="zh-TW" altLang="en-US" sz="1000" smtClean="0">
                  <a:latin typeface="Arial"/>
                  <a:ea typeface="Microsoft JhengHei"/>
                </a:rPr>
                <a:t>架構工程師</a:t>
              </a:r>
              <a:endParaRPr lang="zh-TW" altLang="en-US" sz="1000" dirty="0" smtClean="0">
                <a:latin typeface="Arial"/>
                <a:ea typeface="Microsoft JhengHei"/>
              </a:endParaRPr>
            </a:p>
          </p:txBody>
        </p:sp>
      </p:grpSp>
    </p:spTree>
    <p:extLst>
      <p:ext uri="{BB962C8B-B14F-4D97-AF65-F5344CB8AC3E}">
        <p14:creationId xmlns:p14="http://schemas.microsoft.com/office/powerpoint/2010/main" val="292080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rrowheads="1"/>
          </p:cNvSpPr>
          <p:nvPr/>
        </p:nvSpPr>
        <p:spPr bwMode="gray">
          <a:xfrm>
            <a:off x="2410" y="5562600"/>
            <a:ext cx="1714947" cy="178794"/>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17" name="Oval 16"/>
          <p:cNvSpPr>
            <a:spLocks noChangeArrowheads="1"/>
          </p:cNvSpPr>
          <p:nvPr/>
        </p:nvSpPr>
        <p:spPr bwMode="gray">
          <a:xfrm>
            <a:off x="2990732" y="5592937"/>
            <a:ext cx="1714947" cy="178794"/>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18" name="Oval 17"/>
          <p:cNvSpPr>
            <a:spLocks noChangeArrowheads="1"/>
          </p:cNvSpPr>
          <p:nvPr/>
        </p:nvSpPr>
        <p:spPr bwMode="gray">
          <a:xfrm>
            <a:off x="4913550" y="5591748"/>
            <a:ext cx="1714947" cy="178794"/>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19" name="Oval 18"/>
          <p:cNvSpPr>
            <a:spLocks noChangeArrowheads="1"/>
          </p:cNvSpPr>
          <p:nvPr/>
        </p:nvSpPr>
        <p:spPr bwMode="gray">
          <a:xfrm>
            <a:off x="6629340" y="5582923"/>
            <a:ext cx="1714947" cy="178794"/>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
        <p:nvSpPr>
          <p:cNvPr id="4" name="Title 3"/>
          <p:cNvSpPr>
            <a:spLocks noGrp="1"/>
          </p:cNvSpPr>
          <p:nvPr>
            <p:ph type="title"/>
          </p:nvPr>
        </p:nvSpPr>
        <p:spPr/>
        <p:txBody>
          <a:bodyPr/>
          <a:lstStyle/>
          <a:p>
            <a:r>
              <a:rPr lang="en-US" altLang="zh-TW" smtClean="0">
                <a:ea typeface="Microsoft JhengHei"/>
              </a:rPr>
              <a:t>Virtual SAN </a:t>
            </a:r>
            <a:r>
              <a:rPr lang="zh-TW" altLang="en-US" smtClean="0">
                <a:ea typeface="Microsoft JhengHei"/>
              </a:rPr>
              <a:t>能降低資金支出及營運成本，以獲得更佳的總持有成本 </a:t>
            </a:r>
            <a:r>
              <a:rPr lang="en-US" altLang="zh-TW" smtClean="0">
                <a:ea typeface="Microsoft JhengHei"/>
              </a:rPr>
              <a:t>(TCO)</a:t>
            </a:r>
            <a:endParaRPr lang="zh-TW" altLang="en-US" dirty="0">
              <a:ea typeface="Microsoft JhengHei"/>
            </a:endParaRPr>
          </a:p>
        </p:txBody>
      </p:sp>
      <p:sp>
        <p:nvSpPr>
          <p:cNvPr id="13"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25</a:t>
            </a:fld>
            <a:endParaRPr lang="en-US">
              <a:latin typeface="Arial"/>
              <a:ea typeface="Microsoft JhengHei"/>
            </a:endParaRPr>
          </a:p>
        </p:txBody>
      </p:sp>
      <p:sp>
        <p:nvSpPr>
          <p:cNvPr id="6" name="Content Placeholder 5"/>
          <p:cNvSpPr>
            <a:spLocks noGrp="1"/>
          </p:cNvSpPr>
          <p:nvPr>
            <p:ph sz="half" idx="4294967295"/>
          </p:nvPr>
        </p:nvSpPr>
        <p:spPr>
          <a:xfrm>
            <a:off x="457319" y="1583432"/>
            <a:ext cx="3429893" cy="1828800"/>
          </a:xfrm>
        </p:spPr>
        <p:txBody>
          <a:bodyPr/>
          <a:lstStyle/>
          <a:p>
            <a:pPr marL="63500" indent="0" algn="ctr">
              <a:spcBef>
                <a:spcPts val="600"/>
              </a:spcBef>
              <a:buNone/>
            </a:pPr>
            <a:r>
              <a:rPr lang="zh-TW" altLang="en-US" b="1" smtClean="0">
                <a:solidFill>
                  <a:schemeClr val="accent3"/>
                </a:solidFill>
                <a:ea typeface="Microsoft JhengHei"/>
              </a:rPr>
              <a:t>資金支出</a:t>
            </a:r>
          </a:p>
          <a:p>
            <a:pPr marL="223838" indent="-223838">
              <a:spcBef>
                <a:spcPts val="600"/>
              </a:spcBef>
            </a:pPr>
            <a:r>
              <a:rPr lang="zh-TW" altLang="en-US" smtClean="0">
                <a:ea typeface="Microsoft JhengHei"/>
              </a:rPr>
              <a:t>伺服器端經濟效益</a:t>
            </a:r>
          </a:p>
          <a:p>
            <a:pPr marL="223838" indent="-223838">
              <a:spcBef>
                <a:spcPts val="600"/>
              </a:spcBef>
            </a:pPr>
            <a:r>
              <a:rPr lang="zh-TW" altLang="en-US" smtClean="0">
                <a:ea typeface="Microsoft JhengHei"/>
              </a:rPr>
              <a:t>無光纖通道網路</a:t>
            </a:r>
          </a:p>
          <a:p>
            <a:pPr marL="223838" indent="-223838">
              <a:spcBef>
                <a:spcPts val="600"/>
              </a:spcBef>
            </a:pPr>
            <a:r>
              <a:rPr lang="zh-TW" altLang="en-US" smtClean="0">
                <a:ea typeface="Microsoft JhengHei"/>
              </a:rPr>
              <a:t>隨需增加</a:t>
            </a:r>
            <a:endParaRPr lang="zh-TW" altLang="en-US" dirty="0" smtClean="0">
              <a:ea typeface="Microsoft JhengHei"/>
            </a:endParaRPr>
          </a:p>
        </p:txBody>
      </p:sp>
      <p:sp>
        <p:nvSpPr>
          <p:cNvPr id="25" name="TextBox 24"/>
          <p:cNvSpPr txBox="1"/>
          <p:nvPr/>
        </p:nvSpPr>
        <p:spPr>
          <a:xfrm>
            <a:off x="4572000" y="1583432"/>
            <a:ext cx="4114681" cy="2133600"/>
          </a:xfrm>
          <a:prstGeom prst="rect">
            <a:avLst/>
          </a:prstGeom>
          <a:noFill/>
        </p:spPr>
        <p:txBody>
          <a:bodyPr wrap="square" lIns="0" tIns="0" rIns="0" bIns="0" rtlCol="0">
            <a:noAutofit/>
          </a:bodyPr>
          <a:lstStyle/>
          <a:p>
            <a:pPr lvl="0" algn="ctr"/>
            <a:r>
              <a:rPr lang="zh-TW" altLang="en-US" sz="2000" b="1" smtClean="0">
                <a:solidFill>
                  <a:schemeClr val="accent3"/>
                </a:solidFill>
                <a:latin typeface="Arial"/>
                <a:ea typeface="Microsoft JhengHei"/>
              </a:rPr>
              <a:t>營運成本</a:t>
            </a:r>
            <a:endParaRPr lang="zh-TW" altLang="en-US" sz="2000" smtClean="0">
              <a:solidFill>
                <a:schemeClr val="accent3"/>
              </a:solidFill>
              <a:latin typeface="Arial"/>
              <a:ea typeface="Microsoft JhengHei"/>
            </a:endParaRPr>
          </a:p>
          <a:p>
            <a:pPr marL="225425" lvl="0" indent="-225425">
              <a:lnSpc>
                <a:spcPct val="90000"/>
              </a:lnSpc>
              <a:spcBef>
                <a:spcPts val="600"/>
              </a:spcBef>
              <a:buClr>
                <a:schemeClr val="tx1">
                  <a:lumMod val="60000"/>
                  <a:lumOff val="40000"/>
                </a:schemeClr>
              </a:buClr>
              <a:buSzPct val="90000"/>
              <a:buFont typeface="Arial" panose="020B0604020202020204" pitchFamily="34" charset="0"/>
              <a:buChar char="•"/>
            </a:pPr>
            <a:r>
              <a:rPr lang="zh-TW" altLang="en-US" sz="2000" smtClean="0">
                <a:latin typeface="Arial"/>
                <a:ea typeface="Microsoft JhengHei"/>
              </a:rPr>
              <a:t>簡化的儲存組態設定</a:t>
            </a:r>
          </a:p>
          <a:p>
            <a:pPr marL="225425" lvl="0" indent="-225425">
              <a:lnSpc>
                <a:spcPct val="90000"/>
              </a:lnSpc>
              <a:spcBef>
                <a:spcPts val="600"/>
              </a:spcBef>
              <a:buClr>
                <a:schemeClr val="tx1">
                  <a:lumMod val="60000"/>
                  <a:lumOff val="40000"/>
                </a:schemeClr>
              </a:buClr>
              <a:buSzPct val="90000"/>
              <a:buFont typeface="Arial" panose="020B0604020202020204" pitchFamily="34" charset="0"/>
              <a:buChar char="•"/>
            </a:pPr>
            <a:r>
              <a:rPr lang="zh-TW" altLang="en-US" sz="2000" smtClean="0">
                <a:latin typeface="Arial"/>
                <a:ea typeface="Microsoft JhengHei"/>
              </a:rPr>
              <a:t>無 </a:t>
            </a:r>
            <a:r>
              <a:rPr lang="en-US" altLang="zh-TW" sz="2000" smtClean="0">
                <a:latin typeface="Arial"/>
                <a:ea typeface="Microsoft JhengHei"/>
              </a:rPr>
              <a:t>LUN</a:t>
            </a:r>
            <a:endParaRPr lang="zh-TW" altLang="en-US" sz="2000" smtClean="0">
              <a:latin typeface="Arial"/>
              <a:ea typeface="Microsoft JhengHei"/>
            </a:endParaRPr>
          </a:p>
          <a:p>
            <a:pPr marL="225425" lvl="0" indent="-225425">
              <a:lnSpc>
                <a:spcPct val="90000"/>
              </a:lnSpc>
              <a:spcBef>
                <a:spcPts val="600"/>
              </a:spcBef>
              <a:buClr>
                <a:schemeClr val="tx1">
                  <a:lumMod val="60000"/>
                  <a:lumOff val="40000"/>
                </a:schemeClr>
              </a:buClr>
              <a:buSzPct val="90000"/>
              <a:buFont typeface="Arial" panose="020B0604020202020204" pitchFamily="34" charset="0"/>
              <a:buChar char="•"/>
            </a:pPr>
            <a:r>
              <a:rPr lang="zh-TW" altLang="en-US" sz="2000" smtClean="0">
                <a:latin typeface="Arial"/>
                <a:ea typeface="Microsoft JhengHei"/>
              </a:rPr>
              <a:t>直接在 </a:t>
            </a:r>
            <a:r>
              <a:rPr lang="en-US" altLang="zh-TW" sz="2000" smtClean="0">
                <a:latin typeface="Arial"/>
                <a:ea typeface="Microsoft JhengHei" pitchFamily="34" charset="-120"/>
              </a:rPr>
              <a:t>vCenter </a:t>
            </a:r>
            <a:r>
              <a:rPr lang="zh-TW" altLang="en-US" sz="2000" smtClean="0">
                <a:latin typeface="Arial"/>
                <a:ea typeface="Microsoft JhengHei"/>
              </a:rPr>
              <a:t>中管理</a:t>
            </a:r>
          </a:p>
          <a:p>
            <a:pPr marL="225425" lvl="0" indent="-225425">
              <a:lnSpc>
                <a:spcPct val="90000"/>
              </a:lnSpc>
              <a:spcBef>
                <a:spcPts val="600"/>
              </a:spcBef>
              <a:buClr>
                <a:schemeClr val="tx1">
                  <a:lumMod val="60000"/>
                  <a:lumOff val="40000"/>
                </a:schemeClr>
              </a:buClr>
              <a:buSzPct val="90000"/>
              <a:buFont typeface="Arial" panose="020B0604020202020204" pitchFamily="34" charset="0"/>
              <a:buChar char="•"/>
            </a:pPr>
            <a:r>
              <a:rPr lang="zh-TW" altLang="en-US" sz="2000" smtClean="0">
                <a:latin typeface="Arial"/>
                <a:ea typeface="Microsoft JhengHei"/>
              </a:rPr>
              <a:t>自動化虛擬機佈建</a:t>
            </a:r>
          </a:p>
          <a:p>
            <a:pPr marL="225425" lvl="0" indent="-225425">
              <a:lnSpc>
                <a:spcPct val="90000"/>
              </a:lnSpc>
              <a:spcBef>
                <a:spcPts val="600"/>
              </a:spcBef>
              <a:buClr>
                <a:schemeClr val="tx1">
                  <a:lumMod val="60000"/>
                  <a:lumOff val="40000"/>
                </a:schemeClr>
              </a:buClr>
              <a:buSzPct val="90000"/>
              <a:buFont typeface="Arial" panose="020B0604020202020204" pitchFamily="34" charset="0"/>
              <a:buChar char="•"/>
            </a:pPr>
            <a:r>
              <a:rPr lang="zh-TW" altLang="en-US" sz="2000" smtClean="0">
                <a:latin typeface="Arial"/>
                <a:ea typeface="Microsoft JhengHei"/>
              </a:rPr>
              <a:t>簡化的容量規劃</a:t>
            </a:r>
            <a:endParaRPr lang="zh-TW" altLang="en-US" sz="2000" dirty="0" smtClean="0">
              <a:latin typeface="Arial"/>
              <a:ea typeface="Microsoft JhengHei"/>
            </a:endParaRPr>
          </a:p>
        </p:txBody>
      </p:sp>
      <p:sp>
        <p:nvSpPr>
          <p:cNvPr id="32" name="Oval 31"/>
          <p:cNvSpPr/>
          <p:nvPr/>
        </p:nvSpPr>
        <p:spPr bwMode="gray">
          <a:xfrm>
            <a:off x="3114009" y="4047214"/>
            <a:ext cx="1468392" cy="1558800"/>
          </a:xfrm>
          <a:prstGeom prst="ellipse">
            <a:avLst/>
          </a:prstGeom>
          <a:gradFill flip="none"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1"/>
            <a:tileRect/>
          </a:gradFill>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defTabSz="914019"/>
            <a:r>
              <a:rPr lang="zh-TW" altLang="en-US" sz="1600" b="1" smtClean="0">
                <a:solidFill>
                  <a:srgbClr val="FFFFFF"/>
                </a:solidFill>
                <a:latin typeface="Arial"/>
                <a:ea typeface="Microsoft JhengHei"/>
              </a:rPr>
              <a:t>最低至 </a:t>
            </a:r>
            <a:r>
              <a:rPr lang="en-US" altLang="zh-TW" sz="1600" b="1" smtClean="0">
                <a:solidFill>
                  <a:srgbClr val="FFFFFF"/>
                </a:solidFill>
                <a:latin typeface="Arial"/>
                <a:ea typeface="Microsoft JhengHei"/>
              </a:rPr>
              <a:t>0.50 </a:t>
            </a:r>
            <a:r>
              <a:rPr lang="zh-TW" altLang="en-US" sz="1600" b="1" smtClean="0">
                <a:solidFill>
                  <a:srgbClr val="FFFFFF"/>
                </a:solidFill>
                <a:latin typeface="Arial"/>
                <a:ea typeface="Microsoft JhengHei"/>
              </a:rPr>
              <a:t>美元</a:t>
            </a:r>
            <a:r>
              <a:rPr lang="en-US" altLang="zh-TW" sz="1600" b="1" smtClean="0">
                <a:solidFill>
                  <a:srgbClr val="FFFFFF"/>
                </a:solidFill>
                <a:latin typeface="Arial"/>
                <a:ea typeface="Microsoft JhengHei"/>
              </a:rPr>
              <a:t>/</a:t>
            </a:r>
            <a:br>
              <a:rPr lang="en-US" altLang="zh-TW" sz="1600" b="1" smtClean="0">
                <a:solidFill>
                  <a:srgbClr val="FFFFFF"/>
                </a:solidFill>
                <a:latin typeface="Arial"/>
                <a:ea typeface="Microsoft JhengHei"/>
              </a:rPr>
            </a:br>
            <a:r>
              <a:rPr lang="en-US" altLang="zh-TW" sz="1600" b="1" smtClean="0">
                <a:solidFill>
                  <a:srgbClr val="FFFFFF"/>
                </a:solidFill>
                <a:latin typeface="Arial"/>
                <a:ea typeface="Microsoft JhengHei"/>
              </a:rPr>
              <a:t>GB</a:t>
            </a:r>
            <a:endParaRPr lang="en-US" altLang="zh-TW" sz="1600" b="1" dirty="0">
              <a:solidFill>
                <a:srgbClr val="FFFFFF"/>
              </a:solidFill>
              <a:latin typeface="Arial"/>
              <a:ea typeface="Microsoft JhengHei"/>
            </a:endParaRPr>
          </a:p>
        </p:txBody>
      </p:sp>
      <p:sp>
        <p:nvSpPr>
          <p:cNvPr id="33" name="Oval 32"/>
          <p:cNvSpPr/>
          <p:nvPr/>
        </p:nvSpPr>
        <p:spPr bwMode="gray">
          <a:xfrm>
            <a:off x="65616" y="4047214"/>
            <a:ext cx="1468392" cy="1558800"/>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914019"/>
            <a:r>
              <a:rPr lang="zh-TW" altLang="en-US" sz="1600" b="1" smtClean="0">
                <a:solidFill>
                  <a:srgbClr val="FFFFFF"/>
                </a:solidFill>
                <a:latin typeface="Arial"/>
                <a:ea typeface="Microsoft JhengHei"/>
              </a:rPr>
              <a:t>最低至 </a:t>
            </a:r>
            <a:r>
              <a:rPr lang="en-US" altLang="zh-TW" sz="1600" b="1" smtClean="0">
                <a:solidFill>
                  <a:srgbClr val="FFFFFF"/>
                </a:solidFill>
                <a:latin typeface="Arial"/>
                <a:ea typeface="Microsoft JhengHei"/>
              </a:rPr>
              <a:t>0.25 </a:t>
            </a:r>
            <a:r>
              <a:rPr lang="zh-TW" altLang="en-US" sz="1600" b="1" smtClean="0">
                <a:solidFill>
                  <a:srgbClr val="FFFFFF"/>
                </a:solidFill>
                <a:latin typeface="Arial"/>
                <a:ea typeface="Microsoft JhengHei"/>
              </a:rPr>
              <a:t>美元</a:t>
            </a:r>
            <a:r>
              <a:rPr lang="en-US" altLang="zh-TW" sz="1600" b="1" smtClean="0">
                <a:solidFill>
                  <a:srgbClr val="FFFFFF"/>
                </a:solidFill>
                <a:latin typeface="Arial"/>
                <a:ea typeface="Microsoft JhengHei"/>
              </a:rPr>
              <a:t>/</a:t>
            </a:r>
            <a:br>
              <a:rPr lang="en-US" altLang="zh-TW" sz="1600" b="1" smtClean="0">
                <a:solidFill>
                  <a:srgbClr val="FFFFFF"/>
                </a:solidFill>
                <a:latin typeface="Arial"/>
                <a:ea typeface="Microsoft JhengHei"/>
              </a:rPr>
            </a:br>
            <a:r>
              <a:rPr lang="en-US" altLang="zh-TW" sz="1600" b="1" smtClean="0">
                <a:solidFill>
                  <a:srgbClr val="FFFFFF"/>
                </a:solidFill>
                <a:latin typeface="Arial"/>
                <a:ea typeface="Microsoft JhengHei"/>
              </a:rPr>
              <a:t>IOPS</a:t>
            </a:r>
            <a:endParaRPr lang="zh-TW" altLang="en-US" sz="1600" b="1" dirty="0">
              <a:solidFill>
                <a:srgbClr val="FFFFFF"/>
              </a:solidFill>
              <a:latin typeface="Arial"/>
              <a:ea typeface="Microsoft JhengHei"/>
            </a:endParaRPr>
          </a:p>
        </p:txBody>
      </p:sp>
      <p:sp>
        <p:nvSpPr>
          <p:cNvPr id="34" name="Oval 33"/>
          <p:cNvSpPr/>
          <p:nvPr/>
        </p:nvSpPr>
        <p:spPr bwMode="gray">
          <a:xfrm>
            <a:off x="5036827" y="4047214"/>
            <a:ext cx="1468392" cy="1558800"/>
          </a:xfrm>
          <a:prstGeom prst="ellipse">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1"/>
            <a:tileRect/>
          </a:gradFill>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defTabSz="914019"/>
            <a:r>
              <a:rPr lang="zh-TW" altLang="en-US" sz="1600" b="1" smtClean="0">
                <a:solidFill>
                  <a:srgbClr val="FFFFFF"/>
                </a:solidFill>
                <a:latin typeface="Arial"/>
                <a:ea typeface="Microsoft JhengHei"/>
              </a:rPr>
              <a:t>低 </a:t>
            </a:r>
            <a:r>
              <a:rPr lang="en-US" altLang="zh-TW" sz="1600" b="1" smtClean="0">
                <a:solidFill>
                  <a:srgbClr val="FFFFFF"/>
                </a:solidFill>
                <a:latin typeface="Arial"/>
                <a:ea typeface="Microsoft JhengHei"/>
              </a:rPr>
              <a:t>5-10 </a:t>
            </a:r>
            <a:r>
              <a:rPr lang="zh-TW" altLang="en-US" sz="1600" b="1" smtClean="0">
                <a:solidFill>
                  <a:srgbClr val="FFFFFF"/>
                </a:solidFill>
                <a:latin typeface="Arial"/>
                <a:ea typeface="Microsoft JhengHei"/>
              </a:rPr>
              <a:t>倍的營運成本</a:t>
            </a:r>
            <a:endParaRPr lang="zh-TW" altLang="en-US" sz="1600" b="1" dirty="0">
              <a:solidFill>
                <a:srgbClr val="FFFFFF"/>
              </a:solidFill>
              <a:latin typeface="Arial"/>
              <a:ea typeface="Microsoft JhengHei"/>
            </a:endParaRPr>
          </a:p>
        </p:txBody>
      </p:sp>
      <p:sp>
        <p:nvSpPr>
          <p:cNvPr id="37" name="Oval 36"/>
          <p:cNvSpPr/>
          <p:nvPr/>
        </p:nvSpPr>
        <p:spPr bwMode="gray">
          <a:xfrm>
            <a:off x="6725489" y="4047214"/>
            <a:ext cx="1468392" cy="1558800"/>
          </a:xfrm>
          <a:prstGeom prst="ellipse">
            <a:avLst/>
          </a:prstGeom>
          <a:gradFill flip="none" rotWithShape="1">
            <a:gsLst>
              <a:gs pos="0">
                <a:srgbClr val="D9541E">
                  <a:shade val="30000"/>
                  <a:satMod val="115000"/>
                </a:srgbClr>
              </a:gs>
              <a:gs pos="50000">
                <a:srgbClr val="D9541E">
                  <a:shade val="67500"/>
                  <a:satMod val="115000"/>
                </a:srgbClr>
              </a:gs>
              <a:gs pos="100000">
                <a:srgbClr val="D9541E">
                  <a:shade val="100000"/>
                  <a:satMod val="115000"/>
                </a:srgbClr>
              </a:gs>
            </a:gsLst>
            <a:lin ang="16200000" scaled="1"/>
            <a:tileRect/>
          </a:gra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defTabSz="914019"/>
            <a:r>
              <a:rPr lang="zh-TW" altLang="en-US" sz="1600" b="1" smtClean="0">
                <a:solidFill>
                  <a:schemeClr val="bg1"/>
                </a:solidFill>
                <a:latin typeface="Arial"/>
                <a:ea typeface="Microsoft JhengHei"/>
              </a:rPr>
              <a:t>降低最多達 </a:t>
            </a:r>
            <a:r>
              <a:rPr lang="en-US" altLang="zh-TW" sz="1600" b="1" smtClean="0">
                <a:solidFill>
                  <a:schemeClr val="bg1"/>
                </a:solidFill>
                <a:latin typeface="Arial"/>
                <a:ea typeface="Microsoft JhengHei"/>
              </a:rPr>
              <a:t>50% </a:t>
            </a:r>
            <a:r>
              <a:rPr lang="zh-TW" altLang="en-US" sz="1600" b="1" smtClean="0">
                <a:solidFill>
                  <a:schemeClr val="bg1"/>
                </a:solidFill>
                <a:latin typeface="Arial"/>
                <a:ea typeface="Microsoft JhengHei"/>
              </a:rPr>
              <a:t>的總持有成本 </a:t>
            </a:r>
            <a:r>
              <a:rPr lang="en-US" altLang="zh-TW" sz="1600" b="1" smtClean="0">
                <a:solidFill>
                  <a:schemeClr val="bg1"/>
                </a:solidFill>
                <a:latin typeface="Arial"/>
                <a:ea typeface="Microsoft JhengHei"/>
              </a:rPr>
              <a:t>(TCO) </a:t>
            </a:r>
            <a:endParaRPr lang="zh-TW" altLang="en-US" sz="1600" b="1" dirty="0">
              <a:solidFill>
                <a:schemeClr val="bg1"/>
              </a:solidFill>
              <a:latin typeface="Arial"/>
              <a:ea typeface="Microsoft JhengHei"/>
            </a:endParaRPr>
          </a:p>
        </p:txBody>
      </p:sp>
      <p:sp>
        <p:nvSpPr>
          <p:cNvPr id="14" name="Oval 13"/>
          <p:cNvSpPr/>
          <p:nvPr/>
        </p:nvSpPr>
        <p:spPr bwMode="gray">
          <a:xfrm>
            <a:off x="1592792" y="4047214"/>
            <a:ext cx="1468392" cy="1558800"/>
          </a:xfrm>
          <a:prstGeom prst="ellipse">
            <a:avLst/>
          </a:prstGeom>
          <a:solidFill>
            <a:schemeClr val="accent1">
              <a:lumMod val="50000"/>
            </a:schemeClr>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0" tIns="0" rIns="0" bIns="0" rtlCol="0" anchor="ctr"/>
          <a:lstStyle/>
          <a:p>
            <a:pPr algn="ctr" defTabSz="914019"/>
            <a:r>
              <a:rPr lang="zh-TW" altLang="en-US" sz="1600" b="1" smtClean="0">
                <a:solidFill>
                  <a:srgbClr val="FFFFFF"/>
                </a:solidFill>
                <a:latin typeface="Arial"/>
                <a:ea typeface="Microsoft JhengHei"/>
              </a:rPr>
              <a:t>每桌面平台的價格僅 </a:t>
            </a:r>
            <a:r>
              <a:rPr lang="en-US" altLang="zh-TW" sz="1600" b="1" smtClean="0">
                <a:solidFill>
                  <a:srgbClr val="FFFFFF"/>
                </a:solidFill>
                <a:latin typeface="Arial"/>
                <a:ea typeface="Microsoft JhengHei"/>
              </a:rPr>
              <a:t>50 </a:t>
            </a:r>
            <a:r>
              <a:rPr lang="zh-TW" altLang="en-US" sz="1600" b="1" smtClean="0">
                <a:solidFill>
                  <a:srgbClr val="FFFFFF"/>
                </a:solidFill>
                <a:latin typeface="Arial"/>
                <a:ea typeface="Microsoft JhengHei"/>
              </a:rPr>
              <a:t>美元*</a:t>
            </a:r>
            <a:endParaRPr lang="zh-TW" altLang="en-US" sz="1050" b="1" dirty="0">
              <a:solidFill>
                <a:srgbClr val="FFFFFF"/>
              </a:solidFill>
              <a:latin typeface="Arial"/>
              <a:ea typeface="Microsoft JhengHei"/>
            </a:endParaRPr>
          </a:p>
        </p:txBody>
      </p:sp>
      <p:sp>
        <p:nvSpPr>
          <p:cNvPr id="15" name="TextBox 14"/>
          <p:cNvSpPr txBox="1"/>
          <p:nvPr/>
        </p:nvSpPr>
        <p:spPr>
          <a:xfrm>
            <a:off x="1592909" y="6529122"/>
            <a:ext cx="6003427" cy="328878"/>
          </a:xfrm>
          <a:prstGeom prst="rect">
            <a:avLst/>
          </a:prstGeom>
          <a:noFill/>
        </p:spPr>
        <p:txBody>
          <a:bodyPr wrap="square" lIns="0" tIns="0" rIns="0" bIns="0" rtlCol="0">
            <a:noAutofit/>
          </a:bodyPr>
          <a:lstStyle/>
          <a:p>
            <a:pPr marL="171450" indent="-171450">
              <a:lnSpc>
                <a:spcPct val="90000"/>
              </a:lnSpc>
              <a:buFont typeface="Arial" panose="020B0604020202020204" pitchFamily="34" charset="0"/>
              <a:buChar char="⃰"/>
            </a:pPr>
            <a:r>
              <a:rPr lang="zh-TW" altLang="en-US" sz="900" smtClean="0">
                <a:latin typeface="Arial"/>
                <a:ea typeface="Microsoft JhengHei"/>
              </a:rPr>
              <a:t>完整複製</a:t>
            </a:r>
          </a:p>
          <a:p>
            <a:pPr marL="171450" indent="-171450">
              <a:lnSpc>
                <a:spcPct val="90000"/>
              </a:lnSpc>
              <a:buFont typeface="Arial" panose="020B0604020202020204" pitchFamily="34" charset="0"/>
              <a:buChar char="⃰"/>
            </a:pPr>
            <a:r>
              <a:rPr lang="zh-TW" altLang="en-US" sz="900" smtClean="0">
                <a:solidFill>
                  <a:schemeClr val="bg2">
                    <a:lumMod val="50000"/>
                  </a:schemeClr>
                </a:solidFill>
                <a:latin typeface="Arial"/>
                <a:ea typeface="Microsoft JhengHei"/>
              </a:rPr>
              <a:t>依據 </a:t>
            </a:r>
            <a:r>
              <a:rPr lang="en-US" altLang="zh-TW" sz="900" smtClean="0">
                <a:solidFill>
                  <a:schemeClr val="bg2">
                    <a:lumMod val="50000"/>
                  </a:schemeClr>
                </a:solidFill>
                <a:latin typeface="Arial"/>
                <a:ea typeface="Microsoft JhengHei"/>
              </a:rPr>
              <a:t>2013 </a:t>
            </a:r>
            <a:r>
              <a:rPr lang="zh-TW" altLang="en-US" sz="900" smtClean="0">
                <a:solidFill>
                  <a:schemeClr val="bg2">
                    <a:lumMod val="50000"/>
                  </a:schemeClr>
                </a:solidFill>
                <a:latin typeface="Arial"/>
                <a:ea typeface="Microsoft JhengHei"/>
              </a:rPr>
              <a:t>年市價和資金支出進行估算 </a:t>
            </a:r>
            <a:r>
              <a:rPr lang="en-US" altLang="zh-TW" sz="900" smtClean="0">
                <a:solidFill>
                  <a:schemeClr val="bg2">
                    <a:lumMod val="50000"/>
                  </a:schemeClr>
                </a:solidFill>
                <a:latin typeface="Arial"/>
                <a:ea typeface="Microsoft JhengHei"/>
              </a:rPr>
              <a:t>(</a:t>
            </a:r>
            <a:r>
              <a:rPr lang="zh-TW" altLang="en-US" sz="900" smtClean="0">
                <a:solidFill>
                  <a:schemeClr val="bg2">
                    <a:lumMod val="50000"/>
                  </a:schemeClr>
                </a:solidFill>
                <a:latin typeface="Arial"/>
                <a:ea typeface="Microsoft JhengHei"/>
              </a:rPr>
              <a:t>包括儲存硬體 </a:t>
            </a:r>
            <a:r>
              <a:rPr lang="en-US" altLang="zh-TW" sz="900" smtClean="0">
                <a:solidFill>
                  <a:schemeClr val="bg2">
                    <a:lumMod val="50000"/>
                  </a:schemeClr>
                </a:solidFill>
                <a:latin typeface="Arial"/>
                <a:ea typeface="Microsoft JhengHei"/>
              </a:rPr>
              <a:t>+ </a:t>
            </a:r>
            <a:r>
              <a:rPr lang="zh-TW" altLang="en-US" sz="900" smtClean="0">
                <a:solidFill>
                  <a:schemeClr val="bg2">
                    <a:lumMod val="50000"/>
                  </a:schemeClr>
                </a:solidFill>
                <a:latin typeface="Arial"/>
                <a:ea typeface="Microsoft JhengHei"/>
              </a:rPr>
              <a:t>軟體授權成本</a:t>
            </a:r>
            <a:r>
              <a:rPr lang="en-US" altLang="zh-TW" sz="900" smtClean="0">
                <a:solidFill>
                  <a:schemeClr val="bg2">
                    <a:lumMod val="50000"/>
                  </a:schemeClr>
                </a:solidFill>
                <a:latin typeface="Arial"/>
                <a:ea typeface="Microsoft JhengHei"/>
              </a:rPr>
              <a:t>)</a:t>
            </a:r>
            <a:endParaRPr lang="zh-TW" altLang="en-US" sz="900" smtClean="0">
              <a:solidFill>
                <a:schemeClr val="bg2">
                  <a:lumMod val="50000"/>
                </a:schemeClr>
              </a:solidFill>
              <a:latin typeface="Arial"/>
              <a:ea typeface="Microsoft JhengHei"/>
            </a:endParaRPr>
          </a:p>
          <a:p>
            <a:pPr marL="171450" indent="-171450">
              <a:lnSpc>
                <a:spcPct val="90000"/>
              </a:lnSpc>
              <a:buFont typeface="Arial" charset="0"/>
              <a:buChar char="•"/>
            </a:pPr>
            <a:endParaRPr lang="en-US" sz="900" dirty="0" smtClean="0"/>
          </a:p>
        </p:txBody>
      </p:sp>
      <p:sp>
        <p:nvSpPr>
          <p:cNvPr id="20" name="Oval 19"/>
          <p:cNvSpPr>
            <a:spLocks noChangeArrowheads="1"/>
          </p:cNvSpPr>
          <p:nvPr/>
        </p:nvSpPr>
        <p:spPr bwMode="gray">
          <a:xfrm>
            <a:off x="1534008" y="5591748"/>
            <a:ext cx="1714947" cy="178794"/>
          </a:xfrm>
          <a:prstGeom prst="ellipse">
            <a:avLst/>
          </a:prstGeom>
          <a:gradFill flip="none" rotWithShape="1">
            <a:gsLst>
              <a:gs pos="0">
                <a:srgbClr val="000000">
                  <a:alpha val="63000"/>
                </a:srgbClr>
              </a:gs>
              <a:gs pos="100000">
                <a:schemeClr val="tx1">
                  <a:alpha val="0"/>
                  <a:lumMod val="0"/>
                </a:schemeClr>
              </a:gs>
            </a:gsLst>
            <a:path path="shape">
              <a:fillToRect l="50000" t="50000" r="50000" b="50000"/>
            </a:path>
            <a:tileRect/>
          </a:gradFill>
          <a:ln w="47625">
            <a:noFill/>
            <a:round/>
            <a:headEnd/>
            <a:tailEnd/>
          </a:ln>
          <a:effectLst>
            <a:innerShdw blurRad="152400">
              <a:schemeClr val="bg1"/>
            </a:innerShdw>
          </a:effectLst>
        </p:spPr>
        <p:txBody>
          <a:bodyPr wrap="none" lIns="0" tIns="0" rIns="0" bIns="0" rtlCol="0" anchor="ctr"/>
          <a:lstStyle/>
          <a:p>
            <a:pPr defTabSz="914285"/>
            <a:endParaRPr lang="en-US" sz="1900" cap="all" dirty="0">
              <a:solidFill>
                <a:srgbClr val="FFFFFF"/>
              </a:solidFill>
              <a:ea typeface="Arial Unicode MS" panose="020B0604020202020204" pitchFamily="34" charset="-128"/>
            </a:endParaRPr>
          </a:p>
        </p:txBody>
      </p:sp>
    </p:spTree>
    <p:extLst>
      <p:ext uri="{BB962C8B-B14F-4D97-AF65-F5344CB8AC3E}">
        <p14:creationId xmlns:p14="http://schemas.microsoft.com/office/powerpoint/2010/main" val="295257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childTnLst>
                                </p:cTn>
                              </p:par>
                              <p:par>
                                <p:cTn id="8" presetID="42" presetClass="path" presetSubtype="0" accel="50000" decel="50000" fill="hold" grpId="1" nodeType="withEffect">
                                  <p:stCondLst>
                                    <p:cond delay="0"/>
                                  </p:stCondLst>
                                  <p:childTnLst>
                                    <p:animMotion origin="layout" path="M -1.38889E-6 -0.13982 L -1.38889E-6 3.95062E-6 " pathEditMode="relative" rAng="0" ptsTypes="AA">
                                      <p:cBhvr>
                                        <p:cTn id="9" dur="1000" fill="hold"/>
                                        <p:tgtEl>
                                          <p:spTgt spid="32"/>
                                        </p:tgtEl>
                                        <p:attrNameLst>
                                          <p:attrName>ppt_x</p:attrName>
                                          <p:attrName>ppt_y</p:attrName>
                                        </p:attrNameLst>
                                      </p:cBhvr>
                                      <p:rCtr x="0" y="6975"/>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childTnLst>
                                </p:cTn>
                              </p:par>
                              <p:par>
                                <p:cTn id="16" presetID="42" presetClass="path" presetSubtype="0" accel="50000" decel="50000" fill="hold" grpId="1" nodeType="withEffect">
                                  <p:stCondLst>
                                    <p:cond delay="0"/>
                                  </p:stCondLst>
                                  <p:childTnLst>
                                    <p:animMotion origin="layout" path="M -1.38889E-6 -0.13982 L -1.38889E-6 3.95062E-6 " pathEditMode="relative" rAng="0" ptsTypes="AA">
                                      <p:cBhvr>
                                        <p:cTn id="17" dur="1000" fill="hold"/>
                                        <p:tgtEl>
                                          <p:spTgt spid="33"/>
                                        </p:tgtEl>
                                        <p:attrNameLst>
                                          <p:attrName>ppt_x</p:attrName>
                                          <p:attrName>ppt_y</p:attrName>
                                        </p:attrNameLst>
                                      </p:cBhvr>
                                      <p:rCtr x="0" y="6975"/>
                                    </p:animMotion>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par>
                                <p:cTn id="24" presetID="42" presetClass="path" presetSubtype="0" accel="50000" decel="50000" fill="hold" grpId="1" nodeType="withEffect">
                                  <p:stCondLst>
                                    <p:cond delay="0"/>
                                  </p:stCondLst>
                                  <p:childTnLst>
                                    <p:animMotion origin="layout" path="M -1.38889E-6 -0.13982 L -1.38889E-6 3.95062E-6 " pathEditMode="relative" rAng="0" ptsTypes="AA">
                                      <p:cBhvr>
                                        <p:cTn id="25" dur="1000" fill="hold"/>
                                        <p:tgtEl>
                                          <p:spTgt spid="14"/>
                                        </p:tgtEl>
                                        <p:attrNameLst>
                                          <p:attrName>ppt_x</p:attrName>
                                          <p:attrName>ppt_y</p:attrName>
                                        </p:attrNameLst>
                                      </p:cBhvr>
                                      <p:rCtr x="0" y="6975"/>
                                    </p:animMotion>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2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750"/>
                                        <p:tgtEl>
                                          <p:spTgt spid="34"/>
                                        </p:tgtEl>
                                      </p:cBhvr>
                                    </p:animEffect>
                                  </p:childTnLst>
                                </p:cTn>
                              </p:par>
                              <p:par>
                                <p:cTn id="34" presetID="42" presetClass="path" presetSubtype="0" accel="50000" decel="50000" fill="hold" grpId="1" nodeType="withEffect">
                                  <p:stCondLst>
                                    <p:cond delay="0"/>
                                  </p:stCondLst>
                                  <p:childTnLst>
                                    <p:animMotion origin="layout" path="M -1.38889E-6 -0.13982 L -1.38889E-6 3.95062E-6 " pathEditMode="relative" rAng="0" ptsTypes="AA">
                                      <p:cBhvr>
                                        <p:cTn id="35" dur="1000" fill="hold"/>
                                        <p:tgtEl>
                                          <p:spTgt spid="34"/>
                                        </p:tgtEl>
                                        <p:attrNameLst>
                                          <p:attrName>ppt_x</p:attrName>
                                          <p:attrName>ppt_y</p:attrName>
                                        </p:attrNameLst>
                                      </p:cBhvr>
                                      <p:rCtr x="0" y="6975"/>
                                    </p:animMotion>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750"/>
                                        <p:tgtEl>
                                          <p:spTgt spid="37"/>
                                        </p:tgtEl>
                                      </p:cBhvr>
                                    </p:animEffect>
                                  </p:childTnLst>
                                </p:cTn>
                              </p:par>
                              <p:par>
                                <p:cTn id="42" presetID="42" presetClass="path" presetSubtype="0" accel="50000" decel="50000" fill="hold" grpId="1" nodeType="withEffect">
                                  <p:stCondLst>
                                    <p:cond delay="0"/>
                                  </p:stCondLst>
                                  <p:childTnLst>
                                    <p:animMotion origin="layout" path="M -1.38889E-6 -0.13982 L -1.38889E-6 3.95062E-6 " pathEditMode="relative" rAng="0" ptsTypes="AA">
                                      <p:cBhvr>
                                        <p:cTn id="43" dur="1000" fill="hold"/>
                                        <p:tgtEl>
                                          <p:spTgt spid="37"/>
                                        </p:tgtEl>
                                        <p:attrNameLst>
                                          <p:attrName>ppt_x</p:attrName>
                                          <p:attrName>ppt_y</p:attrName>
                                        </p:attrNameLst>
                                      </p:cBhvr>
                                      <p:rCtr x="0" y="6975"/>
                                    </p:animMotion>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2" grpId="0" animBg="1"/>
      <p:bldP spid="32" grpId="1" animBg="1"/>
      <p:bldP spid="33" grpId="0" animBg="1"/>
      <p:bldP spid="33" grpId="1" animBg="1"/>
      <p:bldP spid="34" grpId="0" animBg="1"/>
      <p:bldP spid="34" grpId="1" animBg="1"/>
      <p:bldP spid="37" grpId="0" animBg="1"/>
      <p:bldP spid="37" grpId="1" animBg="1"/>
      <p:bldP spid="14" grpId="0" animBg="1"/>
      <p:bldP spid="14" grpId="1"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0200"/>
            <a:ext cx="8534400" cy="812800"/>
          </a:xfrm>
        </p:spPr>
        <p:txBody>
          <a:bodyPr/>
          <a:lstStyle/>
          <a:p>
            <a:r>
              <a:rPr lang="zh-TW" altLang="en-US" smtClean="0">
                <a:ea typeface="Microsoft JhengHei"/>
              </a:rPr>
              <a:t>彈性地設定效能和容量</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26</a:t>
            </a:fld>
            <a:endParaRPr lang="en-US">
              <a:latin typeface="Arial"/>
              <a:ea typeface="Microsoft JhengHei"/>
            </a:endParaRPr>
          </a:p>
        </p:txBody>
      </p:sp>
      <p:sp>
        <p:nvSpPr>
          <p:cNvPr id="7" name="Text Placeholder 6"/>
          <p:cNvSpPr>
            <a:spLocks noGrp="1"/>
          </p:cNvSpPr>
          <p:nvPr>
            <p:ph type="body" sz="half" idx="4294967295"/>
          </p:nvPr>
        </p:nvSpPr>
        <p:spPr>
          <a:xfrm>
            <a:off x="2555776" y="1658937"/>
            <a:ext cx="1259980" cy="385529"/>
          </a:xfrm>
        </p:spPr>
        <p:txBody>
          <a:bodyPr/>
          <a:lstStyle/>
          <a:p>
            <a:pPr marL="0" indent="0" algn="ctr">
              <a:buNone/>
            </a:pPr>
            <a:r>
              <a:rPr lang="zh-TW" altLang="en-US" sz="2000" smtClean="0">
                <a:solidFill>
                  <a:schemeClr val="accent3"/>
                </a:solidFill>
                <a:ea typeface="Microsoft JhengHei"/>
              </a:rPr>
              <a:t>效能</a:t>
            </a:r>
            <a:endParaRPr lang="zh-TW" altLang="en-US" sz="2000" dirty="0">
              <a:solidFill>
                <a:schemeClr val="accent3"/>
              </a:solidFill>
              <a:ea typeface="Microsoft JhengHei"/>
            </a:endParaRPr>
          </a:p>
        </p:txBody>
      </p:sp>
      <p:graphicFrame>
        <p:nvGraphicFramePr>
          <p:cNvPr id="27" name="Picture Placeholder 26"/>
          <p:cNvGraphicFramePr>
            <a:graphicFrameLocks noGrp="1"/>
          </p:cNvGraphicFramePr>
          <p:nvPr>
            <p:ph type="pic" idx="4294967295"/>
            <p:extLst>
              <p:ext uri="{D42A27DB-BD31-4B8C-83A1-F6EECF244321}">
                <p14:modId xmlns:p14="http://schemas.microsoft.com/office/powerpoint/2010/main" val="2850149573"/>
              </p:ext>
            </p:extLst>
          </p:nvPr>
        </p:nvGraphicFramePr>
        <p:xfrm>
          <a:off x="485902" y="2133600"/>
          <a:ext cx="8343696" cy="3373252"/>
        </p:xfrm>
        <a:graphic>
          <a:graphicData uri="http://schemas.openxmlformats.org/drawingml/2006/table">
            <a:tbl>
              <a:tblPr lastRow="1" bandRow="1">
                <a:effectLst>
                  <a:outerShdw blurRad="50800" dist="38100" dir="5400000" algn="t" rotWithShape="0">
                    <a:prstClr val="black">
                      <a:alpha val="40000"/>
                    </a:prstClr>
                  </a:outerShdw>
                </a:effectLst>
                <a:tableStyleId>{D27102A9-8310-4765-A935-A1911B00CA55}</a:tableStyleId>
              </a:tblPr>
              <a:tblGrid>
                <a:gridCol w="1453064"/>
                <a:gridCol w="2477504"/>
                <a:gridCol w="2327204"/>
                <a:gridCol w="2085924"/>
              </a:tblGrid>
              <a:tr h="789058">
                <a:tc>
                  <a:txBody>
                    <a:bodyPr/>
                    <a:lstStyle/>
                    <a:p>
                      <a:endParaRPr lang="en-US" dirty="0"/>
                    </a:p>
                  </a:txBody>
                  <a:tcPr marL="68598" marR="68598">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baseline="0" dirty="0" smtClean="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dirty="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c>
                  <a:txBody>
                    <a:bodyPr/>
                    <a:lstStyle/>
                    <a:p>
                      <a:pPr algn="ctr"/>
                      <a:r>
                        <a:rPr lang="en-US" smtClean="0">
                          <a:latin typeface="Arial"/>
                          <a:ea typeface="Microsoft JhengHei"/>
                        </a:rPr>
                        <a:t>2xCPU</a:t>
                      </a:r>
                      <a:r>
                        <a:rPr lang="zh-TW" altLang="en-US" baseline="0" smtClean="0">
                          <a:latin typeface="Arial"/>
                          <a:ea typeface="Microsoft JhengHei"/>
                        </a:rPr>
                        <a:t> </a:t>
                      </a:r>
                      <a:r>
                        <a:rPr lang="en-US" altLang="zh-TW" baseline="0" smtClean="0">
                          <a:latin typeface="Arial"/>
                          <a:ea typeface="Microsoft JhengHei"/>
                        </a:rPr>
                        <a:t>– 8 </a:t>
                      </a:r>
                      <a:r>
                        <a:rPr lang="zh-TW" altLang="en-US" baseline="0" smtClean="0">
                          <a:latin typeface="Arial"/>
                          <a:ea typeface="Microsoft JhengHei"/>
                        </a:rPr>
                        <a:t>核心</a:t>
                      </a:r>
                    </a:p>
                    <a:p>
                      <a:pPr algn="ctr"/>
                      <a:r>
                        <a:rPr lang="en-US" altLang="zh-TW" baseline="0" smtClean="0">
                          <a:latin typeface="Arial"/>
                          <a:ea typeface="Microsoft JhengHei"/>
                        </a:rPr>
                        <a:t>128GB </a:t>
                      </a:r>
                      <a:r>
                        <a:rPr lang="zh-TW" altLang="en-US" baseline="0" smtClean="0">
                          <a:latin typeface="Arial"/>
                          <a:ea typeface="Microsoft JhengHei"/>
                        </a:rPr>
                        <a:t>記憶體</a:t>
                      </a:r>
                      <a:endParaRPr lang="zh-TW" altLang="en-US" dirty="0">
                        <a:latin typeface="Arial"/>
                        <a:ea typeface="Microsoft JhengHei"/>
                      </a:endParaRPr>
                    </a:p>
                  </a:txBody>
                  <a:tcPr marL="68598" marR="68598" anchor="ctr">
                    <a:lnT w="12700" cap="flat" cmpd="sng" algn="ctr">
                      <a:solidFill>
                        <a:schemeClr val="tx1"/>
                      </a:solidFill>
                      <a:prstDash val="solid"/>
                      <a:round/>
                      <a:headEnd type="none" w="med" len="med"/>
                      <a:tailEnd type="none" w="med" len="med"/>
                    </a:lnT>
                    <a:solidFill>
                      <a:srgbClr val="E8E8E9"/>
                    </a:solidFill>
                  </a:tcPr>
                </a:tc>
              </a:tr>
              <a:tr h="833508">
                <a:tc>
                  <a:txBody>
                    <a:bodyPr/>
                    <a:lstStyle/>
                    <a:p>
                      <a:endParaRPr lang="en-US" dirty="0"/>
                    </a:p>
                  </a:txBody>
                  <a:tcPr marL="68598" marR="68598">
                    <a:solidFill>
                      <a:schemeClr val="bg1"/>
                    </a:solidFill>
                  </a:tcPr>
                </a:tc>
                <a:tc>
                  <a:txBody>
                    <a:bodyPr/>
                    <a:lstStyle/>
                    <a:p>
                      <a:pPr algn="ctr"/>
                      <a:r>
                        <a:rPr lang="en-US" dirty="0" smtClean="0">
                          <a:latin typeface="Arial"/>
                          <a:ea typeface="Microsoft JhengHei"/>
                        </a:rPr>
                        <a:t>1x</a:t>
                      </a:r>
                    </a:p>
                    <a:p>
                      <a:pPr algn="ctr"/>
                      <a:r>
                        <a:rPr lang="en-US" dirty="0" smtClean="0">
                          <a:latin typeface="Arial"/>
                          <a:ea typeface="Microsoft JhengHei"/>
                        </a:rPr>
                        <a:t>400GB MLC SSD</a:t>
                      </a:r>
                    </a:p>
                    <a:p>
                      <a:pPr algn="ctr"/>
                      <a:r>
                        <a:rPr lang="en-US" sz="1400" dirty="0" smtClean="0">
                          <a:latin typeface="Arial"/>
                          <a:ea typeface="Microsoft JhengHei"/>
                        </a:rPr>
                        <a:t>(~</a:t>
                      </a:r>
                      <a:r>
                        <a:rPr lang="en-US" sz="1400" smtClean="0">
                          <a:latin typeface="Arial"/>
                          <a:ea typeface="Microsoft JhengHei"/>
                        </a:rPr>
                        <a:t>15%</a:t>
                      </a:r>
                      <a:r>
                        <a:rPr lang="zh-TW" altLang="en-US" sz="1400" baseline="0" smtClean="0">
                          <a:latin typeface="Arial"/>
                          <a:ea typeface="Microsoft JhengHei"/>
                        </a:rPr>
                        <a:t> 的可用容量</a:t>
                      </a:r>
                      <a:r>
                        <a:rPr lang="en-US" altLang="zh-TW" sz="1400" baseline="0" smtClean="0">
                          <a:latin typeface="Arial"/>
                          <a:ea typeface="Microsoft JhengHei"/>
                        </a:rPr>
                        <a:t>)</a:t>
                      </a:r>
                      <a:endParaRPr lang="zh-TW" altLang="en-US" sz="1400" dirty="0">
                        <a:latin typeface="Arial"/>
                        <a:ea typeface="Microsoft JhengHei"/>
                      </a:endParaRPr>
                    </a:p>
                  </a:txBody>
                  <a:tcPr marL="68598" marR="68598" anchor="ctr">
                    <a:solidFill>
                      <a:schemeClr val="bg1"/>
                    </a:solidFill>
                  </a:tcPr>
                </a:tc>
                <a:tc>
                  <a:txBody>
                    <a:bodyPr/>
                    <a:lstStyle/>
                    <a:p>
                      <a:pPr algn="ctr"/>
                      <a:r>
                        <a:rPr lang="en-US" dirty="0" smtClean="0">
                          <a:latin typeface="Arial"/>
                          <a:ea typeface="Microsoft JhengHei"/>
                        </a:rPr>
                        <a:t>1x</a:t>
                      </a:r>
                    </a:p>
                    <a:p>
                      <a:pPr algn="ctr"/>
                      <a:r>
                        <a:rPr lang="en-US" dirty="0" smtClean="0">
                          <a:latin typeface="Arial"/>
                          <a:ea typeface="Microsoft JhengHei"/>
                        </a:rPr>
                        <a:t>400GB MLC SSD</a:t>
                      </a:r>
                    </a:p>
                    <a:p>
                      <a:pPr algn="ctr"/>
                      <a:r>
                        <a:rPr lang="en-US" sz="1400" dirty="0" smtClean="0">
                          <a:latin typeface="Arial"/>
                          <a:ea typeface="Microsoft JhengHei"/>
                        </a:rPr>
                        <a:t>(~</a:t>
                      </a:r>
                      <a:r>
                        <a:rPr lang="en-US" sz="1400" smtClean="0">
                          <a:latin typeface="Arial"/>
                          <a:ea typeface="Microsoft JhengHei"/>
                        </a:rPr>
                        <a:t>10%</a:t>
                      </a:r>
                      <a:r>
                        <a:rPr lang="zh-TW" altLang="en-US" sz="1400" baseline="0" smtClean="0">
                          <a:latin typeface="Arial"/>
                          <a:ea typeface="Microsoft JhengHei"/>
                        </a:rPr>
                        <a:t> 的可用容量</a:t>
                      </a:r>
                      <a:r>
                        <a:rPr lang="en-US" altLang="zh-TW" sz="1400" baseline="0" smtClean="0">
                          <a:latin typeface="Arial"/>
                          <a:ea typeface="Microsoft JhengHei"/>
                        </a:rPr>
                        <a:t>)</a:t>
                      </a:r>
                      <a:endParaRPr lang="zh-TW" altLang="en-US" sz="1400" dirty="0" smtClean="0">
                        <a:latin typeface="Arial"/>
                        <a:ea typeface="Microsoft JhengHei"/>
                      </a:endParaRPr>
                    </a:p>
                  </a:txBody>
                  <a:tcPr marL="68598" marR="68598" anchor="ctr">
                    <a:solidFill>
                      <a:schemeClr val="bg1"/>
                    </a:solidFill>
                  </a:tcPr>
                </a:tc>
                <a:tc>
                  <a:txBody>
                    <a:bodyPr/>
                    <a:lstStyle/>
                    <a:p>
                      <a:pPr algn="ctr"/>
                      <a:r>
                        <a:rPr lang="en-US" dirty="0" smtClean="0">
                          <a:latin typeface="Arial"/>
                          <a:ea typeface="Microsoft JhengHei"/>
                        </a:rPr>
                        <a:t>2x</a:t>
                      </a:r>
                    </a:p>
                    <a:p>
                      <a:pPr algn="ctr"/>
                      <a:r>
                        <a:rPr lang="en-US" dirty="0" smtClean="0">
                          <a:latin typeface="Arial"/>
                          <a:ea typeface="Microsoft JhengHei"/>
                        </a:rPr>
                        <a:t>400GB</a:t>
                      </a:r>
                      <a:r>
                        <a:rPr lang="en-US" baseline="0" dirty="0" smtClean="0">
                          <a:latin typeface="Arial"/>
                          <a:ea typeface="Microsoft JhengHei"/>
                        </a:rPr>
                        <a:t> MLC SSD</a:t>
                      </a:r>
                    </a:p>
                    <a:p>
                      <a:pPr algn="ctr"/>
                      <a:r>
                        <a:rPr lang="en-US" altLang="zh-TW" sz="1400" baseline="0" smtClean="0">
                          <a:latin typeface="Arial"/>
                          <a:ea typeface="Microsoft JhengHei"/>
                        </a:rPr>
                        <a:t>(~3% </a:t>
                      </a:r>
                      <a:r>
                        <a:rPr lang="zh-TW" altLang="en-US" sz="1400" baseline="0" smtClean="0">
                          <a:latin typeface="Arial"/>
                          <a:ea typeface="Microsoft JhengHei"/>
                        </a:rPr>
                        <a:t>的可用容量</a:t>
                      </a:r>
                      <a:r>
                        <a:rPr lang="en-US" altLang="zh-TW" sz="1400" baseline="0" smtClean="0">
                          <a:latin typeface="Arial"/>
                          <a:ea typeface="Microsoft JhengHei"/>
                        </a:rPr>
                        <a:t>)</a:t>
                      </a:r>
                      <a:endParaRPr lang="zh-TW" altLang="en-US" sz="1400" dirty="0" smtClean="0">
                        <a:latin typeface="Arial"/>
                        <a:ea typeface="Microsoft JhengHei"/>
                      </a:endParaRPr>
                    </a:p>
                  </a:txBody>
                  <a:tcPr marL="68598" marR="68598" anchor="ctr">
                    <a:solidFill>
                      <a:schemeClr val="bg1"/>
                    </a:solidFill>
                  </a:tcPr>
                </a:tc>
              </a:tr>
              <a:tr h="833508">
                <a:tc>
                  <a:txBody>
                    <a:bodyPr/>
                    <a:lstStyle/>
                    <a:p>
                      <a:endParaRPr lang="en-US" dirty="0"/>
                    </a:p>
                  </a:txBody>
                  <a:tcPr marL="68598" marR="68598">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5x</a:t>
                      </a:r>
                    </a:p>
                    <a:p>
                      <a:pPr algn="ctr"/>
                      <a:r>
                        <a:rPr lang="en-US" dirty="0" smtClean="0">
                          <a:latin typeface="Arial"/>
                          <a:ea typeface="Microsoft JhengHei"/>
                        </a:rPr>
                        <a:t>1.2TB 10K SAS</a:t>
                      </a:r>
                    </a:p>
                  </a:txBody>
                  <a:tcPr marL="68598" marR="68598" anchor="ctr">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7x</a:t>
                      </a:r>
                    </a:p>
                    <a:p>
                      <a:pPr algn="ctr"/>
                      <a:r>
                        <a:rPr lang="en-US" dirty="0" smtClean="0">
                          <a:latin typeface="Arial"/>
                          <a:ea typeface="Microsoft JhengHei"/>
                        </a:rPr>
                        <a:t>2TB 7.2K NL-SAS</a:t>
                      </a:r>
                    </a:p>
                  </a:txBody>
                  <a:tcPr marL="68598" marR="68598" anchor="ctr">
                    <a:lnB w="12700" cap="flat" cmpd="sng" algn="ctr">
                      <a:noFill/>
                      <a:prstDash val="solid"/>
                      <a:round/>
                      <a:headEnd type="none" w="med" len="med"/>
                      <a:tailEnd type="none" w="med" len="med"/>
                    </a:lnB>
                    <a:solidFill>
                      <a:srgbClr val="E8E8E9"/>
                    </a:solidFill>
                  </a:tcPr>
                </a:tc>
                <a:tc>
                  <a:txBody>
                    <a:bodyPr/>
                    <a:lstStyle/>
                    <a:p>
                      <a:pPr algn="ctr"/>
                      <a:r>
                        <a:rPr lang="en-US" dirty="0" smtClean="0">
                          <a:latin typeface="Arial"/>
                          <a:ea typeface="Microsoft JhengHei"/>
                        </a:rPr>
                        <a:t>12x</a:t>
                      </a:r>
                    </a:p>
                    <a:p>
                      <a:pPr algn="ctr"/>
                      <a:r>
                        <a:rPr lang="en-US" dirty="0" smtClean="0">
                          <a:latin typeface="Arial"/>
                          <a:ea typeface="Microsoft JhengHei"/>
                        </a:rPr>
                        <a:t>4TB 7.2K NL-SAS</a:t>
                      </a:r>
                    </a:p>
                  </a:txBody>
                  <a:tcPr marL="68598" marR="68598" anchor="ctr">
                    <a:lnB w="12700" cap="flat" cmpd="sng" algn="ctr">
                      <a:noFill/>
                      <a:prstDash val="solid"/>
                      <a:round/>
                      <a:headEnd type="none" w="med" len="med"/>
                      <a:tailEnd type="none" w="med" len="med"/>
                    </a:lnB>
                    <a:solidFill>
                      <a:srgbClr val="E8E8E9"/>
                    </a:solidFill>
                  </a:tcPr>
                </a:tc>
              </a:tr>
              <a:tr h="897247">
                <a:tc>
                  <a:txBody>
                    <a:bodyPr/>
                    <a:lstStyle/>
                    <a:p>
                      <a:pPr algn="ctr">
                        <a:lnSpc>
                          <a:spcPct val="140000"/>
                        </a:lnSpc>
                        <a:spcBef>
                          <a:spcPts val="1200"/>
                        </a:spcBef>
                      </a:pPr>
                      <a:r>
                        <a:rPr lang="en-US" smtClean="0">
                          <a:latin typeface="Arial"/>
                          <a:ea typeface="Microsoft JhengHei"/>
                        </a:rPr>
                        <a:t>IOPS</a:t>
                      </a:r>
                      <a:r>
                        <a:rPr lang="en-US" baseline="30000" smtClean="0">
                          <a:latin typeface="Arial"/>
                          <a:ea typeface="Microsoft JhengHei"/>
                        </a:rPr>
                        <a:t>1</a:t>
                      </a:r>
                      <a:r>
                        <a:rPr lang="zh-TW" altLang="en-US" smtClean="0">
                          <a:latin typeface="Arial"/>
                          <a:ea typeface="Microsoft JhengHei"/>
                        </a:rPr>
                        <a:t> </a:t>
                      </a:r>
                    </a:p>
                    <a:p>
                      <a:pPr algn="ctr">
                        <a:lnSpc>
                          <a:spcPct val="140000"/>
                        </a:lnSpc>
                      </a:pPr>
                      <a:r>
                        <a:rPr lang="zh-TW" altLang="en-US" smtClean="0">
                          <a:latin typeface="Arial"/>
                          <a:ea typeface="Microsoft JhengHei"/>
                        </a:rPr>
                        <a:t>原始容量</a:t>
                      </a:r>
                      <a:endParaRPr lang="zh-TW" altLang="en-US" dirty="0">
                        <a:latin typeface="Arial"/>
                        <a:ea typeface="Microsoft JhengHei"/>
                      </a:endParaRP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~20-15K</a:t>
                      </a:r>
                    </a:p>
                    <a:p>
                      <a:pPr algn="ctr">
                        <a:lnSpc>
                          <a:spcPct val="140000"/>
                        </a:lnSpc>
                      </a:pPr>
                      <a:r>
                        <a:rPr lang="en-US" dirty="0" smtClean="0">
                          <a:latin typeface="Arial"/>
                          <a:ea typeface="Microsoft JhengHei"/>
                        </a:rPr>
                        <a:t>6TB</a:t>
                      </a: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~15-10K</a:t>
                      </a:r>
                    </a:p>
                    <a:p>
                      <a:pPr algn="ctr">
                        <a:lnSpc>
                          <a:spcPct val="140000"/>
                        </a:lnSpc>
                      </a:pPr>
                      <a:r>
                        <a:rPr lang="en-US" dirty="0" smtClean="0">
                          <a:latin typeface="Arial"/>
                          <a:ea typeface="Microsoft JhengHei"/>
                        </a:rPr>
                        <a:t>14TB</a:t>
                      </a:r>
                      <a:endParaRPr lang="en-US" dirty="0">
                        <a:latin typeface="Arial"/>
                        <a:ea typeface="Microsoft JhengHei"/>
                      </a:endParaRP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40000"/>
                        </a:lnSpc>
                      </a:pPr>
                      <a:r>
                        <a:rPr lang="en-US" dirty="0" smtClean="0">
                          <a:latin typeface="Arial"/>
                          <a:ea typeface="Microsoft JhengHei"/>
                        </a:rPr>
                        <a:t>~10-5K</a:t>
                      </a:r>
                    </a:p>
                    <a:p>
                      <a:pPr algn="ctr">
                        <a:lnSpc>
                          <a:spcPct val="140000"/>
                        </a:lnSpc>
                      </a:pPr>
                      <a:r>
                        <a:rPr lang="en-US" dirty="0" smtClean="0">
                          <a:latin typeface="Arial"/>
                          <a:ea typeface="Microsoft JhengHei"/>
                        </a:rPr>
                        <a:t>48TB</a:t>
                      </a:r>
                    </a:p>
                  </a:txBody>
                  <a:tcPr marL="68598" marR="68598"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Text Placeholder 10"/>
          <p:cNvSpPr>
            <a:spLocks noGrp="1"/>
          </p:cNvSpPr>
          <p:nvPr>
            <p:ph type="body" sz="half" idx="4294967295"/>
          </p:nvPr>
        </p:nvSpPr>
        <p:spPr>
          <a:xfrm>
            <a:off x="7257558" y="1676400"/>
            <a:ext cx="1581641" cy="368067"/>
          </a:xfrm>
        </p:spPr>
        <p:txBody>
          <a:bodyPr/>
          <a:lstStyle/>
          <a:p>
            <a:pPr marL="0" indent="0" algn="ctr">
              <a:buNone/>
            </a:pPr>
            <a:r>
              <a:rPr lang="zh-TW" altLang="en-US" sz="2000" smtClean="0">
                <a:solidFill>
                  <a:schemeClr val="accent3"/>
                </a:solidFill>
                <a:ea typeface="Microsoft JhengHei"/>
              </a:rPr>
              <a:t>容量</a:t>
            </a:r>
            <a:endParaRPr lang="zh-TW" altLang="en-US" sz="2000" dirty="0">
              <a:solidFill>
                <a:schemeClr val="accent3"/>
              </a:solidFill>
              <a:ea typeface="Microsoft JhengHei"/>
            </a:endParaRPr>
          </a:p>
        </p:txBody>
      </p:sp>
      <p:pic>
        <p:nvPicPr>
          <p:cNvPr id="15" name="Picture 14" descr="SSD.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42858"/>
            <a:ext cx="784800" cy="438566"/>
          </a:xfrm>
          <a:prstGeom prst="rect">
            <a:avLst/>
          </a:prstGeom>
          <a:noFill/>
          <a:ln w="9525">
            <a:noFill/>
            <a:miter lim="800000"/>
            <a:headEnd/>
            <a:tailEnd/>
          </a:ln>
        </p:spPr>
      </p:pic>
      <p:pic>
        <p:nvPicPr>
          <p:cNvPr id="17" name="Picture 382" descr="ICON_DiscDrive_Q30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182555"/>
            <a:ext cx="630000" cy="310422"/>
          </a:xfrm>
          <a:prstGeom prst="rect">
            <a:avLst/>
          </a:prstGeom>
          <a:noFill/>
          <a:ln w="9525">
            <a:noFill/>
            <a:miter lim="800000"/>
            <a:headEnd/>
            <a:tailEnd/>
          </a:ln>
        </p:spPr>
      </p:pic>
      <p:pic>
        <p:nvPicPr>
          <p:cNvPr id="18" name="Picture 382" descr="ICON_DiscDrive_Q30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492" y="4126094"/>
            <a:ext cx="630000" cy="310422"/>
          </a:xfrm>
          <a:prstGeom prst="rect">
            <a:avLst/>
          </a:prstGeom>
          <a:noFill/>
          <a:ln w="9525">
            <a:noFill/>
            <a:miter lim="800000"/>
            <a:headEnd/>
            <a:tailEnd/>
          </a:ln>
        </p:spPr>
      </p:pic>
      <p:pic>
        <p:nvPicPr>
          <p:cNvPr id="19" name="Picture 18" descr="ICON_Server_flat_Q408.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655" y="2459195"/>
            <a:ext cx="921026" cy="172800"/>
          </a:xfrm>
          <a:prstGeom prst="rect">
            <a:avLst/>
          </a:prstGeom>
          <a:noFill/>
          <a:ln w="9525">
            <a:noFill/>
            <a:miter lim="800000"/>
            <a:headEnd/>
            <a:tailEnd/>
          </a:ln>
        </p:spPr>
      </p:pic>
      <p:sp>
        <p:nvSpPr>
          <p:cNvPr id="41" name="Left-Right Arrow 40"/>
          <p:cNvSpPr/>
          <p:nvPr/>
        </p:nvSpPr>
        <p:spPr>
          <a:xfrm>
            <a:off x="3776890" y="1587267"/>
            <a:ext cx="3658553" cy="457200"/>
          </a:xfrm>
          <a:prstGeom prst="lef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2" name="TextBox 41"/>
          <p:cNvSpPr txBox="1"/>
          <p:nvPr/>
        </p:nvSpPr>
        <p:spPr>
          <a:xfrm>
            <a:off x="1575867" y="6529122"/>
            <a:ext cx="3658553" cy="228600"/>
          </a:xfrm>
          <a:prstGeom prst="rect">
            <a:avLst/>
          </a:prstGeom>
          <a:noFill/>
        </p:spPr>
        <p:txBody>
          <a:bodyPr wrap="square" lIns="0" tIns="0" rIns="0" bIns="0" rtlCol="0">
            <a:noAutofit/>
          </a:bodyPr>
          <a:lstStyle/>
          <a:p>
            <a:pPr>
              <a:lnSpc>
                <a:spcPct val="90000"/>
              </a:lnSpc>
            </a:pPr>
            <a:r>
              <a:rPr lang="en-US" altLang="zh-TW" sz="900" smtClean="0">
                <a:latin typeface="Arial"/>
                <a:ea typeface="Microsoft JhengHei"/>
              </a:rPr>
              <a:t>1.</a:t>
            </a:r>
            <a:r>
              <a:rPr lang="zh-TW" altLang="en-US" sz="900" smtClean="0">
                <a:latin typeface="Arial"/>
                <a:ea typeface="Microsoft JhengHei"/>
              </a:rPr>
              <a:t>混合工作負載 </a:t>
            </a:r>
            <a:r>
              <a:rPr lang="en-US" altLang="zh-TW" sz="900" smtClean="0">
                <a:latin typeface="Arial"/>
                <a:ea typeface="Microsoft JhengHei"/>
              </a:rPr>
              <a:t>70% </a:t>
            </a:r>
            <a:r>
              <a:rPr lang="zh-TW" altLang="en-US" sz="900" smtClean="0">
                <a:latin typeface="Arial"/>
                <a:ea typeface="Microsoft JhengHei"/>
              </a:rPr>
              <a:t>讀取、</a:t>
            </a:r>
            <a:r>
              <a:rPr lang="en-US" altLang="zh-TW" sz="900" smtClean="0">
                <a:latin typeface="Arial"/>
                <a:ea typeface="Microsoft JhengHei"/>
              </a:rPr>
              <a:t>80% </a:t>
            </a:r>
            <a:r>
              <a:rPr lang="zh-TW" altLang="en-US" sz="900" smtClean="0">
                <a:latin typeface="Arial"/>
                <a:ea typeface="Microsoft JhengHei"/>
              </a:rPr>
              <a:t>隨機</a:t>
            </a:r>
            <a:endParaRPr lang="zh-TW" altLang="en-US" sz="900" dirty="0" smtClean="0">
              <a:latin typeface="Arial"/>
              <a:ea typeface="Microsoft JhengHei"/>
            </a:endParaRPr>
          </a:p>
        </p:txBody>
      </p:sp>
      <p:sp>
        <p:nvSpPr>
          <p:cNvPr id="6" name="TextBox 5"/>
          <p:cNvSpPr txBox="1"/>
          <p:nvPr/>
        </p:nvSpPr>
        <p:spPr>
          <a:xfrm>
            <a:off x="1575867" y="6662901"/>
            <a:ext cx="4868341" cy="342900"/>
          </a:xfrm>
          <a:prstGeom prst="rect">
            <a:avLst/>
          </a:prstGeom>
          <a:noFill/>
        </p:spPr>
        <p:txBody>
          <a:bodyPr wrap="square" lIns="0" tIns="0" rIns="0" bIns="0" rtlCol="0">
            <a:noAutofit/>
          </a:bodyPr>
          <a:lstStyle/>
          <a:p>
            <a:r>
              <a:rPr lang="zh-TW" altLang="en-US" sz="800" smtClean="0">
                <a:solidFill>
                  <a:schemeClr val="bg2">
                    <a:lumMod val="50000"/>
                  </a:schemeClr>
                </a:solidFill>
                <a:latin typeface="Arial"/>
                <a:ea typeface="Microsoft JhengHei"/>
              </a:rPr>
              <a:t>依據 </a:t>
            </a:r>
            <a:r>
              <a:rPr lang="en-US" altLang="zh-TW" sz="800" smtClean="0">
                <a:solidFill>
                  <a:schemeClr val="bg2">
                    <a:lumMod val="50000"/>
                  </a:schemeClr>
                </a:solidFill>
                <a:latin typeface="Arial"/>
                <a:ea typeface="Microsoft JhengHei"/>
              </a:rPr>
              <a:t>2013 </a:t>
            </a:r>
            <a:r>
              <a:rPr lang="zh-TW" altLang="en-US" sz="800" smtClean="0">
                <a:solidFill>
                  <a:schemeClr val="bg2">
                    <a:lumMod val="50000"/>
                  </a:schemeClr>
                </a:solidFill>
                <a:latin typeface="Arial"/>
                <a:ea typeface="Microsoft JhengHei"/>
              </a:rPr>
              <a:t>年市價和資金支出進行估算 </a:t>
            </a:r>
            <a:r>
              <a:rPr lang="en-US" altLang="zh-TW" sz="800" smtClean="0">
                <a:solidFill>
                  <a:schemeClr val="bg2">
                    <a:lumMod val="50000"/>
                  </a:schemeClr>
                </a:solidFill>
                <a:latin typeface="Arial"/>
                <a:ea typeface="Microsoft JhengHei"/>
              </a:rPr>
              <a:t>(</a:t>
            </a:r>
            <a:r>
              <a:rPr lang="zh-TW" altLang="en-US" sz="800" smtClean="0">
                <a:solidFill>
                  <a:schemeClr val="bg2">
                    <a:lumMod val="50000"/>
                  </a:schemeClr>
                </a:solidFill>
                <a:latin typeface="Arial"/>
                <a:ea typeface="Microsoft JhengHei"/>
              </a:rPr>
              <a:t>包括儲存硬體 </a:t>
            </a:r>
            <a:r>
              <a:rPr lang="en-US" altLang="zh-TW" sz="800" smtClean="0">
                <a:solidFill>
                  <a:schemeClr val="bg2">
                    <a:lumMod val="50000"/>
                  </a:schemeClr>
                </a:solidFill>
                <a:latin typeface="Arial"/>
                <a:ea typeface="Microsoft JhengHei"/>
              </a:rPr>
              <a:t>+ </a:t>
            </a:r>
            <a:r>
              <a:rPr lang="zh-TW" altLang="en-US" sz="800" smtClean="0">
                <a:solidFill>
                  <a:schemeClr val="bg2">
                    <a:lumMod val="50000"/>
                  </a:schemeClr>
                </a:solidFill>
                <a:latin typeface="Arial"/>
                <a:ea typeface="Microsoft JhengHei"/>
              </a:rPr>
              <a:t>軟體授權成本</a:t>
            </a:r>
            <a:r>
              <a:rPr lang="en-US" altLang="zh-TW" sz="800" smtClean="0">
                <a:solidFill>
                  <a:schemeClr val="bg2">
                    <a:lumMod val="50000"/>
                  </a:schemeClr>
                </a:solidFill>
                <a:latin typeface="Arial"/>
                <a:ea typeface="Microsoft JhengHei"/>
              </a:rPr>
              <a:t>)</a:t>
            </a:r>
            <a:endParaRPr lang="zh-TW" altLang="en-US" sz="800" smtClean="0">
              <a:solidFill>
                <a:schemeClr val="bg2">
                  <a:lumMod val="50000"/>
                </a:schemeClr>
              </a:solidFill>
              <a:latin typeface="Arial"/>
              <a:ea typeface="Microsoft JhengHei"/>
            </a:endParaRPr>
          </a:p>
          <a:p>
            <a:r>
              <a:rPr lang="en-US" sz="800" smtClean="0">
                <a:latin typeface="Arial"/>
                <a:ea typeface="Microsoft JhengHei"/>
              </a:rPr>
              <a:t> </a:t>
            </a:r>
            <a:endParaRPr lang="en-US" sz="800" dirty="0" smtClean="0">
              <a:latin typeface="Arial"/>
              <a:ea typeface="Microsoft JhengHei"/>
            </a:endParaRPr>
          </a:p>
        </p:txBody>
      </p:sp>
      <p:sp>
        <p:nvSpPr>
          <p:cNvPr id="14" name="Rectangle 13"/>
          <p:cNvSpPr/>
          <p:nvPr/>
        </p:nvSpPr>
        <p:spPr>
          <a:xfrm>
            <a:off x="2275501" y="5635741"/>
            <a:ext cx="1772111"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altLang="zh-TW" smtClean="0">
                <a:latin typeface="Arial"/>
                <a:ea typeface="Microsoft JhengHei"/>
              </a:rPr>
              <a:t>0.32 </a:t>
            </a:r>
            <a:r>
              <a:rPr lang="zh-TW" altLang="en-US" smtClean="0">
                <a:latin typeface="Arial"/>
                <a:ea typeface="Microsoft JhengHei"/>
              </a:rPr>
              <a:t>美元</a:t>
            </a:r>
            <a:r>
              <a:rPr lang="en-US" altLang="zh-TW" smtClean="0">
                <a:latin typeface="Arial"/>
                <a:ea typeface="Microsoft JhengHei"/>
              </a:rPr>
              <a:t>/IOPS</a:t>
            </a:r>
          </a:p>
          <a:p>
            <a:pPr algn="ctr">
              <a:lnSpc>
                <a:spcPct val="120000"/>
              </a:lnSpc>
            </a:pPr>
            <a:r>
              <a:rPr lang="en-US" altLang="zh-TW" smtClean="0">
                <a:latin typeface="Arial"/>
                <a:ea typeface="Microsoft JhengHei"/>
              </a:rPr>
              <a:t>2.12 </a:t>
            </a:r>
            <a:r>
              <a:rPr lang="zh-TW" altLang="en-US" smtClean="0">
                <a:latin typeface="Arial"/>
                <a:ea typeface="Microsoft JhengHei"/>
              </a:rPr>
              <a:t>美元</a:t>
            </a:r>
            <a:r>
              <a:rPr lang="en-US" altLang="zh-TW" smtClean="0">
                <a:latin typeface="Arial"/>
                <a:ea typeface="Microsoft JhengHei"/>
              </a:rPr>
              <a:t>/GB</a:t>
            </a:r>
            <a:endParaRPr lang="zh-TW" altLang="en-US" dirty="0" smtClean="0">
              <a:latin typeface="Arial"/>
              <a:ea typeface="Microsoft JhengHei"/>
            </a:endParaRPr>
          </a:p>
        </p:txBody>
      </p:sp>
      <p:sp>
        <p:nvSpPr>
          <p:cNvPr id="16" name="Rectangle 15"/>
          <p:cNvSpPr/>
          <p:nvPr/>
        </p:nvSpPr>
        <p:spPr>
          <a:xfrm>
            <a:off x="4696190" y="5635741"/>
            <a:ext cx="1772111"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altLang="zh-TW" smtClean="0">
                <a:latin typeface="Arial"/>
                <a:ea typeface="Microsoft JhengHei"/>
              </a:rPr>
              <a:t>0.57 </a:t>
            </a:r>
            <a:r>
              <a:rPr lang="zh-TW" altLang="en-US" smtClean="0">
                <a:latin typeface="Arial"/>
                <a:ea typeface="Microsoft JhengHei"/>
              </a:rPr>
              <a:t>美元</a:t>
            </a:r>
            <a:r>
              <a:rPr lang="en-US" altLang="zh-TW" smtClean="0">
                <a:latin typeface="Arial"/>
                <a:ea typeface="Microsoft JhengHei"/>
              </a:rPr>
              <a:t>/IOPS</a:t>
            </a:r>
          </a:p>
          <a:p>
            <a:pPr algn="ctr">
              <a:lnSpc>
                <a:spcPct val="120000"/>
              </a:lnSpc>
            </a:pPr>
            <a:r>
              <a:rPr lang="en-US" altLang="zh-TW" smtClean="0">
                <a:latin typeface="Arial"/>
                <a:ea typeface="Microsoft JhengHei"/>
              </a:rPr>
              <a:t>1.02 </a:t>
            </a:r>
            <a:r>
              <a:rPr lang="zh-TW" altLang="en-US" smtClean="0">
                <a:latin typeface="Arial"/>
                <a:ea typeface="Microsoft JhengHei"/>
              </a:rPr>
              <a:t>美元</a:t>
            </a:r>
            <a:r>
              <a:rPr lang="en-US" altLang="zh-TW" smtClean="0">
                <a:latin typeface="Arial"/>
                <a:ea typeface="Microsoft JhengHei"/>
              </a:rPr>
              <a:t>/GB</a:t>
            </a:r>
            <a:endParaRPr lang="zh-TW" altLang="en-US" dirty="0" smtClean="0">
              <a:latin typeface="Arial"/>
              <a:ea typeface="Microsoft JhengHei"/>
            </a:endParaRPr>
          </a:p>
        </p:txBody>
      </p:sp>
      <p:sp>
        <p:nvSpPr>
          <p:cNvPr id="20" name="Rectangle 19"/>
          <p:cNvSpPr/>
          <p:nvPr/>
        </p:nvSpPr>
        <p:spPr>
          <a:xfrm>
            <a:off x="6925620" y="5635741"/>
            <a:ext cx="1772111"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en-US" altLang="zh-TW" smtClean="0">
                <a:latin typeface="Arial"/>
                <a:ea typeface="Microsoft JhengHei"/>
              </a:rPr>
              <a:t>1.53 </a:t>
            </a:r>
            <a:r>
              <a:rPr lang="zh-TW" altLang="en-US" smtClean="0">
                <a:latin typeface="Arial"/>
                <a:ea typeface="Microsoft JhengHei"/>
              </a:rPr>
              <a:t>美元</a:t>
            </a:r>
            <a:r>
              <a:rPr lang="en-US" altLang="zh-TW" smtClean="0">
                <a:latin typeface="Arial"/>
                <a:ea typeface="Microsoft JhengHei"/>
              </a:rPr>
              <a:t>/IOPS</a:t>
            </a:r>
          </a:p>
          <a:p>
            <a:pPr algn="ctr">
              <a:lnSpc>
                <a:spcPct val="120000"/>
              </a:lnSpc>
            </a:pPr>
            <a:r>
              <a:rPr lang="en-US" altLang="zh-TW" smtClean="0">
                <a:latin typeface="Arial"/>
                <a:ea typeface="Microsoft JhengHei"/>
              </a:rPr>
              <a:t>0.48 </a:t>
            </a:r>
            <a:r>
              <a:rPr lang="zh-TW" altLang="en-US" smtClean="0">
                <a:latin typeface="Arial"/>
                <a:ea typeface="Microsoft JhengHei"/>
              </a:rPr>
              <a:t>美元</a:t>
            </a:r>
            <a:r>
              <a:rPr lang="en-US" altLang="zh-TW" smtClean="0">
                <a:latin typeface="Arial"/>
                <a:ea typeface="Microsoft JhengHei"/>
              </a:rPr>
              <a:t>/GB</a:t>
            </a:r>
            <a:endParaRPr lang="zh-TW" altLang="en-US" dirty="0" smtClean="0">
              <a:latin typeface="Arial"/>
              <a:ea typeface="Microsoft JhengHei"/>
            </a:endParaRPr>
          </a:p>
        </p:txBody>
      </p:sp>
    </p:spTree>
    <p:extLst>
      <p:ext uri="{BB962C8B-B14F-4D97-AF65-F5344CB8AC3E}">
        <p14:creationId xmlns:p14="http://schemas.microsoft.com/office/powerpoint/2010/main" val="88398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00200" y="5949280"/>
            <a:ext cx="5852120" cy="900246"/>
          </a:xfrm>
          <a:prstGeom prst="rect">
            <a:avLst/>
          </a:prstGeom>
          <a:noFill/>
        </p:spPr>
        <p:txBody>
          <a:bodyPr wrap="square" rtlCol="0">
            <a:spAutoFit/>
          </a:bodyPr>
          <a:lstStyle/>
          <a:p>
            <a:pPr marL="107950" indent="-107950" algn="l">
              <a:spcAft>
                <a:spcPts val="300"/>
              </a:spcAft>
              <a:buClr>
                <a:schemeClr val="tx1"/>
              </a:buClr>
              <a:buFont typeface="Arial" pitchFamily="34" charset="0"/>
              <a:buChar char="•"/>
            </a:pPr>
            <a:r>
              <a:rPr lang="zh-TW" altLang="en-US" sz="900" smtClean="0">
                <a:solidFill>
                  <a:schemeClr val="bg2">
                    <a:lumMod val="50000"/>
                  </a:schemeClr>
                </a:solidFill>
                <a:latin typeface="Arial"/>
                <a:ea typeface="Microsoft JhengHei"/>
              </a:rPr>
              <a:t>與大型外部儲存裝置相比</a:t>
            </a:r>
          </a:p>
          <a:p>
            <a:pPr marL="107950" indent="-107950" algn="l">
              <a:spcAft>
                <a:spcPts val="300"/>
              </a:spcAft>
              <a:buClr>
                <a:schemeClr val="tx1"/>
              </a:buClr>
              <a:buFont typeface="Arial" pitchFamily="34" charset="0"/>
              <a:buChar char="•"/>
            </a:pPr>
            <a:r>
              <a:rPr lang="zh-TW" altLang="en-US" sz="900" smtClean="0">
                <a:solidFill>
                  <a:schemeClr val="bg2">
                    <a:lumMod val="50000"/>
                  </a:schemeClr>
                </a:solidFill>
                <a:latin typeface="Arial"/>
                <a:ea typeface="Microsoft JhengHei"/>
              </a:rPr>
              <a:t>依據 </a:t>
            </a:r>
            <a:r>
              <a:rPr lang="en-US" altLang="zh-TW" sz="900" smtClean="0">
                <a:solidFill>
                  <a:schemeClr val="bg2">
                    <a:lumMod val="50000"/>
                  </a:schemeClr>
                </a:solidFill>
                <a:latin typeface="Arial"/>
                <a:ea typeface="Microsoft JhengHei"/>
              </a:rPr>
              <a:t>2013 </a:t>
            </a:r>
            <a:r>
              <a:rPr lang="zh-TW" altLang="en-US" sz="900" smtClean="0">
                <a:solidFill>
                  <a:schemeClr val="bg2">
                    <a:lumMod val="50000"/>
                  </a:schemeClr>
                </a:solidFill>
                <a:latin typeface="Arial"/>
                <a:ea typeface="Microsoft JhengHei"/>
              </a:rPr>
              <a:t>年市價和資金支出進行估算 </a:t>
            </a:r>
            <a:r>
              <a:rPr lang="en-US" altLang="zh-TW" sz="900" smtClean="0">
                <a:solidFill>
                  <a:schemeClr val="bg2">
                    <a:lumMod val="50000"/>
                  </a:schemeClr>
                </a:solidFill>
                <a:latin typeface="Arial"/>
                <a:ea typeface="Microsoft JhengHei"/>
              </a:rPr>
              <a:t>(</a:t>
            </a:r>
            <a:r>
              <a:rPr lang="zh-TW" altLang="en-US" sz="900" smtClean="0">
                <a:solidFill>
                  <a:schemeClr val="bg2">
                    <a:lumMod val="50000"/>
                  </a:schemeClr>
                </a:solidFill>
                <a:latin typeface="Arial"/>
                <a:ea typeface="Microsoft JhengHei"/>
              </a:rPr>
              <a:t>包括儲存硬體 </a:t>
            </a:r>
            <a:r>
              <a:rPr lang="en-US" altLang="zh-TW" sz="900" smtClean="0">
                <a:solidFill>
                  <a:schemeClr val="bg2">
                    <a:lumMod val="50000"/>
                  </a:schemeClr>
                </a:solidFill>
                <a:latin typeface="Arial"/>
                <a:ea typeface="Microsoft JhengHei"/>
              </a:rPr>
              <a:t>+ </a:t>
            </a:r>
            <a:r>
              <a:rPr lang="zh-TW" altLang="en-US" sz="900" smtClean="0">
                <a:solidFill>
                  <a:schemeClr val="bg2">
                    <a:lumMod val="50000"/>
                  </a:schemeClr>
                </a:solidFill>
                <a:latin typeface="Arial"/>
                <a:ea typeface="Microsoft JhengHei"/>
              </a:rPr>
              <a:t>軟體授權成本</a:t>
            </a:r>
            <a:r>
              <a:rPr lang="en-US" altLang="zh-TW" sz="900" smtClean="0">
                <a:solidFill>
                  <a:schemeClr val="bg2">
                    <a:lumMod val="50000"/>
                  </a:schemeClr>
                </a:solidFill>
                <a:latin typeface="Arial"/>
                <a:ea typeface="Microsoft JhengHei"/>
              </a:rPr>
              <a:t>)</a:t>
            </a:r>
            <a:endParaRPr lang="zh-TW" altLang="en-US" sz="900" smtClean="0">
              <a:solidFill>
                <a:schemeClr val="bg2">
                  <a:lumMod val="50000"/>
                </a:schemeClr>
              </a:solidFill>
              <a:latin typeface="Arial"/>
              <a:ea typeface="Microsoft JhengHei"/>
            </a:endParaRPr>
          </a:p>
          <a:p>
            <a:pPr marL="107950" indent="-107950" algn="l">
              <a:spcAft>
                <a:spcPts val="300"/>
              </a:spcAft>
              <a:buClr>
                <a:schemeClr val="tx1"/>
              </a:buClr>
              <a:buFont typeface="Arial" pitchFamily="34" charset="0"/>
              <a:buChar char="•"/>
            </a:pPr>
            <a:r>
              <a:rPr lang="zh-TW" altLang="en-US" sz="900" smtClean="0">
                <a:solidFill>
                  <a:schemeClr val="bg2">
                    <a:lumMod val="50000"/>
                  </a:schemeClr>
                </a:solidFill>
                <a:latin typeface="Arial"/>
                <a:ea typeface="Microsoft JhengHei"/>
              </a:rPr>
              <a:t>額外節省係基於自動化所帶來的營運成本縮減</a:t>
            </a:r>
          </a:p>
          <a:p>
            <a:pPr marL="107950" indent="-107950" algn="l">
              <a:spcAft>
                <a:spcPts val="300"/>
              </a:spcAft>
              <a:buClr>
                <a:schemeClr val="tx1"/>
              </a:buClr>
              <a:buFont typeface="Arial" pitchFamily="34" charset="0"/>
              <a:buChar char="•"/>
            </a:pPr>
            <a:r>
              <a:rPr lang="en-US" altLang="zh-TW" sz="900" smtClean="0">
                <a:solidFill>
                  <a:schemeClr val="bg2">
                    <a:lumMod val="50000"/>
                  </a:schemeClr>
                </a:solidFill>
                <a:latin typeface="Arial"/>
                <a:ea typeface="Microsoft JhengHei" pitchFamily="34" charset="-120"/>
              </a:rPr>
              <a:t>Virtual SAN </a:t>
            </a:r>
            <a:r>
              <a:rPr lang="zh-TW" altLang="en-US" sz="900" smtClean="0">
                <a:solidFill>
                  <a:schemeClr val="bg2">
                    <a:lumMod val="50000"/>
                  </a:schemeClr>
                </a:solidFill>
                <a:latin typeface="Arial"/>
                <a:ea typeface="Microsoft JhengHei"/>
              </a:rPr>
              <a:t>組態：每一個核心有 </a:t>
            </a:r>
            <a:r>
              <a:rPr lang="en-US" altLang="zh-TW" sz="900" smtClean="0">
                <a:solidFill>
                  <a:schemeClr val="bg2">
                    <a:lumMod val="50000"/>
                  </a:schemeClr>
                </a:solidFill>
                <a:latin typeface="Arial"/>
                <a:ea typeface="Microsoft JhengHei"/>
              </a:rPr>
              <a:t>9 </a:t>
            </a:r>
            <a:r>
              <a:rPr lang="zh-TW" altLang="en-US" sz="900" smtClean="0">
                <a:solidFill>
                  <a:schemeClr val="bg2">
                    <a:lumMod val="50000"/>
                  </a:schemeClr>
                </a:solidFill>
                <a:latin typeface="Arial"/>
                <a:ea typeface="Microsoft JhengHei"/>
              </a:rPr>
              <a:t>個虛擬機，每個虛擬機有 </a:t>
            </a:r>
            <a:r>
              <a:rPr lang="en-US" altLang="zh-TW" sz="900" smtClean="0">
                <a:solidFill>
                  <a:schemeClr val="bg2">
                    <a:lumMod val="50000"/>
                  </a:schemeClr>
                </a:solidFill>
                <a:latin typeface="Arial"/>
                <a:ea typeface="Microsoft JhengHei"/>
              </a:rPr>
              <a:t>40GB </a:t>
            </a:r>
            <a:r>
              <a:rPr lang="zh-TW" altLang="en-US" sz="900" smtClean="0">
                <a:solidFill>
                  <a:schemeClr val="bg2">
                    <a:lumMod val="50000"/>
                  </a:schemeClr>
                </a:solidFill>
                <a:latin typeface="Arial"/>
                <a:ea typeface="Microsoft JhengHei"/>
              </a:rPr>
              <a:t>可用，有 </a:t>
            </a:r>
            <a:r>
              <a:rPr lang="en-US" sz="900" smtClean="0">
                <a:solidFill>
                  <a:schemeClr val="bg2">
                    <a:lumMod val="50000"/>
                  </a:schemeClr>
                </a:solidFill>
                <a:latin typeface="Arial"/>
                <a:ea typeface="Microsoft JhengHei"/>
              </a:rPr>
              <a:t>2</a:t>
            </a:r>
            <a:r>
              <a:rPr lang="zh-TW" altLang="en-US" sz="900" smtClean="0">
                <a:solidFill>
                  <a:schemeClr val="bg2">
                    <a:lumMod val="50000"/>
                  </a:schemeClr>
                </a:solidFill>
                <a:latin typeface="Arial"/>
                <a:ea typeface="Microsoft JhengHei"/>
              </a:rPr>
              <a:t> 個複製可用，且採用 </a:t>
            </a:r>
            <a:r>
              <a:rPr lang="en-US" altLang="zh-TW" sz="900" smtClean="0">
                <a:solidFill>
                  <a:schemeClr val="bg2">
                    <a:lumMod val="50000"/>
                  </a:schemeClr>
                </a:solidFill>
                <a:latin typeface="Arial"/>
                <a:ea typeface="Microsoft JhengHei"/>
              </a:rPr>
              <a:t>10% SSD </a:t>
            </a:r>
            <a:r>
              <a:rPr lang="zh-TW" altLang="en-US" sz="900" smtClean="0">
                <a:solidFill>
                  <a:schemeClr val="bg2">
                    <a:lumMod val="50000"/>
                  </a:schemeClr>
                </a:solidFill>
                <a:latin typeface="Arial"/>
                <a:ea typeface="Microsoft JhengHei"/>
              </a:rPr>
              <a:t>來達成效能</a:t>
            </a:r>
            <a:endParaRPr lang="zh-TW" altLang="en-US" sz="900" dirty="0" smtClean="0">
              <a:solidFill>
                <a:schemeClr val="bg2">
                  <a:lumMod val="50000"/>
                </a:schemeClr>
              </a:solidFill>
              <a:latin typeface="Arial"/>
              <a:ea typeface="Microsoft JhengHei"/>
            </a:endParaRPr>
          </a:p>
        </p:txBody>
      </p:sp>
      <p:sp>
        <p:nvSpPr>
          <p:cNvPr id="9" name="Rectangle 8"/>
          <p:cNvSpPr/>
          <p:nvPr/>
        </p:nvSpPr>
        <p:spPr bwMode="auto">
          <a:xfrm>
            <a:off x="513293" y="1436512"/>
            <a:ext cx="8003084" cy="4488636"/>
          </a:xfrm>
          <a:prstGeom prst="rect">
            <a:avLst/>
          </a:prstGeom>
          <a:solidFill>
            <a:schemeClr val="bg1"/>
          </a:solidFill>
          <a:ln w="6350">
            <a:solidFill>
              <a:schemeClr val="bg2">
                <a:lumMod val="50000"/>
              </a:schemeClr>
            </a:solidFill>
            <a:round/>
            <a:headEnd/>
            <a:tailEnd/>
          </a:ln>
          <a:effectLst>
            <a:outerShdw blurRad="50800" dist="38100" dir="5400000" algn="t" rotWithShape="0">
              <a:prstClr val="black">
                <a:alpha val="4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1" name="Title 1"/>
          <p:cNvSpPr>
            <a:spLocks noGrp="1"/>
          </p:cNvSpPr>
          <p:nvPr>
            <p:ph type="title"/>
          </p:nvPr>
        </p:nvSpPr>
        <p:spPr>
          <a:xfrm>
            <a:off x="457200" y="152400"/>
            <a:ext cx="8229600" cy="812800"/>
          </a:xfrm>
        </p:spPr>
        <p:txBody>
          <a:bodyPr/>
          <a:lstStyle/>
          <a:p>
            <a:r>
              <a:rPr lang="zh-TW" altLang="en-US" smtClean="0">
                <a:ea typeface="Microsoft JhengHei"/>
              </a:rPr>
              <a:t>精密的延展能消除過度佈建</a:t>
            </a:r>
            <a:endParaRPr lang="zh-TW" altLang="en-US" dirty="0">
              <a:ea typeface="Microsoft JhengHei"/>
            </a:endParaRPr>
          </a:p>
        </p:txBody>
      </p:sp>
      <p:sp>
        <p:nvSpPr>
          <p:cNvPr id="6" name="Text Placeholder 5"/>
          <p:cNvSpPr>
            <a:spLocks noGrp="1"/>
          </p:cNvSpPr>
          <p:nvPr>
            <p:ph type="body" sz="quarter" idx="13"/>
          </p:nvPr>
        </p:nvSpPr>
        <p:spPr>
          <a:xfrm>
            <a:off x="457200" y="990600"/>
            <a:ext cx="8229600" cy="304800"/>
          </a:xfrm>
        </p:spPr>
        <p:txBody>
          <a:bodyPr/>
          <a:lstStyle/>
          <a:p>
            <a:r>
              <a:rPr lang="zh-TW" altLang="en-US" smtClean="0">
                <a:ea typeface="Microsoft JhengHei"/>
              </a:rPr>
              <a:t>提供可預測的延展及控制成本的能力</a:t>
            </a:r>
          </a:p>
          <a:p>
            <a:endParaRPr lang="en-US" dirty="0"/>
          </a:p>
        </p:txBody>
      </p:sp>
      <p:sp>
        <p:nvSpPr>
          <p:cNvPr id="16" name="Rectangular Callout 15"/>
          <p:cNvSpPr/>
          <p:nvPr/>
        </p:nvSpPr>
        <p:spPr bwMode="auto">
          <a:xfrm>
            <a:off x="3951708" y="4038601"/>
            <a:ext cx="1161981" cy="489097"/>
          </a:xfrm>
          <a:prstGeom prst="wedgeRectCallout">
            <a:avLst>
              <a:gd name="adj1" fmla="val -46671"/>
              <a:gd name="adj2" fmla="val 114294"/>
            </a:avLst>
          </a:prstGeom>
          <a:solidFill>
            <a:schemeClr val="accent4"/>
          </a:solidFill>
          <a:ln w="12700">
            <a:noFill/>
            <a:headEnd/>
            <a:tailEnd/>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lstStyle/>
          <a:p>
            <a:pPr algn="ctr">
              <a:lnSpc>
                <a:spcPts val="1000"/>
              </a:lnSpc>
            </a:pPr>
            <a:r>
              <a:rPr lang="en-US" altLang="zh-TW" sz="1000" i="1" smtClean="0">
                <a:solidFill>
                  <a:schemeClr val="bg1"/>
                </a:solidFill>
                <a:latin typeface="Arial"/>
                <a:ea typeface="Microsoft JhengHei"/>
              </a:rPr>
              <a:t>Virtual SAN </a:t>
            </a:r>
            <a:r>
              <a:rPr lang="zh-TW" altLang="en-US" sz="1000" i="1" smtClean="0">
                <a:solidFill>
                  <a:schemeClr val="bg1"/>
                </a:solidFill>
                <a:latin typeface="Arial"/>
                <a:ea typeface="Microsoft JhengHei"/>
              </a:rPr>
              <a:t>能達到可預測的線性延展</a:t>
            </a:r>
            <a:endParaRPr lang="zh-TW" altLang="en-US" sz="1000" i="1" dirty="0" smtClean="0">
              <a:solidFill>
                <a:schemeClr val="bg1"/>
              </a:solidFill>
              <a:latin typeface="Arial"/>
              <a:ea typeface="Microsoft JhengHei"/>
            </a:endParaRPr>
          </a:p>
        </p:txBody>
      </p:sp>
      <p:sp>
        <p:nvSpPr>
          <p:cNvPr id="17" name="Rectangular Callout 16"/>
          <p:cNvSpPr/>
          <p:nvPr/>
        </p:nvSpPr>
        <p:spPr bwMode="auto">
          <a:xfrm>
            <a:off x="5429473" y="2435268"/>
            <a:ext cx="1082668" cy="481631"/>
          </a:xfrm>
          <a:prstGeom prst="wedgeRectCallout">
            <a:avLst>
              <a:gd name="adj1" fmla="val -67582"/>
              <a:gd name="adj2" fmla="val 89294"/>
            </a:avLst>
          </a:prstGeom>
          <a:solidFill>
            <a:schemeClr val="accent4"/>
          </a:solidFill>
          <a:ln w="12700">
            <a:noFill/>
            <a:headEnd/>
            <a:tailEnd/>
          </a:ln>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lstStyle/>
          <a:p>
            <a:pPr algn="ctr">
              <a:lnSpc>
                <a:spcPts val="1000"/>
              </a:lnSpc>
            </a:pPr>
            <a:r>
              <a:rPr lang="zh-TW" altLang="en-US" sz="1000" i="1" smtClean="0">
                <a:solidFill>
                  <a:schemeClr val="bg1"/>
                </a:solidFill>
                <a:latin typeface="Arial"/>
                <a:ea typeface="Microsoft JhengHei"/>
              </a:rPr>
              <a:t>激增係對應 </a:t>
            </a:r>
            <a:r>
              <a:rPr lang="en-US" altLang="zh-TW" sz="1000" i="1" smtClean="0">
                <a:solidFill>
                  <a:schemeClr val="bg1"/>
                </a:solidFill>
                <a:latin typeface="Arial"/>
                <a:ea typeface="Microsoft JhengHei"/>
              </a:rPr>
              <a:t>IOPs </a:t>
            </a:r>
            <a:r>
              <a:rPr lang="zh-TW" altLang="en-US" sz="1000" i="1" smtClean="0">
                <a:solidFill>
                  <a:schemeClr val="bg1"/>
                </a:solidFill>
                <a:latin typeface="Arial"/>
                <a:ea typeface="Microsoft JhengHei"/>
              </a:rPr>
              <a:t>需求產生水平擴充</a:t>
            </a:r>
            <a:endParaRPr lang="zh-TW" altLang="en-US" sz="1000" i="1" dirty="0">
              <a:solidFill>
                <a:schemeClr val="bg1"/>
              </a:solidFill>
              <a:latin typeface="Arial"/>
              <a:ea typeface="Microsoft JhengHei"/>
            </a:endParaRPr>
          </a:p>
        </p:txBody>
      </p:sp>
      <p:sp>
        <p:nvSpPr>
          <p:cNvPr id="12" name="Slide Number Placeholder 3"/>
          <p:cNvSpPr>
            <a:spLocks noGrp="1"/>
          </p:cNvSpPr>
          <p:nvPr>
            <p:ph type="sldNum" sz="quarter" idx="12"/>
          </p:nvPr>
        </p:nvSpPr>
        <p:spPr>
          <a:xfrm>
            <a:off x="8700260" y="6464301"/>
            <a:ext cx="338138" cy="149224"/>
          </a:xfrm>
        </p:spPr>
        <p:txBody>
          <a:bodyPr/>
          <a:lstStyle/>
          <a:p>
            <a:fld id="{6EA6D8CF-3CDE-4807-BCD2-C9F2B831AAA5}" type="slidenum">
              <a:rPr lang="en-US" smtClean="0">
                <a:latin typeface="Arial"/>
                <a:ea typeface="Microsoft JhengHei"/>
              </a:rPr>
              <a:pPr/>
              <a:t>27</a:t>
            </a:fld>
            <a:endParaRPr lang="en-US">
              <a:latin typeface="Arial"/>
              <a:ea typeface="Microsoft JhengHei"/>
            </a:endParaRPr>
          </a:p>
        </p:txBody>
      </p:sp>
      <p:graphicFrame>
        <p:nvGraphicFramePr>
          <p:cNvPr id="11" name="Chart 10"/>
          <p:cNvGraphicFramePr/>
          <p:nvPr>
            <p:extLst>
              <p:ext uri="{D42A27DB-BD31-4B8C-83A1-F6EECF244321}">
                <p14:modId xmlns:p14="http://schemas.microsoft.com/office/powerpoint/2010/main" val="3403718197"/>
              </p:ext>
            </p:extLst>
          </p:nvPr>
        </p:nvGraphicFramePr>
        <p:xfrm>
          <a:off x="513293" y="1524000"/>
          <a:ext cx="8003084" cy="4401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ea typeface="Microsoft JhengHei"/>
              </a:rPr>
              <a:t>經營像 </a:t>
            </a:r>
            <a:r>
              <a:rPr lang="en-US" altLang="zh-TW" smtClean="0">
                <a:ea typeface="Microsoft JhengHei"/>
              </a:rPr>
              <a:t>Google </a:t>
            </a:r>
            <a:r>
              <a:rPr lang="zh-TW" altLang="en-US" smtClean="0">
                <a:ea typeface="Microsoft JhengHei"/>
              </a:rPr>
              <a:t>般的資料中心</a:t>
            </a:r>
            <a:endParaRPr lang="zh-TW" alt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28</a:t>
            </a:fld>
            <a:endParaRPr lang="en-US">
              <a:latin typeface="Arial"/>
              <a:ea typeface="Microsoft JhengHei"/>
            </a:endParaRPr>
          </a:p>
        </p:txBody>
      </p:sp>
      <p:sp>
        <p:nvSpPr>
          <p:cNvPr id="3" name="Text Placeholder 2"/>
          <p:cNvSpPr>
            <a:spLocks noGrp="1"/>
          </p:cNvSpPr>
          <p:nvPr>
            <p:ph type="body" sz="quarter" idx="13"/>
          </p:nvPr>
        </p:nvSpPr>
        <p:spPr/>
        <p:txBody>
          <a:bodyPr/>
          <a:lstStyle/>
          <a:p>
            <a:r>
              <a:rPr lang="zh-TW" altLang="en-US" smtClean="0">
                <a:ea typeface="Microsoft JhengHei"/>
              </a:rPr>
              <a:t>模組化基礎架構。中斷 </a:t>
            </a:r>
            <a:r>
              <a:rPr lang="en-US" altLang="zh-TW" smtClean="0">
                <a:ea typeface="Microsoft JhengHei"/>
              </a:rPr>
              <a:t>– </a:t>
            </a:r>
            <a:r>
              <a:rPr lang="zh-TW" altLang="en-US" smtClean="0">
                <a:ea typeface="Microsoft JhengHei"/>
              </a:rPr>
              <a:t>取代作業</a:t>
            </a:r>
            <a:endParaRPr lang="zh-TW" altLang="en-US" dirty="0">
              <a:ea typeface="Microsoft JhengHei"/>
            </a:endParaRPr>
          </a:p>
        </p:txBody>
      </p:sp>
      <p:sp>
        <p:nvSpPr>
          <p:cNvPr id="9" name="Rectangle 8"/>
          <p:cNvSpPr/>
          <p:nvPr/>
        </p:nvSpPr>
        <p:spPr>
          <a:xfrm>
            <a:off x="5793975" y="2209800"/>
            <a:ext cx="2892825" cy="2062103"/>
          </a:xfrm>
          <a:prstGeom prst="rect">
            <a:avLst/>
          </a:prstGeom>
        </p:spPr>
        <p:txBody>
          <a:bodyPr wrap="square">
            <a:spAutoFit/>
          </a:bodyPr>
          <a:lstStyle/>
          <a:p>
            <a:pPr marL="55563" indent="-55563"/>
            <a:r>
              <a:rPr lang="zh-TW" altLang="en-US" sz="1400" smtClean="0">
                <a:latin typeface="Arial"/>
                <a:ea typeface="Microsoft JhengHei"/>
              </a:rPr>
              <a:t>「</a:t>
            </a:r>
            <a:r>
              <a:rPr lang="zh-TW" altLang="en-US" sz="1600" smtClean="0">
                <a:latin typeface="Arial"/>
                <a:ea typeface="Microsoft JhengHei"/>
              </a:rPr>
              <a:t>從錯誤修正的觀點，我認為它對於硬體故障時所需採取的措施帶來</a:t>
            </a:r>
            <a:r>
              <a:rPr lang="zh-TW" altLang="en-US" sz="1600" b="1" smtClean="0">
                <a:solidFill>
                  <a:schemeClr val="accent1"/>
                </a:solidFill>
                <a:latin typeface="Arial"/>
                <a:ea typeface="Microsoft JhengHei"/>
              </a:rPr>
              <a:t>重大的差別</a:t>
            </a:r>
            <a:r>
              <a:rPr lang="zh-TW" altLang="en-US" sz="1600" smtClean="0">
                <a:latin typeface="Arial"/>
                <a:ea typeface="Microsoft JhengHei"/>
              </a:rPr>
              <a:t>。 我可以指派我團隊中的任何一個組員前去更換一個 </a:t>
            </a:r>
            <a:r>
              <a:rPr lang="en-US" altLang="zh-TW" sz="1600" smtClean="0">
                <a:latin typeface="Arial"/>
                <a:ea typeface="Microsoft JhengHei"/>
              </a:rPr>
              <a:t>1U </a:t>
            </a:r>
            <a:r>
              <a:rPr lang="zh-TW" altLang="en-US" sz="1600" smtClean="0">
                <a:latin typeface="Arial"/>
                <a:ea typeface="Microsoft JhengHei"/>
              </a:rPr>
              <a:t>或 </a:t>
            </a:r>
            <a:r>
              <a:rPr lang="en-US" altLang="zh-TW" sz="1600" smtClean="0">
                <a:latin typeface="Arial"/>
                <a:ea typeface="Microsoft JhengHei"/>
              </a:rPr>
              <a:t>2U </a:t>
            </a:r>
            <a:r>
              <a:rPr lang="zh-TW" altLang="en-US" sz="1600" smtClean="0">
                <a:latin typeface="Arial"/>
                <a:ea typeface="Microsoft JhengHei"/>
              </a:rPr>
              <a:t>伺服器。</a:t>
            </a:r>
            <a:r>
              <a:rPr lang="en-US" altLang="zh-TW" sz="1600" smtClean="0">
                <a:latin typeface="Arial"/>
                <a:ea typeface="Microsoft JhengHei"/>
              </a:rPr>
              <a:t>…</a:t>
            </a:r>
            <a:r>
              <a:rPr lang="zh-TW" altLang="en-US" sz="1600" b="1" smtClean="0">
                <a:solidFill>
                  <a:srgbClr val="0095D3"/>
                </a:solidFill>
                <a:latin typeface="Arial"/>
                <a:ea typeface="Microsoft JhengHei"/>
              </a:rPr>
              <a:t>這樣的作法能將我的資料中心模組化，並提供真正的軟體定義的儲存架構</a:t>
            </a:r>
            <a:r>
              <a:rPr lang="zh-TW" altLang="en-US" sz="1600" smtClean="0">
                <a:latin typeface="Arial"/>
                <a:ea typeface="Microsoft JhengHei"/>
              </a:rPr>
              <a:t>。」</a:t>
            </a:r>
            <a:endParaRPr lang="zh-TW" altLang="en-US" sz="1600" dirty="0">
              <a:latin typeface="Arial"/>
              <a:ea typeface="Microsoft JhengHei"/>
            </a:endParaRPr>
          </a:p>
        </p:txBody>
      </p:sp>
      <p:sp>
        <p:nvSpPr>
          <p:cNvPr id="15" name="Rectangle 14"/>
          <p:cNvSpPr/>
          <p:nvPr/>
        </p:nvSpPr>
        <p:spPr>
          <a:xfrm>
            <a:off x="5867902" y="4283402"/>
            <a:ext cx="2304498" cy="523220"/>
          </a:xfrm>
          <a:prstGeom prst="rect">
            <a:avLst/>
          </a:prstGeom>
        </p:spPr>
        <p:txBody>
          <a:bodyPr wrap="square">
            <a:spAutoFit/>
          </a:bodyPr>
          <a:lstStyle/>
          <a:p>
            <a:pPr marL="230188" indent="-230188"/>
            <a:r>
              <a:rPr lang="en-US" altLang="zh-TW" sz="1400" smtClean="0">
                <a:latin typeface="Arial"/>
                <a:ea typeface="Microsoft JhengHei"/>
              </a:rPr>
              <a:t>— DOE Fund IT </a:t>
            </a:r>
            <a:r>
              <a:rPr lang="zh-TW" altLang="en-US" sz="1400" smtClean="0">
                <a:latin typeface="Arial"/>
                <a:ea typeface="Microsoft JhengHei"/>
              </a:rPr>
              <a:t>主任，</a:t>
            </a:r>
            <a:br>
              <a:rPr lang="zh-TW" altLang="en-US" sz="1400" smtClean="0">
                <a:latin typeface="Arial"/>
                <a:ea typeface="Microsoft JhengHei"/>
              </a:rPr>
            </a:br>
            <a:r>
              <a:rPr lang="en-US" altLang="zh-TW" sz="1400" smtClean="0">
                <a:latin typeface="Arial"/>
                <a:ea typeface="Microsoft JhengHei"/>
              </a:rPr>
              <a:t>Ryan Hoenle</a:t>
            </a:r>
            <a:endParaRPr lang="zh-TW" altLang="en-US" sz="1400" dirty="0" smtClean="0">
              <a:latin typeface="Arial"/>
              <a:ea typeface="Microsoft JhengHei"/>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91200" y="1447800"/>
            <a:ext cx="2628000" cy="807970"/>
          </a:xfrm>
          <a:prstGeom prst="rect">
            <a:avLst/>
          </a:prstGeom>
        </p:spPr>
      </p:pic>
      <p:pic>
        <p:nvPicPr>
          <p:cNvPr id="2050" name="Picture 2" descr="http://assets.vr-zone.net/20124/google-datacenter-tech-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978" y="1597526"/>
            <a:ext cx="5046176" cy="448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3285126" y="1568450"/>
            <a:ext cx="2573749" cy="4208892"/>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4" name="Rectangle 43"/>
          <p:cNvSpPr/>
          <p:nvPr/>
        </p:nvSpPr>
        <p:spPr>
          <a:xfrm>
            <a:off x="6112932" y="1568450"/>
            <a:ext cx="2573749" cy="4208892"/>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45" name="Rectangle 44"/>
          <p:cNvSpPr/>
          <p:nvPr/>
        </p:nvSpPr>
        <p:spPr>
          <a:xfrm>
            <a:off x="457319" y="1568450"/>
            <a:ext cx="2573749" cy="4208892"/>
          </a:xfrm>
          <a:prstGeom prst="rect">
            <a:avLst/>
          </a:prstGeom>
          <a:solidFill>
            <a:schemeClr val="bg1"/>
          </a:solidFill>
          <a:ln w="6350">
            <a:solidFill>
              <a:schemeClr val="bg2">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372906" y="2568600"/>
            <a:ext cx="399556" cy="403200"/>
          </a:xfrm>
          <a:prstGeom prst="rect">
            <a:avLst/>
          </a:prstGeom>
        </p:spPr>
      </p:pic>
      <p:grpSp>
        <p:nvGrpSpPr>
          <p:cNvPr id="15" name="Group 14"/>
          <p:cNvGrpSpPr/>
          <p:nvPr/>
        </p:nvGrpSpPr>
        <p:grpSpPr>
          <a:xfrm>
            <a:off x="3810000" y="2559081"/>
            <a:ext cx="1444128" cy="439200"/>
            <a:chOff x="2398227" y="1211580"/>
            <a:chExt cx="2516188" cy="710707"/>
          </a:xfrm>
        </p:grpSpPr>
        <p:pic>
          <p:nvPicPr>
            <p:cNvPr id="16" name="Picture 12"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227" y="1211580"/>
              <a:ext cx="761999" cy="710707"/>
            </a:xfrm>
            <a:prstGeom prst="rect">
              <a:avLst/>
            </a:prstGeom>
            <a:noFill/>
            <a:ln w="9525">
              <a:noFill/>
              <a:miter lim="800000"/>
              <a:headEnd/>
              <a:tailEnd/>
            </a:ln>
          </p:spPr>
        </p:pic>
        <p:pic>
          <p:nvPicPr>
            <p:cNvPr id="17" name="Picture 13"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1352" y="1211580"/>
              <a:ext cx="761999" cy="710707"/>
            </a:xfrm>
            <a:prstGeom prst="rect">
              <a:avLst/>
            </a:prstGeom>
            <a:noFill/>
            <a:ln w="9525">
              <a:noFill/>
              <a:miter lim="800000"/>
              <a:headEnd/>
              <a:tailEnd/>
            </a:ln>
          </p:spPr>
        </p:pic>
        <p:pic>
          <p:nvPicPr>
            <p:cNvPr id="18" name="Picture 14"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2416" y="1211580"/>
              <a:ext cx="761999" cy="710707"/>
            </a:xfrm>
            <a:prstGeom prst="rect">
              <a:avLst/>
            </a:prstGeom>
            <a:noFill/>
            <a:ln w="9525">
              <a:noFill/>
              <a:miter lim="800000"/>
              <a:headEnd/>
              <a:tailEnd/>
            </a:ln>
          </p:spPr>
        </p:pic>
      </p:grpSp>
      <p:grpSp>
        <p:nvGrpSpPr>
          <p:cNvPr id="19" name="Group 18"/>
          <p:cNvGrpSpPr/>
          <p:nvPr/>
        </p:nvGrpSpPr>
        <p:grpSpPr>
          <a:xfrm>
            <a:off x="803523" y="2590859"/>
            <a:ext cx="1886990" cy="609541"/>
            <a:chOff x="2392201" y="961114"/>
            <a:chExt cx="1886990" cy="609541"/>
          </a:xfrm>
        </p:grpSpPr>
        <p:pic>
          <p:nvPicPr>
            <p:cNvPr id="20" name="Picture 151" descr="ICON_VM_desktop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5316" y="991055"/>
              <a:ext cx="523875" cy="579600"/>
            </a:xfrm>
            <a:prstGeom prst="rect">
              <a:avLst/>
            </a:prstGeom>
            <a:noFill/>
            <a:ln w="9525">
              <a:noFill/>
              <a:miter lim="800000"/>
              <a:headEnd/>
              <a:tailEnd/>
            </a:ln>
          </p:spPr>
        </p:pic>
        <p:pic>
          <p:nvPicPr>
            <p:cNvPr id="21" name="Picture 151" descr="ICON_VM_desktop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5481" y="962289"/>
              <a:ext cx="523875" cy="579600"/>
            </a:xfrm>
            <a:prstGeom prst="rect">
              <a:avLst/>
            </a:prstGeom>
            <a:noFill/>
            <a:ln w="9525">
              <a:noFill/>
              <a:miter lim="800000"/>
              <a:headEnd/>
              <a:tailEnd/>
            </a:ln>
          </p:spPr>
        </p:pic>
        <p:pic>
          <p:nvPicPr>
            <p:cNvPr id="22" name="Picture 151" descr="ICON_VM_desktop_Q30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2201" y="961114"/>
              <a:ext cx="523875" cy="579600"/>
            </a:xfrm>
            <a:prstGeom prst="rect">
              <a:avLst/>
            </a:prstGeom>
            <a:noFill/>
            <a:ln w="9525">
              <a:noFill/>
              <a:miter lim="800000"/>
              <a:headEnd/>
              <a:tailEnd/>
            </a:ln>
          </p:spPr>
        </p:pic>
      </p:grpSp>
      <p:sp>
        <p:nvSpPr>
          <p:cNvPr id="28" name="Rectangle 27"/>
          <p:cNvSpPr/>
          <p:nvPr/>
        </p:nvSpPr>
        <p:spPr>
          <a:xfrm>
            <a:off x="466879" y="1572490"/>
            <a:ext cx="2565147" cy="762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zh-TW" altLang="en-US" smtClean="0">
                <a:solidFill>
                  <a:prstClr val="white"/>
                </a:solidFill>
                <a:latin typeface="Arial"/>
                <a:ea typeface="Microsoft JhengHei"/>
              </a:rPr>
              <a:t>虛擬桌面平台</a:t>
            </a:r>
          </a:p>
          <a:p>
            <a:pPr algn="ctr" defTabSz="914400"/>
            <a:r>
              <a:rPr lang="en-US" altLang="zh-TW" smtClean="0">
                <a:solidFill>
                  <a:prstClr val="white"/>
                </a:solidFill>
                <a:latin typeface="Arial"/>
                <a:ea typeface="Microsoft JhengHei"/>
              </a:rPr>
              <a:t>(VDI)</a:t>
            </a:r>
            <a:endParaRPr lang="zh-TW" altLang="en-US" dirty="0">
              <a:solidFill>
                <a:prstClr val="white"/>
              </a:solidFill>
              <a:latin typeface="Arial"/>
              <a:ea typeface="Microsoft JhengHei"/>
            </a:endParaRPr>
          </a:p>
        </p:txBody>
      </p:sp>
      <p:sp>
        <p:nvSpPr>
          <p:cNvPr id="29" name="Rectangle 28"/>
          <p:cNvSpPr/>
          <p:nvPr/>
        </p:nvSpPr>
        <p:spPr>
          <a:xfrm>
            <a:off x="3284855" y="1572490"/>
            <a:ext cx="2581301" cy="762000"/>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TW" altLang="en-US" smtClean="0">
                <a:solidFill>
                  <a:prstClr val="white"/>
                </a:solidFill>
                <a:latin typeface="Arial"/>
                <a:ea typeface="Microsoft JhengHei"/>
              </a:rPr>
              <a:t>第 </a:t>
            </a:r>
            <a:r>
              <a:rPr lang="en-US" altLang="zh-TW" smtClean="0">
                <a:solidFill>
                  <a:prstClr val="white"/>
                </a:solidFill>
                <a:latin typeface="Arial"/>
                <a:ea typeface="Microsoft JhengHei"/>
              </a:rPr>
              <a:t>2 </a:t>
            </a:r>
            <a:r>
              <a:rPr lang="zh-TW" altLang="en-US" smtClean="0">
                <a:solidFill>
                  <a:prstClr val="white"/>
                </a:solidFill>
                <a:latin typeface="Arial"/>
                <a:ea typeface="Microsoft JhengHei"/>
              </a:rPr>
              <a:t>層 </a:t>
            </a:r>
            <a:r>
              <a:rPr lang="en-US" altLang="zh-TW" smtClean="0">
                <a:solidFill>
                  <a:prstClr val="white"/>
                </a:solidFill>
                <a:latin typeface="Arial"/>
                <a:ea typeface="Microsoft JhengHei"/>
              </a:rPr>
              <a:t>/ </a:t>
            </a:r>
            <a:r>
              <a:rPr lang="zh-TW" altLang="en-US" smtClean="0">
                <a:solidFill>
                  <a:prstClr val="white"/>
                </a:solidFill>
                <a:latin typeface="Arial"/>
                <a:ea typeface="Microsoft JhengHei"/>
              </a:rPr>
              <a:t>第 </a:t>
            </a:r>
            <a:r>
              <a:rPr lang="en-US" altLang="zh-TW" smtClean="0">
                <a:solidFill>
                  <a:prstClr val="white"/>
                </a:solidFill>
                <a:latin typeface="Arial"/>
                <a:ea typeface="Microsoft JhengHei"/>
              </a:rPr>
              <a:t>3 </a:t>
            </a:r>
            <a:r>
              <a:rPr lang="zh-TW" altLang="en-US" smtClean="0">
                <a:solidFill>
                  <a:prstClr val="white"/>
                </a:solidFill>
                <a:latin typeface="Arial"/>
                <a:ea typeface="Microsoft JhengHei"/>
              </a:rPr>
              <a:t>層 </a:t>
            </a:r>
            <a:r>
              <a:rPr lang="en-US" altLang="zh-TW" smtClean="0">
                <a:solidFill>
                  <a:prstClr val="white"/>
                </a:solidFill>
                <a:latin typeface="Arial"/>
                <a:ea typeface="Microsoft JhengHei"/>
              </a:rPr>
              <a:t>/ </a:t>
            </a:r>
            <a:r>
              <a:rPr lang="zh-TW" altLang="en-US" smtClean="0">
                <a:solidFill>
                  <a:prstClr val="white"/>
                </a:solidFill>
                <a:latin typeface="Arial"/>
                <a:ea typeface="Microsoft JhengHei"/>
              </a:rPr>
              <a:t>接移</a:t>
            </a:r>
            <a:endParaRPr lang="zh-TW" altLang="en-US" dirty="0">
              <a:solidFill>
                <a:prstClr val="white"/>
              </a:solidFill>
              <a:latin typeface="Arial"/>
              <a:ea typeface="Microsoft JhengHei"/>
            </a:endParaRPr>
          </a:p>
        </p:txBody>
      </p:sp>
      <p:sp>
        <p:nvSpPr>
          <p:cNvPr id="30" name="Rectangle 29"/>
          <p:cNvSpPr/>
          <p:nvPr/>
        </p:nvSpPr>
        <p:spPr>
          <a:xfrm>
            <a:off x="6118093" y="1572490"/>
            <a:ext cx="2568587" cy="762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914400"/>
            <a:r>
              <a:rPr lang="zh-TW" altLang="en-US" smtClean="0">
                <a:solidFill>
                  <a:prstClr val="white"/>
                </a:solidFill>
                <a:latin typeface="Arial"/>
                <a:ea typeface="Microsoft JhengHei"/>
              </a:rPr>
              <a:t>災難復原目標</a:t>
            </a:r>
            <a:endParaRPr lang="zh-TW" altLang="en-US" dirty="0">
              <a:solidFill>
                <a:prstClr val="white"/>
              </a:solidFill>
              <a:latin typeface="Arial"/>
              <a:ea typeface="Microsoft JhengHei"/>
            </a:endParaRPr>
          </a:p>
        </p:txBody>
      </p:sp>
      <p:sp>
        <p:nvSpPr>
          <p:cNvPr id="31" name="TextBox 30"/>
          <p:cNvSpPr txBox="1"/>
          <p:nvPr/>
        </p:nvSpPr>
        <p:spPr>
          <a:xfrm>
            <a:off x="3387123" y="3428997"/>
            <a:ext cx="2385339" cy="2362200"/>
          </a:xfrm>
          <a:prstGeom prst="rect">
            <a:avLst/>
          </a:prstGeom>
          <a:noFill/>
        </p:spPr>
        <p:txBody>
          <a:bodyPr wrap="square" lIns="0" tIns="0" rIns="0" bIns="0" rtlCol="0">
            <a:noAutofit/>
          </a:bodyPr>
          <a:lstStyle/>
          <a:p>
            <a:pPr marL="180975" indent="-180975">
              <a:spcAft>
                <a:spcPts val="600"/>
              </a:spcAft>
              <a:buFont typeface="Arial" pitchFamily="34" charset="0"/>
              <a:buChar char="•"/>
            </a:pPr>
            <a:r>
              <a:rPr lang="zh-TW" altLang="en-US" sz="1400" smtClean="0">
                <a:latin typeface="Arial"/>
                <a:ea typeface="Microsoft JhengHei"/>
              </a:rPr>
              <a:t>快速儲存佈建及完全自動化</a:t>
            </a:r>
          </a:p>
          <a:p>
            <a:pPr marL="180975" indent="-180975">
              <a:spcAft>
                <a:spcPts val="600"/>
              </a:spcAft>
              <a:buFont typeface="Arial" pitchFamily="34" charset="0"/>
              <a:buChar char="•"/>
            </a:pPr>
            <a:r>
              <a:rPr lang="zh-TW" altLang="en-US" sz="1400" smtClean="0">
                <a:latin typeface="Arial"/>
                <a:ea typeface="Microsoft JhengHei"/>
              </a:rPr>
              <a:t>理想的價格</a:t>
            </a:r>
            <a:r>
              <a:rPr lang="en-US" altLang="zh-TW" sz="1400" smtClean="0">
                <a:latin typeface="Arial"/>
                <a:ea typeface="Microsoft JhengHei"/>
              </a:rPr>
              <a:t>/</a:t>
            </a:r>
            <a:r>
              <a:rPr lang="zh-TW" altLang="en-US" sz="1400" smtClean="0">
                <a:latin typeface="Arial"/>
                <a:ea typeface="Microsoft JhengHei"/>
              </a:rPr>
              <a:t>效能</a:t>
            </a:r>
          </a:p>
          <a:p>
            <a:pPr marL="180975" indent="-180975">
              <a:spcAft>
                <a:spcPts val="600"/>
              </a:spcAft>
              <a:buFont typeface="Arial" pitchFamily="34" charset="0"/>
              <a:buChar char="•"/>
            </a:pPr>
            <a:r>
              <a:rPr lang="zh-TW" altLang="en-US" sz="1400" smtClean="0">
                <a:latin typeface="Arial"/>
                <a:ea typeface="Microsoft JhengHei"/>
              </a:rPr>
              <a:t>能讓雲端架構設計師更容易地佈建儲存</a:t>
            </a:r>
          </a:p>
          <a:p>
            <a:pPr>
              <a:lnSpc>
                <a:spcPct val="90000"/>
              </a:lnSpc>
            </a:pPr>
            <a:endParaRPr lang="en-US" sz="1400" dirty="0" smtClean="0"/>
          </a:p>
        </p:txBody>
      </p:sp>
      <p:sp>
        <p:nvSpPr>
          <p:cNvPr id="32" name="TextBox 31"/>
          <p:cNvSpPr txBox="1"/>
          <p:nvPr/>
        </p:nvSpPr>
        <p:spPr>
          <a:xfrm>
            <a:off x="6218905" y="3415142"/>
            <a:ext cx="2438400" cy="2362200"/>
          </a:xfrm>
          <a:prstGeom prst="rect">
            <a:avLst/>
          </a:prstGeom>
          <a:noFill/>
        </p:spPr>
        <p:txBody>
          <a:bodyPr wrap="square" lIns="0" tIns="0" rIns="0" bIns="0" rtlCol="0">
            <a:noAutofit/>
          </a:bodyPr>
          <a:lstStyle/>
          <a:p>
            <a:pPr marL="341313" indent="-171450">
              <a:spcAft>
                <a:spcPts val="600"/>
              </a:spcAft>
              <a:buFont typeface="Arial" pitchFamily="34" charset="0"/>
              <a:buChar char="•"/>
            </a:pPr>
            <a:r>
              <a:rPr lang="zh-TW" altLang="en-US" sz="1400" smtClean="0">
                <a:latin typeface="Arial"/>
                <a:ea typeface="Microsoft JhengHei"/>
              </a:rPr>
              <a:t>與 </a:t>
            </a:r>
            <a:r>
              <a:rPr lang="en-US" altLang="zh-TW" sz="1400" smtClean="0">
                <a:latin typeface="Arial"/>
                <a:ea typeface="Microsoft JhengHei"/>
              </a:rPr>
              <a:t>vSphere Replication </a:t>
            </a:r>
            <a:r>
              <a:rPr lang="zh-TW" altLang="en-US" sz="1400" smtClean="0">
                <a:latin typeface="Arial"/>
                <a:ea typeface="Microsoft JhengHei"/>
              </a:rPr>
              <a:t>和 </a:t>
            </a:r>
            <a:r>
              <a:rPr lang="en-US" altLang="zh-TW" sz="1400" smtClean="0">
                <a:latin typeface="Arial"/>
                <a:ea typeface="Microsoft JhengHei"/>
              </a:rPr>
              <a:t>VMware SRM </a:t>
            </a:r>
            <a:r>
              <a:rPr lang="zh-TW" altLang="en-US" sz="1400" smtClean="0">
                <a:latin typeface="Arial"/>
                <a:ea typeface="Microsoft JhengHei"/>
              </a:rPr>
              <a:t>整合</a:t>
            </a:r>
          </a:p>
          <a:p>
            <a:pPr marL="341313" indent="-171450">
              <a:spcAft>
                <a:spcPts val="600"/>
              </a:spcAft>
              <a:buFont typeface="Arial" pitchFamily="34" charset="0"/>
              <a:buChar char="•"/>
            </a:pPr>
            <a:r>
              <a:rPr lang="zh-TW" altLang="en-US" sz="1400" smtClean="0">
                <a:latin typeface="Arial"/>
                <a:ea typeface="Microsoft JhengHei"/>
              </a:rPr>
              <a:t>減少儲存成本</a:t>
            </a:r>
          </a:p>
          <a:p>
            <a:pPr marL="341313" indent="-171450">
              <a:spcAft>
                <a:spcPts val="600"/>
              </a:spcAft>
              <a:buFont typeface="Arial" pitchFamily="34" charset="0"/>
              <a:buChar char="•"/>
            </a:pPr>
            <a:r>
              <a:rPr lang="zh-TW" altLang="en-US" sz="1400" smtClean="0">
                <a:latin typeface="Arial"/>
                <a:ea typeface="Microsoft JhengHei"/>
              </a:rPr>
              <a:t>最小化資料中心佔位面積</a:t>
            </a:r>
            <a:endParaRPr lang="zh-TW" altLang="en-US" sz="1400" dirty="0">
              <a:latin typeface="Arial"/>
              <a:ea typeface="Microsoft JhengHei"/>
            </a:endParaRPr>
          </a:p>
        </p:txBody>
      </p:sp>
      <p:sp>
        <p:nvSpPr>
          <p:cNvPr id="25" name="Title 2"/>
          <p:cNvSpPr txBox="1">
            <a:spLocks/>
          </p:cNvSpPr>
          <p:nvPr/>
        </p:nvSpPr>
        <p:spPr>
          <a:xfrm>
            <a:off x="495274"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endParaRPr lang="en-US" dirty="0">
              <a:solidFill>
                <a:srgbClr val="387C2C"/>
              </a:solidFill>
            </a:endParaRPr>
          </a:p>
        </p:txBody>
      </p:sp>
      <p:sp>
        <p:nvSpPr>
          <p:cNvPr id="26" name="Text Placeholder 5"/>
          <p:cNvSpPr txBox="1">
            <a:spLocks/>
          </p:cNvSpPr>
          <p:nvPr/>
        </p:nvSpPr>
        <p:spPr>
          <a:xfrm>
            <a:off x="457200" y="1041400"/>
            <a:ext cx="8229600" cy="3048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2pPr>
            <a:lvl3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3pPr>
            <a:lvl4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4pPr>
            <a:lvl5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5pPr>
            <a:lvl6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6pPr>
            <a:lvl7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7pPr>
            <a:lvl8pPr marL="0" indent="0" algn="l" defTabSz="914400" rtl="0" eaLnBrk="1" latinLnBrk="0" hangingPunct="1">
              <a:lnSpc>
                <a:spcPct val="90000"/>
              </a:lnSpc>
              <a:spcBef>
                <a:spcPts val="0"/>
              </a:spcBef>
              <a:buClr>
                <a:schemeClr val="tx1">
                  <a:lumMod val="60000"/>
                  <a:lumOff val="40000"/>
                </a:schemeClr>
              </a:buClr>
              <a:buSzPct val="90000"/>
              <a:buFont typeface="Calibri" panose="020F0502020204030204" pitchFamily="34" charset="0"/>
              <a:buNone/>
              <a:defRPr sz="2000" kern="1200">
                <a:solidFill>
                  <a:schemeClr val="accent4"/>
                </a:solidFill>
                <a:latin typeface="+mn-lt"/>
                <a:ea typeface="+mn-ea"/>
                <a:cs typeface="+mn-cs"/>
              </a:defRPr>
            </a:lvl8pPr>
            <a:lvl9pPr marL="0" indent="0" algn="l" defTabSz="914400" rtl="0" eaLnBrk="1" latinLnBrk="0" hangingPunct="1">
              <a:lnSpc>
                <a:spcPct val="90000"/>
              </a:lnSpc>
              <a:spcBef>
                <a:spcPts val="0"/>
              </a:spcBef>
              <a:buClr>
                <a:schemeClr val="tx1">
                  <a:lumMod val="60000"/>
                  <a:lumOff val="40000"/>
                </a:schemeClr>
              </a:buClr>
              <a:buSzPct val="90000"/>
              <a:buFont typeface="Arial" panose="020B0604020202020204" pitchFamily="34" charset="0"/>
              <a:buNone/>
              <a:defRPr sz="2000" kern="1200">
                <a:solidFill>
                  <a:schemeClr val="accent4"/>
                </a:solidFill>
                <a:latin typeface="+mn-lt"/>
                <a:ea typeface="+mn-ea"/>
                <a:cs typeface="+mn-cs"/>
              </a:defRPr>
            </a:lvl9pPr>
          </a:lstStyle>
          <a:p>
            <a:endParaRPr lang="en-US" dirty="0">
              <a:solidFill>
                <a:srgbClr val="717074"/>
              </a:solidFill>
            </a:endParaRPr>
          </a:p>
        </p:txBody>
      </p:sp>
      <p:sp>
        <p:nvSpPr>
          <p:cNvPr id="3" name="TextBox 2"/>
          <p:cNvSpPr txBox="1"/>
          <p:nvPr/>
        </p:nvSpPr>
        <p:spPr>
          <a:xfrm>
            <a:off x="570458" y="3428997"/>
            <a:ext cx="2458090" cy="2362200"/>
          </a:xfrm>
          <a:prstGeom prst="rect">
            <a:avLst/>
          </a:prstGeom>
          <a:noFill/>
        </p:spPr>
        <p:txBody>
          <a:bodyPr wrap="square" lIns="0" tIns="0" rIns="0" bIns="0" rtlCol="0">
            <a:noAutofit/>
          </a:bodyPr>
          <a:lstStyle/>
          <a:p>
            <a:pPr marL="341313" indent="-171450">
              <a:spcAft>
                <a:spcPts val="600"/>
              </a:spcAft>
              <a:buFont typeface="Arial" pitchFamily="34" charset="0"/>
              <a:buChar char="•"/>
            </a:pPr>
            <a:r>
              <a:rPr lang="zh-TW" altLang="en-US" sz="1400" smtClean="0">
                <a:latin typeface="Arial"/>
                <a:ea typeface="Microsoft JhengHei"/>
              </a:rPr>
              <a:t>處理尖峰效能需求 </a:t>
            </a:r>
            <a:r>
              <a:rPr lang="en-US" altLang="zh-TW" sz="1400" smtClean="0">
                <a:latin typeface="Arial"/>
                <a:ea typeface="Microsoft JhengHei"/>
              </a:rPr>
              <a:t>(</a:t>
            </a:r>
            <a:r>
              <a:rPr lang="zh-TW" altLang="en-US" sz="1400" smtClean="0">
                <a:latin typeface="Arial"/>
                <a:ea typeface="Microsoft JhengHei"/>
              </a:rPr>
              <a:t>開機、登入、讀取</a:t>
            </a:r>
            <a:r>
              <a:rPr lang="en-US" altLang="zh-TW" sz="1400" smtClean="0">
                <a:latin typeface="Arial"/>
                <a:ea typeface="Microsoft JhengHei"/>
              </a:rPr>
              <a:t>/</a:t>
            </a:r>
            <a:r>
              <a:rPr lang="zh-TW" altLang="en-US" sz="1400" smtClean="0">
                <a:latin typeface="Arial"/>
                <a:ea typeface="Microsoft JhengHei"/>
              </a:rPr>
              <a:t>寫入爆量</a:t>
            </a:r>
            <a:r>
              <a:rPr lang="en-US" altLang="zh-TW" sz="1400" smtClean="0">
                <a:latin typeface="Arial"/>
                <a:ea typeface="Microsoft JhengHei"/>
              </a:rPr>
              <a:t>)</a:t>
            </a:r>
          </a:p>
          <a:p>
            <a:pPr marL="341313" indent="-171450">
              <a:spcAft>
                <a:spcPts val="600"/>
              </a:spcAft>
              <a:buFont typeface="Arial" pitchFamily="34" charset="0"/>
              <a:buChar char="•"/>
            </a:pPr>
            <a:r>
              <a:rPr lang="zh-TW" altLang="en-US" sz="1400" smtClean="0">
                <a:latin typeface="Arial"/>
                <a:ea typeface="Microsoft JhengHei"/>
              </a:rPr>
              <a:t>從 </a:t>
            </a:r>
            <a:r>
              <a:rPr lang="en-US" altLang="zh-TW" sz="1400" smtClean="0">
                <a:latin typeface="Arial"/>
                <a:ea typeface="Microsoft JhengHei"/>
              </a:rPr>
              <a:t>POC </a:t>
            </a:r>
            <a:r>
              <a:rPr lang="zh-TW" altLang="en-US" sz="1400" smtClean="0">
                <a:latin typeface="Arial"/>
                <a:ea typeface="Microsoft JhengHei"/>
              </a:rPr>
              <a:t>精密擴充至生產，而不需要大量前期投資</a:t>
            </a:r>
          </a:p>
          <a:p>
            <a:pPr marL="341313" indent="-171450">
              <a:spcAft>
                <a:spcPts val="600"/>
              </a:spcAft>
              <a:buFont typeface="Arial" pitchFamily="34" charset="0"/>
              <a:buChar char="•"/>
            </a:pPr>
            <a:r>
              <a:rPr lang="zh-TW" altLang="en-US" sz="1400" smtClean="0">
                <a:latin typeface="Arial"/>
                <a:ea typeface="Microsoft JhengHei"/>
              </a:rPr>
              <a:t>支援高 </a:t>
            </a:r>
            <a:r>
              <a:rPr lang="en-US" altLang="zh-TW" sz="1400" smtClean="0">
                <a:latin typeface="Arial"/>
                <a:ea typeface="Microsoft JhengHei"/>
              </a:rPr>
              <a:t>VDI </a:t>
            </a:r>
            <a:r>
              <a:rPr lang="zh-TW" altLang="en-US" sz="1400" smtClean="0">
                <a:latin typeface="Arial"/>
                <a:ea typeface="Microsoft JhengHei"/>
              </a:rPr>
              <a:t>密度</a:t>
            </a:r>
            <a:endParaRPr lang="zh-TW" altLang="en-US" sz="1400" dirty="0">
              <a:latin typeface="Arial"/>
              <a:ea typeface="Microsoft JhengHei"/>
            </a:endParaRPr>
          </a:p>
        </p:txBody>
      </p:sp>
      <p:grpSp>
        <p:nvGrpSpPr>
          <p:cNvPr id="6" name="Group 5"/>
          <p:cNvGrpSpPr/>
          <p:nvPr/>
        </p:nvGrpSpPr>
        <p:grpSpPr>
          <a:xfrm>
            <a:off x="528888" y="3294856"/>
            <a:ext cx="2503137" cy="2438400"/>
            <a:chOff x="-4497389" y="6190455"/>
            <a:chExt cx="3336647" cy="2438400"/>
          </a:xfrm>
        </p:grpSpPr>
        <p:sp>
          <p:nvSpPr>
            <p:cNvPr id="33" name="TextBox 32"/>
            <p:cNvSpPr txBox="1"/>
            <p:nvPr/>
          </p:nvSpPr>
          <p:spPr>
            <a:xfrm>
              <a:off x="-4497389" y="6190455"/>
              <a:ext cx="3336647" cy="2438400"/>
            </a:xfrm>
            <a:prstGeom prst="rect">
              <a:avLst/>
            </a:prstGeom>
            <a:solidFill>
              <a:schemeClr val="bg1"/>
            </a:solidFill>
          </p:spPr>
          <p:txBody>
            <a:bodyPr wrap="square" lIns="0" tIns="0" rIns="0" bIns="0" rtlCol="0">
              <a:noAutofit/>
            </a:bodyPr>
            <a:lstStyle/>
            <a:p>
              <a:endParaRPr lang="en-US" sz="1600" i="1" dirty="0" smtClean="0">
                <a:latin typeface="Arial"/>
                <a:ea typeface="Microsoft JhengHei"/>
              </a:endParaRPr>
            </a:p>
            <a:p>
              <a:endParaRPr lang="en-US" sz="1000" i="1" dirty="0">
                <a:latin typeface="Arial"/>
                <a:ea typeface="Microsoft JhengHei"/>
              </a:endParaRPr>
            </a:p>
            <a:p>
              <a:pPr marL="58738" indent="-58738">
                <a:spcBef>
                  <a:spcPts val="600"/>
                </a:spcBef>
              </a:pPr>
              <a:r>
                <a:rPr lang="zh-TW" altLang="en-US" sz="1400" i="1" smtClean="0">
                  <a:latin typeface="Arial"/>
                  <a:ea typeface="Microsoft JhengHei"/>
                </a:rPr>
                <a:t>「</a:t>
              </a:r>
              <a:r>
                <a:rPr lang="en-US" altLang="zh-TW" sz="1400" i="1" smtClean="0">
                  <a:latin typeface="Arial"/>
                  <a:ea typeface="Microsoft JhengHei"/>
                </a:rPr>
                <a:t>Virtual SAN </a:t>
              </a:r>
              <a:r>
                <a:rPr lang="zh-TW" altLang="en-US" sz="1400" i="1" smtClean="0">
                  <a:latin typeface="Arial"/>
                  <a:ea typeface="Microsoft JhengHei"/>
                </a:rPr>
                <a:t>非常</a:t>
              </a:r>
              <a:r>
                <a:rPr lang="zh-TW" altLang="en-US" sz="1400" b="1" i="1" smtClean="0">
                  <a:solidFill>
                    <a:schemeClr val="accent1"/>
                  </a:solidFill>
                  <a:latin typeface="Arial"/>
                  <a:ea typeface="Microsoft JhengHei"/>
                </a:rPr>
                <a:t>容易使用，</a:t>
              </a:r>
              <a:r>
                <a:rPr lang="zh-TW" altLang="en-US" sz="1400" i="1" smtClean="0">
                  <a:latin typeface="Arial"/>
                  <a:ea typeface="Microsoft JhengHei"/>
                </a:rPr>
                <a:t>並可讓我們使用現有的硬體</a:t>
              </a:r>
              <a:r>
                <a:rPr lang="zh-TW" altLang="en-US" sz="1400" b="1" i="1">
                  <a:solidFill>
                    <a:schemeClr val="accent1"/>
                  </a:solidFill>
                  <a:latin typeface="Arial"/>
                  <a:ea typeface="Microsoft JhengHei"/>
                </a:rPr>
                <a:t>水平擴充 </a:t>
              </a:r>
              <a:r>
                <a:rPr lang="en-US" altLang="zh-TW" sz="1400" b="1" i="1">
                  <a:solidFill>
                    <a:schemeClr val="accent1"/>
                  </a:solidFill>
                  <a:latin typeface="Arial"/>
                  <a:ea typeface="Microsoft JhengHei"/>
                </a:rPr>
                <a:t>VDI </a:t>
              </a:r>
              <a:r>
                <a:rPr lang="zh-TW" altLang="en-US" sz="1400" b="1" i="1">
                  <a:solidFill>
                    <a:schemeClr val="accent1"/>
                  </a:solidFill>
                  <a:latin typeface="Arial"/>
                  <a:ea typeface="Microsoft JhengHei"/>
                </a:rPr>
                <a:t>環境</a:t>
              </a:r>
              <a:r>
                <a:rPr lang="zh-TW" altLang="en-US" sz="1400" i="1" smtClean="0">
                  <a:latin typeface="Arial"/>
                  <a:ea typeface="Microsoft JhengHei"/>
                </a:rPr>
                <a:t>，而不會影響我們現有的儲存環境。」</a:t>
              </a:r>
              <a:endParaRPr lang="zh-TW" altLang="en-US" sz="1400" i="1" dirty="0" smtClean="0">
                <a:latin typeface="Arial"/>
                <a:ea typeface="Microsoft JhengHei"/>
              </a:endParaRPr>
            </a:p>
          </p:txBody>
        </p:sp>
        <p:sp>
          <p:nvSpPr>
            <p:cNvPr id="35" name="TextBox 34"/>
            <p:cNvSpPr txBox="1"/>
            <p:nvPr/>
          </p:nvSpPr>
          <p:spPr>
            <a:xfrm>
              <a:off x="-4442526" y="7700655"/>
              <a:ext cx="3281784" cy="762000"/>
            </a:xfrm>
            <a:prstGeom prst="rect">
              <a:avLst/>
            </a:prstGeom>
            <a:noFill/>
          </p:spPr>
          <p:txBody>
            <a:bodyPr wrap="square" lIns="0" tIns="0" rIns="0" bIns="0" rtlCol="0">
              <a:noAutofit/>
            </a:bodyPr>
            <a:lstStyle/>
            <a:p>
              <a:pPr marL="195263" indent="-195263">
                <a:lnSpc>
                  <a:spcPct val="90000"/>
                </a:lnSpc>
              </a:pPr>
              <a:r>
                <a:rPr lang="en-US" altLang="zh-TW" sz="1200" smtClean="0">
                  <a:latin typeface="Arial"/>
                  <a:ea typeface="Microsoft JhengHei"/>
                </a:rPr>
                <a:t>— OfficeMax </a:t>
              </a:r>
              <a:r>
                <a:rPr lang="zh-TW" altLang="en-US" sz="1200" smtClean="0">
                  <a:latin typeface="Arial"/>
                  <a:ea typeface="Microsoft JhengHei"/>
                </a:rPr>
                <a:t>系統管理員，</a:t>
              </a:r>
              <a:br>
                <a:rPr lang="zh-TW" altLang="en-US" sz="1200" smtClean="0">
                  <a:latin typeface="Arial"/>
                  <a:ea typeface="Microsoft JhengHei"/>
                </a:rPr>
              </a:br>
              <a:r>
                <a:rPr lang="en-US" altLang="zh-TW" sz="1200" smtClean="0">
                  <a:latin typeface="Arial"/>
                  <a:ea typeface="Microsoft JhengHei"/>
                </a:rPr>
                <a:t>Joshua Stark</a:t>
              </a:r>
              <a:endParaRPr lang="zh-TW" altLang="en-US" sz="1200" dirty="0" smtClean="0">
                <a:latin typeface="Arial"/>
                <a:ea typeface="Microsoft JhengHei"/>
              </a:endParaRPr>
            </a:p>
          </p:txBody>
        </p:sp>
        <p:pic>
          <p:nvPicPr>
            <p:cNvPr id="36" name="Picture 35"/>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3811588" y="6190455"/>
              <a:ext cx="1866902" cy="399600"/>
            </a:xfrm>
            <a:prstGeom prst="rect">
              <a:avLst/>
            </a:prstGeom>
          </p:spPr>
        </p:pic>
      </p:grpSp>
      <p:grpSp>
        <p:nvGrpSpPr>
          <p:cNvPr id="7" name="Group 6"/>
          <p:cNvGrpSpPr/>
          <p:nvPr/>
        </p:nvGrpSpPr>
        <p:grpSpPr>
          <a:xfrm>
            <a:off x="3380400" y="3169968"/>
            <a:ext cx="2402455" cy="2635295"/>
            <a:chOff x="-2592841" y="3100111"/>
            <a:chExt cx="3202439" cy="3070468"/>
          </a:xfrm>
        </p:grpSpPr>
        <p:sp>
          <p:nvSpPr>
            <p:cNvPr id="38" name="TextBox 37"/>
            <p:cNvSpPr txBox="1"/>
            <p:nvPr/>
          </p:nvSpPr>
          <p:spPr>
            <a:xfrm>
              <a:off x="-2592841" y="3181708"/>
              <a:ext cx="3200400" cy="2905453"/>
            </a:xfrm>
            <a:prstGeom prst="rect">
              <a:avLst/>
            </a:prstGeom>
            <a:solidFill>
              <a:schemeClr val="bg1"/>
            </a:solidFill>
          </p:spPr>
          <p:txBody>
            <a:bodyPr wrap="square" lIns="0" tIns="0" rIns="0" bIns="0" rtlCol="0">
              <a:noAutofit/>
            </a:bodyPr>
            <a:lstStyle/>
            <a:p>
              <a:pPr>
                <a:lnSpc>
                  <a:spcPct val="90000"/>
                </a:lnSpc>
              </a:pPr>
              <a:endParaRPr lang="en-US" sz="1600" i="1" dirty="0" smtClean="0">
                <a:latin typeface="Arial"/>
                <a:ea typeface="Microsoft JhengHei"/>
              </a:endParaRPr>
            </a:p>
            <a:p>
              <a:pPr>
                <a:lnSpc>
                  <a:spcPct val="90000"/>
                </a:lnSpc>
              </a:pPr>
              <a:endParaRPr lang="en-US" sz="1600" i="1" dirty="0">
                <a:latin typeface="Arial"/>
                <a:ea typeface="Microsoft JhengHei"/>
              </a:endParaRPr>
            </a:p>
            <a:p>
              <a:pPr>
                <a:lnSpc>
                  <a:spcPct val="90000"/>
                </a:lnSpc>
              </a:pPr>
              <a:endParaRPr lang="en-US" sz="1000" i="1" dirty="0" smtClean="0">
                <a:latin typeface="Arial"/>
                <a:ea typeface="Microsoft JhengHei"/>
              </a:endParaRPr>
            </a:p>
            <a:p>
              <a:pPr marL="58738" indent="-58738">
                <a:lnSpc>
                  <a:spcPct val="90000"/>
                </a:lnSpc>
              </a:pPr>
              <a:r>
                <a:rPr lang="zh-TW" altLang="en-US" sz="1400" i="1" smtClean="0">
                  <a:latin typeface="Arial"/>
                  <a:ea typeface="Microsoft JhengHei"/>
                </a:rPr>
                <a:t>「</a:t>
              </a:r>
              <a:r>
                <a:rPr lang="en-US" altLang="zh-TW" sz="1400" i="1" smtClean="0">
                  <a:latin typeface="Arial"/>
                  <a:ea typeface="Microsoft JhengHei"/>
                </a:rPr>
                <a:t>Virtual SAN </a:t>
              </a:r>
              <a:r>
                <a:rPr lang="zh-TW" altLang="en-US" sz="1400" i="1" smtClean="0">
                  <a:latin typeface="Arial"/>
                  <a:ea typeface="Microsoft JhengHei"/>
                </a:rPr>
                <a:t>的</a:t>
              </a:r>
              <a:r>
                <a:rPr lang="zh-TW" altLang="en-US" sz="1400" b="1" i="1" smtClean="0">
                  <a:solidFill>
                    <a:srgbClr val="0095D3"/>
                  </a:solidFill>
                  <a:latin typeface="Arial"/>
                  <a:ea typeface="Microsoft JhengHei"/>
                </a:rPr>
                <a:t>簡單儲存設定方式</a:t>
              </a:r>
              <a:r>
                <a:rPr lang="zh-TW" altLang="en-US" sz="1400" i="1" smtClean="0">
                  <a:latin typeface="Arial"/>
                  <a:ea typeface="Microsoft JhengHei"/>
                </a:rPr>
                <a:t>，並具備將我們的第 </a:t>
              </a:r>
              <a:r>
                <a:rPr lang="en-US" altLang="zh-TW" sz="1400" i="1" smtClean="0">
                  <a:latin typeface="Arial"/>
                  <a:ea typeface="Microsoft JhengHei"/>
                </a:rPr>
                <a:t>2 </a:t>
              </a:r>
              <a:r>
                <a:rPr lang="zh-TW" altLang="en-US" sz="1400" i="1" smtClean="0">
                  <a:latin typeface="Arial"/>
                  <a:ea typeface="Microsoft JhengHei"/>
                </a:rPr>
                <a:t>層與第 </a:t>
              </a:r>
              <a:r>
                <a:rPr lang="en-US" altLang="zh-TW" sz="1400" i="1" smtClean="0">
                  <a:latin typeface="Arial"/>
                  <a:ea typeface="Microsoft JhengHei"/>
                </a:rPr>
                <a:t>3 </a:t>
              </a:r>
              <a:r>
                <a:rPr lang="zh-TW" altLang="en-US" sz="1400" i="1" smtClean="0">
                  <a:latin typeface="Arial"/>
                  <a:ea typeface="Microsoft JhengHei"/>
                </a:rPr>
                <a:t>層工作負載擴充為具吸引力技術的</a:t>
              </a:r>
              <a:r>
                <a:rPr lang="zh-TW" altLang="en-US" sz="1400" b="1" i="1" smtClean="0">
                  <a:solidFill>
                    <a:srgbClr val="0095D3"/>
                  </a:solidFill>
                  <a:latin typeface="Arial"/>
                  <a:ea typeface="Microsoft JhengHei"/>
                </a:rPr>
                <a:t>能力</a:t>
              </a:r>
              <a:r>
                <a:rPr lang="zh-TW" altLang="en-US" sz="1400" i="1" smtClean="0">
                  <a:latin typeface="Arial"/>
                  <a:ea typeface="Microsoft JhengHei"/>
                </a:rPr>
                <a:t>，與傳統 </a:t>
              </a:r>
              <a:r>
                <a:rPr lang="en-US" altLang="zh-TW" sz="1400" i="1" smtClean="0">
                  <a:latin typeface="Arial"/>
                  <a:ea typeface="Microsoft JhengHei"/>
                </a:rPr>
                <a:t>SAN </a:t>
              </a:r>
              <a:r>
                <a:rPr lang="zh-TW" altLang="en-US" sz="1400" i="1" smtClean="0">
                  <a:latin typeface="Arial"/>
                  <a:ea typeface="Microsoft JhengHei"/>
                </a:rPr>
                <a:t>或 </a:t>
              </a:r>
              <a:r>
                <a:rPr lang="en-US" altLang="zh-TW" sz="1400" i="1" smtClean="0">
                  <a:latin typeface="Arial"/>
                  <a:ea typeface="Microsoft JhengHei"/>
                </a:rPr>
                <a:t>NAS </a:t>
              </a:r>
              <a:r>
                <a:rPr lang="zh-TW" altLang="en-US" sz="1400" i="1" smtClean="0">
                  <a:latin typeface="Arial"/>
                  <a:ea typeface="Microsoft JhengHei"/>
                </a:rPr>
                <a:t>相比，</a:t>
              </a:r>
              <a:r>
                <a:rPr lang="en-US" altLang="zh-TW" sz="1400" i="1" smtClean="0">
                  <a:latin typeface="Arial"/>
                  <a:ea typeface="Microsoft JhengHei"/>
                </a:rPr>
                <a:t>Virtual SAN </a:t>
              </a:r>
              <a:r>
                <a:rPr lang="zh-TW" altLang="en-US" sz="1400" i="1" smtClean="0">
                  <a:latin typeface="Arial"/>
                  <a:ea typeface="Microsoft JhengHei"/>
                </a:rPr>
                <a:t>能大幅</a:t>
              </a:r>
              <a:r>
                <a:rPr lang="zh-TW" altLang="en-US" sz="1400" b="1" i="1" smtClean="0">
                  <a:solidFill>
                    <a:srgbClr val="0095D3"/>
                  </a:solidFill>
                  <a:latin typeface="Arial"/>
                  <a:ea typeface="Microsoft JhengHei"/>
                </a:rPr>
                <a:t>降低</a:t>
              </a:r>
              <a:r>
                <a:rPr lang="zh-TW" altLang="en-US" sz="1400" i="1" smtClean="0">
                  <a:latin typeface="Arial"/>
                  <a:ea typeface="Microsoft JhengHei"/>
                </a:rPr>
                <a:t>佈建及管理儲存裝置的複雜性。」</a:t>
              </a:r>
            </a:p>
            <a:p>
              <a:pPr>
                <a:lnSpc>
                  <a:spcPct val="90000"/>
                </a:lnSpc>
              </a:pPr>
              <a:endParaRPr lang="en-US" sz="1600" i="1" dirty="0">
                <a:latin typeface="Arial"/>
                <a:ea typeface="Microsoft JhengHei" pitchFamily="34" charset="-120"/>
              </a:endParaRPr>
            </a:p>
          </p:txBody>
        </p:sp>
        <p:sp>
          <p:nvSpPr>
            <p:cNvPr id="39" name="TextBox 38"/>
            <p:cNvSpPr txBox="1"/>
            <p:nvPr/>
          </p:nvSpPr>
          <p:spPr>
            <a:xfrm>
              <a:off x="-2492366" y="5619085"/>
              <a:ext cx="3101964" cy="551494"/>
            </a:xfrm>
            <a:prstGeom prst="rect">
              <a:avLst/>
            </a:prstGeom>
            <a:noFill/>
          </p:spPr>
          <p:txBody>
            <a:bodyPr wrap="square" lIns="0" tIns="0" rIns="0" bIns="0" rtlCol="0">
              <a:noAutofit/>
            </a:bodyPr>
            <a:lstStyle/>
            <a:p>
              <a:pPr marL="195263" indent="-195263">
                <a:lnSpc>
                  <a:spcPct val="90000"/>
                </a:lnSpc>
              </a:pPr>
              <a:r>
                <a:rPr lang="en-US" altLang="zh-TW" sz="1200" smtClean="0">
                  <a:latin typeface="Arial"/>
                  <a:ea typeface="Microsoft JhengHei"/>
                </a:rPr>
                <a:t>— Travelocity.com </a:t>
              </a:r>
              <a:r>
                <a:rPr lang="zh-TW" altLang="en-US" sz="1200" smtClean="0">
                  <a:latin typeface="Arial"/>
                  <a:ea typeface="Microsoft JhengHei"/>
                </a:rPr>
                <a:t>系統管理員，</a:t>
              </a:r>
              <a:br>
                <a:rPr lang="zh-TW" altLang="en-US" sz="1200" smtClean="0">
                  <a:latin typeface="Arial"/>
                  <a:ea typeface="Microsoft JhengHei"/>
                </a:rPr>
              </a:br>
              <a:r>
                <a:rPr lang="en-US" altLang="zh-TW" sz="1200" smtClean="0">
                  <a:latin typeface="Arial"/>
                  <a:ea typeface="Microsoft JhengHei"/>
                </a:rPr>
                <a:t>Harry Le</a:t>
              </a:r>
              <a:endParaRPr lang="zh-TW" altLang="en-US" sz="1200" dirty="0" smtClean="0">
                <a:latin typeface="Arial"/>
                <a:ea typeface="Microsoft JhengHei"/>
              </a:endParaRPr>
            </a:p>
          </p:txBody>
        </p:sp>
        <p:pic>
          <p:nvPicPr>
            <p:cNvPr id="41" name="Picture 40"/>
            <p:cNvPicPr>
              <a:picLocks/>
            </p:cNvPicPr>
            <p:nvPr/>
          </p:nvPicPr>
          <p:blipFill rotWithShape="1">
            <a:blip r:embed="rId7" cstate="print">
              <a:extLst>
                <a:ext uri="{28A0092B-C50C-407E-A947-70E740481C1C}">
                  <a14:useLocalDpi xmlns:a14="http://schemas.microsoft.com/office/drawing/2010/main" val="0"/>
                </a:ext>
              </a:extLst>
            </a:blip>
            <a:srcRect/>
            <a:stretch/>
          </p:blipFill>
          <p:spPr>
            <a:xfrm>
              <a:off x="-1906589" y="3100111"/>
              <a:ext cx="1905770" cy="528852"/>
            </a:xfrm>
            <a:prstGeom prst="rect">
              <a:avLst/>
            </a:prstGeom>
          </p:spPr>
        </p:pic>
      </p:grpSp>
      <p:sp>
        <p:nvSpPr>
          <p:cNvPr id="13" name="Title 12"/>
          <p:cNvSpPr>
            <a:spLocks noGrp="1"/>
          </p:cNvSpPr>
          <p:nvPr>
            <p:ph type="title"/>
          </p:nvPr>
        </p:nvSpPr>
        <p:spPr/>
        <p:txBody>
          <a:bodyPr/>
          <a:lstStyle/>
          <a:p>
            <a:r>
              <a:rPr lang="en-US" altLang="zh-TW" smtClean="0">
                <a:ea typeface="Microsoft JhengHei"/>
              </a:rPr>
              <a:t>Virtual SAN </a:t>
            </a:r>
            <a:r>
              <a:rPr lang="zh-TW" altLang="en-US" smtClean="0">
                <a:ea typeface="Microsoft JhengHei"/>
              </a:rPr>
              <a:t>使用案例</a:t>
            </a:r>
            <a:endParaRPr lang="zh-TW" altLang="en-US" dirty="0">
              <a:ea typeface="Microsoft JhengHei"/>
            </a:endParaRPr>
          </a:p>
        </p:txBody>
      </p:sp>
      <p:sp>
        <p:nvSpPr>
          <p:cNvPr id="47" name="Slide Number Placeholder 2"/>
          <p:cNvSpPr>
            <a:spLocks noGrp="1"/>
          </p:cNvSpPr>
          <p:nvPr>
            <p:ph type="sldNum" sz="quarter" idx="12"/>
          </p:nvPr>
        </p:nvSpPr>
        <p:spPr/>
        <p:txBody>
          <a:bodyPr/>
          <a:lstStyle/>
          <a:p>
            <a:fld id="{6EA6D8CF-3CDE-4807-BCD2-C9F2B831AAA5}" type="slidenum">
              <a:rPr lang="en-US" smtClean="0">
                <a:latin typeface="Arial"/>
                <a:ea typeface="Microsoft JhengHei"/>
              </a:rPr>
              <a:pPr/>
              <a:t>29</a:t>
            </a:fld>
            <a:endParaRPr lang="en-US" dirty="0">
              <a:latin typeface="Arial"/>
              <a:ea typeface="Microsoft JhengHei"/>
            </a:endParaRPr>
          </a:p>
        </p:txBody>
      </p:sp>
      <p:sp>
        <p:nvSpPr>
          <p:cNvPr id="14" name="Text Placeholder 13"/>
          <p:cNvSpPr>
            <a:spLocks noGrp="1"/>
          </p:cNvSpPr>
          <p:nvPr>
            <p:ph type="body" sz="quarter" idx="13"/>
          </p:nvPr>
        </p:nvSpPr>
        <p:spPr/>
        <p:txBody>
          <a:bodyPr/>
          <a:lstStyle/>
          <a:p>
            <a:r>
              <a:rPr lang="en-US" altLang="zh-TW" smtClean="0">
                <a:ea typeface="Microsoft JhengHei"/>
              </a:rPr>
              <a:t>Virtual SAN 5.5 </a:t>
            </a:r>
            <a:r>
              <a:rPr lang="zh-TW" altLang="en-US" smtClean="0">
                <a:ea typeface="Microsoft JhengHei"/>
              </a:rPr>
              <a:t>使用案例</a:t>
            </a:r>
            <a:endParaRPr lang="zh-TW" altLang="en-US" dirty="0">
              <a:ea typeface="Microsoft JhengHei"/>
            </a:endParaRPr>
          </a:p>
        </p:txBody>
      </p:sp>
      <p:grpSp>
        <p:nvGrpSpPr>
          <p:cNvPr id="11" name="Group 10"/>
          <p:cNvGrpSpPr/>
          <p:nvPr/>
        </p:nvGrpSpPr>
        <p:grpSpPr>
          <a:xfrm>
            <a:off x="6156177" y="3142456"/>
            <a:ext cx="2468141" cy="2590800"/>
            <a:chOff x="-4510787" y="3531271"/>
            <a:chExt cx="3289999" cy="2590800"/>
          </a:xfrm>
        </p:grpSpPr>
        <p:sp>
          <p:nvSpPr>
            <p:cNvPr id="42" name="TextBox 41"/>
            <p:cNvSpPr txBox="1"/>
            <p:nvPr/>
          </p:nvSpPr>
          <p:spPr>
            <a:xfrm>
              <a:off x="-4421188" y="3531271"/>
              <a:ext cx="3200400" cy="2590800"/>
            </a:xfrm>
            <a:prstGeom prst="rect">
              <a:avLst/>
            </a:prstGeom>
            <a:solidFill>
              <a:schemeClr val="bg1"/>
            </a:solidFill>
          </p:spPr>
          <p:txBody>
            <a:bodyPr wrap="square" lIns="0" tIns="0" rIns="0" bIns="0" rtlCol="0">
              <a:noAutofit/>
            </a:bodyPr>
            <a:lstStyle/>
            <a:p>
              <a:pPr>
                <a:lnSpc>
                  <a:spcPct val="90000"/>
                </a:lnSpc>
              </a:pPr>
              <a:endParaRPr lang="en-US" sz="1600" i="1" dirty="0" smtClean="0">
                <a:latin typeface="Arial"/>
                <a:ea typeface="Microsoft JhengHei"/>
              </a:endParaRPr>
            </a:p>
            <a:p>
              <a:pPr>
                <a:lnSpc>
                  <a:spcPct val="90000"/>
                </a:lnSpc>
              </a:pPr>
              <a:endParaRPr lang="en-US" sz="1600" i="1" dirty="0">
                <a:latin typeface="Arial"/>
                <a:ea typeface="Microsoft JhengHei"/>
              </a:endParaRPr>
            </a:p>
            <a:p>
              <a:pPr>
                <a:lnSpc>
                  <a:spcPct val="90000"/>
                </a:lnSpc>
              </a:pPr>
              <a:endParaRPr lang="en-US" sz="1600" i="1" dirty="0" smtClean="0">
                <a:latin typeface="Arial"/>
                <a:ea typeface="Microsoft JhengHei"/>
              </a:endParaRPr>
            </a:p>
            <a:p>
              <a:pPr marL="58738" indent="-58738">
                <a:lnSpc>
                  <a:spcPct val="90000"/>
                </a:lnSpc>
              </a:pPr>
              <a:r>
                <a:rPr lang="zh-TW" altLang="en-US" sz="1400" i="1" smtClean="0">
                  <a:latin typeface="Arial"/>
                  <a:ea typeface="Microsoft JhengHei"/>
                </a:rPr>
                <a:t>「</a:t>
              </a:r>
              <a:r>
                <a:rPr lang="en-US" altLang="zh-TW" sz="1400" i="1" smtClean="0">
                  <a:latin typeface="Arial"/>
                  <a:ea typeface="Microsoft JhengHei"/>
                </a:rPr>
                <a:t>Virtual SAN </a:t>
              </a:r>
              <a:r>
                <a:rPr lang="zh-TW" altLang="en-US" sz="1400" i="1" smtClean="0">
                  <a:latin typeface="Arial"/>
                  <a:ea typeface="Microsoft JhengHei"/>
                </a:rPr>
                <a:t>可讓我們在都會區建立地理分散的叢集，</a:t>
              </a:r>
              <a:r>
                <a:rPr lang="zh-TW" altLang="en-US" sz="1400" b="1" i="1">
                  <a:solidFill>
                    <a:schemeClr val="accent1"/>
                  </a:solidFill>
                  <a:latin typeface="Arial"/>
                  <a:ea typeface="Microsoft JhengHei"/>
                </a:rPr>
                <a:t>以達成以往所無法提供的</a:t>
              </a:r>
              <a:r>
                <a:rPr lang="zh-TW" altLang="en-US" sz="1400" i="1" smtClean="0">
                  <a:latin typeface="Arial"/>
                  <a:ea typeface="Microsoft JhengHei"/>
                </a:rPr>
                <a:t>備援層級。更重要的是，</a:t>
              </a:r>
              <a:r>
                <a:rPr lang="en-US" altLang="zh-TW" sz="1400" i="1" smtClean="0">
                  <a:latin typeface="Arial"/>
                  <a:ea typeface="Microsoft JhengHei"/>
                </a:rPr>
                <a:t>Virtual SAN </a:t>
              </a:r>
              <a:r>
                <a:rPr lang="zh-TW" altLang="en-US" sz="1400" i="1" smtClean="0">
                  <a:latin typeface="Arial"/>
                  <a:ea typeface="Microsoft JhengHei"/>
                </a:rPr>
                <a:t>能為私有雲基礎架構</a:t>
              </a:r>
              <a:r>
                <a:rPr lang="zh-TW" altLang="en-US" sz="1400" b="1" i="1" smtClean="0">
                  <a:solidFill>
                    <a:srgbClr val="0095D3"/>
                  </a:solidFill>
                  <a:latin typeface="Arial"/>
                  <a:ea typeface="Microsoft JhengHei"/>
                </a:rPr>
                <a:t>提供無可比擬的總持有成本 </a:t>
              </a:r>
              <a:r>
                <a:rPr lang="en-US" altLang="zh-TW" sz="1400" b="1" i="1" smtClean="0">
                  <a:solidFill>
                    <a:srgbClr val="0095D3"/>
                  </a:solidFill>
                  <a:latin typeface="Arial"/>
                  <a:ea typeface="Microsoft JhengHei"/>
                </a:rPr>
                <a:t>(TCO)</a:t>
              </a:r>
              <a:r>
                <a:rPr lang="zh-TW" altLang="en-US" sz="1400" i="1" smtClean="0">
                  <a:latin typeface="Arial"/>
                  <a:ea typeface="Microsoft JhengHei"/>
                </a:rPr>
                <a:t>。」</a:t>
              </a:r>
              <a:endParaRPr lang="zh-TW" altLang="en-US" sz="1400" i="1" dirty="0">
                <a:latin typeface="Arial"/>
                <a:ea typeface="Microsoft JhengHei"/>
              </a:endParaRPr>
            </a:p>
          </p:txBody>
        </p:sp>
        <p:sp>
          <p:nvSpPr>
            <p:cNvPr id="43" name="TextBox 42"/>
            <p:cNvSpPr txBox="1"/>
            <p:nvPr/>
          </p:nvSpPr>
          <p:spPr>
            <a:xfrm>
              <a:off x="-4510787" y="5568886"/>
              <a:ext cx="3263662" cy="465015"/>
            </a:xfrm>
            <a:prstGeom prst="rect">
              <a:avLst/>
            </a:prstGeom>
            <a:solidFill>
              <a:schemeClr val="bg1"/>
            </a:solidFill>
          </p:spPr>
          <p:txBody>
            <a:bodyPr wrap="square" lIns="0" tIns="0" rIns="0" bIns="0" rtlCol="0">
              <a:noAutofit/>
            </a:bodyPr>
            <a:lstStyle/>
            <a:p>
              <a:pPr marL="195263" indent="-195263">
                <a:lnSpc>
                  <a:spcPct val="90000"/>
                </a:lnSpc>
              </a:pPr>
              <a:r>
                <a:rPr lang="en-US" altLang="zh-TW" sz="1200" smtClean="0">
                  <a:latin typeface="Arial"/>
                  <a:ea typeface="Microsoft JhengHei"/>
                </a:rPr>
                <a:t>— Cincinnati Bell </a:t>
              </a:r>
              <a:r>
                <a:rPr lang="zh-TW" altLang="en-US" sz="1200" smtClean="0">
                  <a:latin typeface="Arial"/>
                  <a:ea typeface="Microsoft JhengHei"/>
                </a:rPr>
                <a:t>技術營運副總裁，</a:t>
              </a:r>
              <a:br>
                <a:rPr lang="zh-TW" altLang="en-US" sz="1200" smtClean="0">
                  <a:latin typeface="Arial"/>
                  <a:ea typeface="Microsoft JhengHei"/>
                </a:rPr>
              </a:br>
              <a:r>
                <a:rPr lang="en-US" altLang="zh-TW" sz="1200" smtClean="0">
                  <a:latin typeface="Arial"/>
                  <a:ea typeface="Microsoft JhengHei"/>
                </a:rPr>
                <a:t>Dave Burns</a:t>
              </a:r>
              <a:endParaRPr lang="zh-TW" altLang="en-US" sz="1200" dirty="0" smtClean="0">
                <a:latin typeface="Arial"/>
                <a:ea typeface="Microsoft JhengHei"/>
              </a:endParaRPr>
            </a:p>
          </p:txBody>
        </p:sp>
        <p:pic>
          <p:nvPicPr>
            <p:cNvPr id="9" name="Picture 8"/>
            <p:cNvPicPr>
              <a:picLocks/>
            </p:cNvPicPr>
            <p:nvPr/>
          </p:nvPicPr>
          <p:blipFill rotWithShape="1">
            <a:blip r:embed="rId8" cstate="print">
              <a:extLst>
                <a:ext uri="{28A0092B-C50C-407E-A947-70E740481C1C}">
                  <a14:useLocalDpi xmlns:a14="http://schemas.microsoft.com/office/drawing/2010/main" val="0"/>
                </a:ext>
              </a:extLst>
            </a:blip>
            <a:srcRect/>
            <a:stretch/>
          </p:blipFill>
          <p:spPr>
            <a:xfrm>
              <a:off x="-4197911" y="3759871"/>
              <a:ext cx="2596123" cy="230400"/>
            </a:xfrm>
            <a:prstGeom prst="rect">
              <a:avLst/>
            </a:prstGeom>
          </p:spPr>
        </p:pic>
      </p:grpSp>
      <p:pic>
        <p:nvPicPr>
          <p:cNvPr id="50" name="Picture 7" descr="C:\Users\testuser\AppData\Local\Temp\VMwareDnD\122f469e\ICON_Building_Q308.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1779" y="2446020"/>
            <a:ext cx="438409" cy="507600"/>
          </a:xfrm>
          <a:prstGeom prst="rect">
            <a:avLst/>
          </a:prstGeom>
          <a:noFill/>
        </p:spPr>
      </p:pic>
      <p:pic>
        <p:nvPicPr>
          <p:cNvPr id="51" name="Picture 7" descr="C:\Users\testuser\AppData\Local\Temp\VMwareDnD\122f469e\ICON_Building_Q308.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43872" y="2438400"/>
            <a:ext cx="438409" cy="507600"/>
          </a:xfrm>
          <a:prstGeom prst="rect">
            <a:avLst/>
          </a:prstGeom>
          <a:noFill/>
        </p:spPr>
      </p:pic>
      <p:sp>
        <p:nvSpPr>
          <p:cNvPr id="52" name="Left-Right Arrow 51"/>
          <p:cNvSpPr/>
          <p:nvPr/>
        </p:nvSpPr>
        <p:spPr>
          <a:xfrm>
            <a:off x="7159019" y="2638044"/>
            <a:ext cx="439026" cy="169164"/>
          </a:xfrm>
          <a:prstGeom prst="leftRightArrow">
            <a:avLst/>
          </a:prstGeo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53" name="TextBox 52"/>
          <p:cNvSpPr txBox="1"/>
          <p:nvPr/>
        </p:nvSpPr>
        <p:spPr>
          <a:xfrm>
            <a:off x="6644535" y="2979974"/>
            <a:ext cx="473325" cy="260604"/>
          </a:xfrm>
          <a:prstGeom prst="rect">
            <a:avLst/>
          </a:prstGeom>
          <a:noFill/>
        </p:spPr>
        <p:txBody>
          <a:bodyPr wrap="none" lIns="0" tIns="0" rIns="0" bIns="0" rtlCol="0">
            <a:noAutofit/>
          </a:bodyPr>
          <a:lstStyle/>
          <a:p>
            <a:pPr algn="ctr">
              <a:lnSpc>
                <a:spcPct val="90000"/>
              </a:lnSpc>
            </a:pPr>
            <a:r>
              <a:rPr lang="zh-TW" altLang="en-US" sz="1200" smtClean="0">
                <a:latin typeface="Arial"/>
                <a:ea typeface="Microsoft JhengHei"/>
              </a:rPr>
              <a:t>站點 </a:t>
            </a:r>
            <a:r>
              <a:rPr lang="en-US" altLang="zh-TW" sz="1200" smtClean="0">
                <a:latin typeface="Arial"/>
                <a:ea typeface="Microsoft JhengHei"/>
              </a:rPr>
              <a:t>A</a:t>
            </a:r>
            <a:endParaRPr lang="en-US" altLang="zh-TW" sz="1200" dirty="0" smtClean="0">
              <a:latin typeface="Arial"/>
              <a:ea typeface="Microsoft JhengHei"/>
            </a:endParaRPr>
          </a:p>
        </p:txBody>
      </p:sp>
      <p:sp>
        <p:nvSpPr>
          <p:cNvPr id="54" name="TextBox 53"/>
          <p:cNvSpPr txBox="1"/>
          <p:nvPr/>
        </p:nvSpPr>
        <p:spPr>
          <a:xfrm>
            <a:off x="7647207" y="2979974"/>
            <a:ext cx="473325" cy="260604"/>
          </a:xfrm>
          <a:prstGeom prst="rect">
            <a:avLst/>
          </a:prstGeom>
          <a:noFill/>
        </p:spPr>
        <p:txBody>
          <a:bodyPr wrap="none" lIns="0" tIns="0" rIns="0" bIns="0" rtlCol="0">
            <a:noAutofit/>
          </a:bodyPr>
          <a:lstStyle/>
          <a:p>
            <a:pPr algn="ctr">
              <a:lnSpc>
                <a:spcPct val="90000"/>
              </a:lnSpc>
            </a:pPr>
            <a:r>
              <a:rPr lang="zh-TW" altLang="en-US" sz="1200" smtClean="0">
                <a:latin typeface="Arial"/>
                <a:ea typeface="Microsoft JhengHei"/>
              </a:rPr>
              <a:t>站點 </a:t>
            </a:r>
            <a:r>
              <a:rPr lang="en-US" altLang="zh-TW" sz="1200" smtClean="0">
                <a:latin typeface="Arial"/>
                <a:ea typeface="Microsoft JhengHei"/>
              </a:rPr>
              <a:t>B</a:t>
            </a:r>
            <a:endParaRPr lang="en-US" altLang="zh-TW" sz="1200" dirty="0" smtClean="0">
              <a:latin typeface="Arial"/>
              <a:ea typeface="Microsoft JhengHei"/>
            </a:endParaRPr>
          </a:p>
        </p:txBody>
      </p:sp>
    </p:spTree>
    <p:extLst>
      <p:ext uri="{BB962C8B-B14F-4D97-AF65-F5344CB8AC3E}">
        <p14:creationId xmlns:p14="http://schemas.microsoft.com/office/powerpoint/2010/main" val="24754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177800"/>
            <a:ext cx="8229600" cy="812800"/>
          </a:xfrm>
        </p:spPr>
        <p:txBody>
          <a:bodyPr/>
          <a:lstStyle/>
          <a:p>
            <a:r>
              <a:rPr lang="zh-TW" altLang="en-US" smtClean="0">
                <a:ea typeface="Microsoft JhengHei"/>
              </a:rPr>
              <a:t>軟體定義的資料中心</a:t>
            </a:r>
            <a:endParaRPr lang="zh-TW" altLang="en-US" dirty="0">
              <a:ea typeface="Microsoft JhengHei"/>
            </a:endParaRPr>
          </a:p>
        </p:txBody>
      </p:sp>
      <p:sp>
        <p:nvSpPr>
          <p:cNvPr id="42" name="Slide Number Placeholder 3"/>
          <p:cNvSpPr>
            <a:spLocks noGrp="1"/>
          </p:cNvSpPr>
          <p:nvPr>
            <p:ph type="sldNum" sz="quarter" idx="12"/>
          </p:nvPr>
        </p:nvSpPr>
        <p:spPr>
          <a:xfrm>
            <a:off x="8700260" y="6464301"/>
            <a:ext cx="338138" cy="149224"/>
          </a:xfrm>
        </p:spPr>
        <p:txBody>
          <a:bodyPr/>
          <a:lstStyle/>
          <a:p>
            <a:fld id="{6EA6D8CF-3CDE-4807-BCD2-C9F2B831AAA5}" type="slidenum">
              <a:rPr lang="en-US" smtClean="0">
                <a:latin typeface="Arial"/>
                <a:ea typeface="Microsoft JhengHei"/>
              </a:rPr>
              <a:pPr/>
              <a:t>3</a:t>
            </a:fld>
            <a:endParaRPr lang="en-US">
              <a:latin typeface="Arial"/>
              <a:ea typeface="Microsoft JhengHei"/>
            </a:endParaRPr>
          </a:p>
        </p:txBody>
      </p:sp>
      <p:sp>
        <p:nvSpPr>
          <p:cNvPr id="76" name="TextBox 75"/>
          <p:cNvSpPr txBox="1"/>
          <p:nvPr/>
        </p:nvSpPr>
        <p:spPr>
          <a:xfrm>
            <a:off x="6998400" y="1628800"/>
            <a:ext cx="1678056" cy="1609788"/>
          </a:xfrm>
          <a:prstGeom prst="rect">
            <a:avLst/>
          </a:prstGeom>
          <a:noFill/>
        </p:spPr>
        <p:txBody>
          <a:bodyPr wrap="square" lIns="0" tIns="0" rIns="0" bIns="0" rtlCol="0">
            <a:noAutofit/>
          </a:bodyPr>
          <a:lstStyle/>
          <a:p>
            <a:pPr>
              <a:lnSpc>
                <a:spcPct val="90000"/>
              </a:lnSpc>
            </a:pPr>
            <a:r>
              <a:rPr lang="zh-TW" altLang="en-US" sz="2200" b="1" smtClean="0">
                <a:latin typeface="Arial"/>
                <a:ea typeface="Microsoft JhengHei"/>
              </a:rPr>
              <a:t>配合</a:t>
            </a:r>
            <a:r>
              <a:rPr lang="zh-TW" altLang="en-US" sz="2200" b="1">
                <a:latin typeface="Arial"/>
                <a:ea typeface="Microsoft JhengHei"/>
              </a:rPr>
              <a:t>應用程式需求</a:t>
            </a:r>
            <a:r>
              <a:rPr lang="zh-TW" altLang="en-US" sz="2200" b="1" smtClean="0">
                <a:latin typeface="Arial"/>
                <a:ea typeface="Microsoft JhengHei"/>
              </a:rPr>
              <a:t>將</a:t>
            </a:r>
            <a:r>
              <a:rPr lang="zh-TW" altLang="en-US" sz="2200" b="1">
                <a:solidFill>
                  <a:schemeClr val="accent4"/>
                </a:solidFill>
                <a:latin typeface="Arial"/>
                <a:ea typeface="Microsoft JhengHei"/>
              </a:rPr>
              <a:t>儲存裝置</a:t>
            </a:r>
            <a:r>
              <a:rPr lang="zh-TW" altLang="en-US" sz="2200" b="1" smtClean="0">
                <a:latin typeface="Arial"/>
                <a:ea typeface="Microsoft JhengHei"/>
              </a:rPr>
              <a:t>轉型</a:t>
            </a:r>
            <a:endParaRPr lang="zh-TW" altLang="en-US" sz="2200" b="1" dirty="0">
              <a:latin typeface="Arial"/>
              <a:ea typeface="Microsoft JhengHei"/>
            </a:endParaRPr>
          </a:p>
        </p:txBody>
      </p:sp>
      <p:grpSp>
        <p:nvGrpSpPr>
          <p:cNvPr id="77" name="Group 76"/>
          <p:cNvGrpSpPr>
            <a:grpSpLocks/>
          </p:cNvGrpSpPr>
          <p:nvPr/>
        </p:nvGrpSpPr>
        <p:grpSpPr bwMode="auto">
          <a:xfrm>
            <a:off x="4455919" y="3249188"/>
            <a:ext cx="2304000" cy="2303462"/>
            <a:chOff x="6835436" y="1464044"/>
            <a:chExt cx="1427641" cy="1427266"/>
          </a:xfrm>
        </p:grpSpPr>
        <p:sp>
          <p:nvSpPr>
            <p:cNvPr id="78" name="Oval 77"/>
            <p:cNvSpPr/>
            <p:nvPr/>
          </p:nvSpPr>
          <p:spPr bwMode="gray">
            <a:xfrm>
              <a:off x="6835436" y="1464044"/>
              <a:ext cx="1427641" cy="1427266"/>
            </a:xfrm>
            <a:prstGeom prst="ellipse">
              <a:avLst/>
            </a:prstGeom>
            <a:ln/>
          </p:spPr>
          <p:style>
            <a:lnRef idx="1">
              <a:schemeClr val="accent3"/>
            </a:lnRef>
            <a:fillRef idx="3">
              <a:schemeClr val="accent3"/>
            </a:fillRef>
            <a:effectRef idx="2">
              <a:schemeClr val="accent3"/>
            </a:effectRef>
            <a:fontRef idx="minor">
              <a:schemeClr val="lt1"/>
            </a:fontRef>
          </p:style>
          <p:txBody>
            <a:bodyPr anchor="ctr"/>
            <a:lstStyle/>
            <a:p>
              <a:pPr algn="ctr"/>
              <a:endParaRPr lang="ja-JP" altLang="en-US">
                <a:solidFill>
                  <a:schemeClr val="bg1"/>
                </a:solidFill>
                <a:cs typeface="Arial" charset="0"/>
              </a:endParaRPr>
            </a:p>
          </p:txBody>
        </p:sp>
        <p:pic>
          <p:nvPicPr>
            <p:cNvPr id="79" name="Picture 78"/>
            <p:cNvPicPr>
              <a:picLocks noChangeAspect="1"/>
            </p:cNvPicPr>
            <p:nvPr/>
          </p:nvPicPr>
          <p:blipFill>
            <a:blip r:embed="rId3" cstate="print">
              <a:grayscl/>
              <a:biLevel thresh="50000"/>
            </a:blip>
            <a:stretch>
              <a:fillRect/>
            </a:stretch>
          </p:blipFill>
          <p:spPr>
            <a:xfrm>
              <a:off x="7231727" y="1782763"/>
              <a:ext cx="641946" cy="826260"/>
            </a:xfrm>
            <a:prstGeom prst="rect">
              <a:avLst/>
            </a:prstGeom>
            <a:effectLst>
              <a:outerShdw blurRad="50800" dist="38100" dir="5400000" algn="t" rotWithShape="0">
                <a:prstClr val="black">
                  <a:alpha val="40000"/>
                </a:prstClr>
              </a:outerShdw>
            </a:effectLst>
          </p:spPr>
        </p:pic>
      </p:grpSp>
      <p:grpSp>
        <p:nvGrpSpPr>
          <p:cNvPr id="80" name="Group 79"/>
          <p:cNvGrpSpPr>
            <a:grpSpLocks/>
          </p:cNvGrpSpPr>
          <p:nvPr/>
        </p:nvGrpSpPr>
        <p:grpSpPr bwMode="auto">
          <a:xfrm>
            <a:off x="2479519" y="3212976"/>
            <a:ext cx="2304000" cy="2303462"/>
            <a:chOff x="2882549" y="1524065"/>
            <a:chExt cx="1427641" cy="1427266"/>
          </a:xfrm>
        </p:grpSpPr>
        <p:sp>
          <p:nvSpPr>
            <p:cNvPr id="81" name="Oval 80"/>
            <p:cNvSpPr/>
            <p:nvPr/>
          </p:nvSpPr>
          <p:spPr bwMode="gray">
            <a:xfrm>
              <a:off x="2882549" y="1524065"/>
              <a:ext cx="1427641" cy="1427266"/>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a:endParaRPr lang="ja-JP" altLang="en-US">
                <a:solidFill>
                  <a:schemeClr val="bg1"/>
                </a:solidFill>
                <a:cs typeface="Arial" charset="0"/>
              </a:endParaRPr>
            </a:p>
          </p:txBody>
        </p:sp>
        <p:grpSp>
          <p:nvGrpSpPr>
            <p:cNvPr id="82" name="Group 11"/>
            <p:cNvGrpSpPr>
              <a:grpSpLocks noChangeAspect="1"/>
            </p:cNvGrpSpPr>
            <p:nvPr/>
          </p:nvGrpSpPr>
          <p:grpSpPr bwMode="auto">
            <a:xfrm>
              <a:off x="3295105" y="1935396"/>
              <a:ext cx="602528" cy="664717"/>
              <a:chOff x="2005" y="744"/>
              <a:chExt cx="1744" cy="1924"/>
            </a:xfrm>
            <a:effectLst>
              <a:outerShdw blurRad="50800" dist="38100" dir="5400000" algn="t" rotWithShape="0">
                <a:prstClr val="black">
                  <a:alpha val="40000"/>
                </a:prstClr>
              </a:outerShdw>
            </a:effectLst>
          </p:grpSpPr>
          <p:sp>
            <p:nvSpPr>
              <p:cNvPr id="83" name="Freeform 12"/>
              <p:cNvSpPr>
                <a:spLocks/>
              </p:cNvSpPr>
              <p:nvPr/>
            </p:nvSpPr>
            <p:spPr bwMode="auto">
              <a:xfrm>
                <a:off x="2036" y="744"/>
                <a:ext cx="1713" cy="921"/>
              </a:xfrm>
              <a:custGeom>
                <a:avLst/>
                <a:gdLst>
                  <a:gd name="T0" fmla="*/ 711 w 725"/>
                  <a:gd name="T1" fmla="*/ 82 h 390"/>
                  <a:gd name="T2" fmla="*/ 254 w 725"/>
                  <a:gd name="T3" fmla="*/ 82 h 390"/>
                  <a:gd name="T4" fmla="*/ 254 w 725"/>
                  <a:gd name="T5" fmla="*/ 0 h 390"/>
                  <a:gd name="T6" fmla="*/ 2 w 725"/>
                  <a:gd name="T7" fmla="*/ 192 h 390"/>
                  <a:gd name="T8" fmla="*/ 0 w 725"/>
                  <a:gd name="T9" fmla="*/ 195 h 390"/>
                  <a:gd name="T10" fmla="*/ 2 w 725"/>
                  <a:gd name="T11" fmla="*/ 198 h 390"/>
                  <a:gd name="T12" fmla="*/ 254 w 725"/>
                  <a:gd name="T13" fmla="*/ 390 h 390"/>
                  <a:gd name="T14" fmla="*/ 254 w 725"/>
                  <a:gd name="T15" fmla="*/ 303 h 390"/>
                  <a:gd name="T16" fmla="*/ 711 w 725"/>
                  <a:gd name="T17" fmla="*/ 303 h 390"/>
                  <a:gd name="T18" fmla="*/ 725 w 725"/>
                  <a:gd name="T19" fmla="*/ 289 h 390"/>
                  <a:gd name="T20" fmla="*/ 725 w 725"/>
                  <a:gd name="T21" fmla="*/ 96 h 390"/>
                  <a:gd name="T22" fmla="*/ 711 w 725"/>
                  <a:gd name="T23" fmla="*/ 8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11" y="82"/>
                    </a:moveTo>
                    <a:cubicBezTo>
                      <a:pt x="254" y="82"/>
                      <a:pt x="254" y="82"/>
                      <a:pt x="254" y="82"/>
                    </a:cubicBezTo>
                    <a:cubicBezTo>
                      <a:pt x="254" y="0"/>
                      <a:pt x="254" y="0"/>
                      <a:pt x="254" y="0"/>
                    </a:cubicBezTo>
                    <a:cubicBezTo>
                      <a:pt x="2" y="192"/>
                      <a:pt x="2" y="192"/>
                      <a:pt x="2" y="192"/>
                    </a:cubicBezTo>
                    <a:cubicBezTo>
                      <a:pt x="0" y="193"/>
                      <a:pt x="0" y="195"/>
                      <a:pt x="0" y="195"/>
                    </a:cubicBezTo>
                    <a:cubicBezTo>
                      <a:pt x="0" y="195"/>
                      <a:pt x="0" y="196"/>
                      <a:pt x="2" y="198"/>
                    </a:cubicBezTo>
                    <a:cubicBezTo>
                      <a:pt x="254" y="390"/>
                      <a:pt x="254" y="390"/>
                      <a:pt x="254" y="390"/>
                    </a:cubicBezTo>
                    <a:cubicBezTo>
                      <a:pt x="254" y="303"/>
                      <a:pt x="254" y="303"/>
                      <a:pt x="254" y="303"/>
                    </a:cubicBezTo>
                    <a:cubicBezTo>
                      <a:pt x="711" y="303"/>
                      <a:pt x="711" y="303"/>
                      <a:pt x="711" y="303"/>
                    </a:cubicBezTo>
                    <a:cubicBezTo>
                      <a:pt x="718" y="303"/>
                      <a:pt x="725" y="297"/>
                      <a:pt x="725" y="289"/>
                    </a:cubicBezTo>
                    <a:cubicBezTo>
                      <a:pt x="725" y="96"/>
                      <a:pt x="725" y="96"/>
                      <a:pt x="725" y="96"/>
                    </a:cubicBezTo>
                    <a:cubicBezTo>
                      <a:pt x="725" y="88"/>
                      <a:pt x="718" y="82"/>
                      <a:pt x="711" y="82"/>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84" name="Freeform 13"/>
              <p:cNvSpPr>
                <a:spLocks/>
              </p:cNvSpPr>
              <p:nvPr/>
            </p:nvSpPr>
            <p:spPr bwMode="auto">
              <a:xfrm>
                <a:off x="2005" y="1747"/>
                <a:ext cx="1713" cy="921"/>
              </a:xfrm>
              <a:custGeom>
                <a:avLst/>
                <a:gdLst>
                  <a:gd name="T0" fmla="*/ 722 w 725"/>
                  <a:gd name="T1" fmla="*/ 199 h 390"/>
                  <a:gd name="T2" fmla="*/ 725 w 725"/>
                  <a:gd name="T3" fmla="*/ 195 h 390"/>
                  <a:gd name="T4" fmla="*/ 722 w 725"/>
                  <a:gd name="T5" fmla="*/ 192 h 390"/>
                  <a:gd name="T6" fmla="*/ 470 w 725"/>
                  <a:gd name="T7" fmla="*/ 0 h 390"/>
                  <a:gd name="T8" fmla="*/ 470 w 725"/>
                  <a:gd name="T9" fmla="*/ 87 h 390"/>
                  <a:gd name="T10" fmla="*/ 14 w 725"/>
                  <a:gd name="T11" fmla="*/ 87 h 390"/>
                  <a:gd name="T12" fmla="*/ 0 w 725"/>
                  <a:gd name="T13" fmla="*/ 101 h 390"/>
                  <a:gd name="T14" fmla="*/ 0 w 725"/>
                  <a:gd name="T15" fmla="*/ 295 h 390"/>
                  <a:gd name="T16" fmla="*/ 14 w 725"/>
                  <a:gd name="T17" fmla="*/ 309 h 390"/>
                  <a:gd name="T18" fmla="*/ 470 w 725"/>
                  <a:gd name="T19" fmla="*/ 309 h 390"/>
                  <a:gd name="T20" fmla="*/ 470 w 725"/>
                  <a:gd name="T21" fmla="*/ 390 h 390"/>
                  <a:gd name="T22" fmla="*/ 722 w 725"/>
                  <a:gd name="T23" fmla="*/ 19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5" h="390">
                    <a:moveTo>
                      <a:pt x="722" y="199"/>
                    </a:moveTo>
                    <a:cubicBezTo>
                      <a:pt x="724" y="197"/>
                      <a:pt x="725" y="196"/>
                      <a:pt x="725" y="195"/>
                    </a:cubicBezTo>
                    <a:cubicBezTo>
                      <a:pt x="725" y="195"/>
                      <a:pt x="724" y="194"/>
                      <a:pt x="722" y="192"/>
                    </a:cubicBezTo>
                    <a:cubicBezTo>
                      <a:pt x="470" y="0"/>
                      <a:pt x="470" y="0"/>
                      <a:pt x="470" y="0"/>
                    </a:cubicBezTo>
                    <a:cubicBezTo>
                      <a:pt x="470" y="87"/>
                      <a:pt x="470" y="87"/>
                      <a:pt x="470" y="87"/>
                    </a:cubicBezTo>
                    <a:cubicBezTo>
                      <a:pt x="14" y="87"/>
                      <a:pt x="14" y="87"/>
                      <a:pt x="14" y="87"/>
                    </a:cubicBezTo>
                    <a:cubicBezTo>
                      <a:pt x="6" y="87"/>
                      <a:pt x="0" y="93"/>
                      <a:pt x="0" y="101"/>
                    </a:cubicBezTo>
                    <a:cubicBezTo>
                      <a:pt x="0" y="295"/>
                      <a:pt x="0" y="295"/>
                      <a:pt x="0" y="295"/>
                    </a:cubicBezTo>
                    <a:cubicBezTo>
                      <a:pt x="0" y="302"/>
                      <a:pt x="6" y="309"/>
                      <a:pt x="14" y="309"/>
                    </a:cubicBezTo>
                    <a:cubicBezTo>
                      <a:pt x="470" y="309"/>
                      <a:pt x="470" y="309"/>
                      <a:pt x="470" y="309"/>
                    </a:cubicBezTo>
                    <a:cubicBezTo>
                      <a:pt x="470" y="390"/>
                      <a:pt x="470" y="390"/>
                      <a:pt x="470" y="390"/>
                    </a:cubicBezTo>
                    <a:lnTo>
                      <a:pt x="722" y="199"/>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grpSp>
      <p:grpSp>
        <p:nvGrpSpPr>
          <p:cNvPr id="85" name="Group 84"/>
          <p:cNvGrpSpPr>
            <a:grpSpLocks/>
          </p:cNvGrpSpPr>
          <p:nvPr/>
        </p:nvGrpSpPr>
        <p:grpSpPr bwMode="auto">
          <a:xfrm>
            <a:off x="2484024" y="1196752"/>
            <a:ext cx="2304000" cy="2303463"/>
            <a:chOff x="904384" y="1524065"/>
            <a:chExt cx="1427641" cy="1427266"/>
          </a:xfrm>
        </p:grpSpPr>
        <p:sp>
          <p:nvSpPr>
            <p:cNvPr id="86" name="Oval 85"/>
            <p:cNvSpPr/>
            <p:nvPr/>
          </p:nvSpPr>
          <p:spPr bwMode="gray">
            <a:xfrm>
              <a:off x="904384" y="1524065"/>
              <a:ext cx="1427641" cy="1427266"/>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a:solidFill>
                  <a:schemeClr val="bg1"/>
                </a:solidFill>
                <a:cs typeface="Arial" charset="0"/>
              </a:endParaRPr>
            </a:p>
          </p:txBody>
        </p:sp>
        <p:grpSp>
          <p:nvGrpSpPr>
            <p:cNvPr id="87" name="Group 86"/>
            <p:cNvGrpSpPr>
              <a:grpSpLocks noChangeAspect="1"/>
            </p:cNvGrpSpPr>
            <p:nvPr/>
          </p:nvGrpSpPr>
          <p:grpSpPr bwMode="gray">
            <a:xfrm>
              <a:off x="1181313" y="1991849"/>
              <a:ext cx="873781" cy="523481"/>
              <a:chOff x="2545" y="1419"/>
              <a:chExt cx="666" cy="399"/>
            </a:xfrm>
            <a:solidFill>
              <a:schemeClr val="bg1"/>
            </a:solidFill>
            <a:effectLst>
              <a:outerShdw blurRad="50800" dist="38100" dir="2700000" algn="tl" rotWithShape="0">
                <a:prstClr val="black">
                  <a:alpha val="40000"/>
                </a:prstClr>
              </a:outerShdw>
            </a:effectLst>
          </p:grpSpPr>
          <p:sp>
            <p:nvSpPr>
              <p:cNvPr id="88" name="Freeform 27"/>
              <p:cNvSpPr>
                <a:spLocks/>
              </p:cNvSpPr>
              <p:nvPr/>
            </p:nvSpPr>
            <p:spPr bwMode="gray">
              <a:xfrm>
                <a:off x="2545" y="1790"/>
                <a:ext cx="666" cy="28"/>
              </a:xfrm>
              <a:custGeom>
                <a:avLst/>
                <a:gdLst>
                  <a:gd name="T0" fmla="*/ 0 w 282"/>
                  <a:gd name="T1" fmla="*/ 0 h 12"/>
                  <a:gd name="T2" fmla="*/ 0 w 282"/>
                  <a:gd name="T3" fmla="*/ 4 h 12"/>
                  <a:gd name="T4" fmla="*/ 0 w 282"/>
                  <a:gd name="T5" fmla="*/ 8 h 12"/>
                  <a:gd name="T6" fmla="*/ 0 w 282"/>
                  <a:gd name="T7" fmla="*/ 9 h 12"/>
                  <a:gd name="T8" fmla="*/ 3 w 282"/>
                  <a:gd name="T9" fmla="*/ 12 h 12"/>
                  <a:gd name="T10" fmla="*/ 279 w 282"/>
                  <a:gd name="T11" fmla="*/ 12 h 12"/>
                  <a:gd name="T12" fmla="*/ 282 w 282"/>
                  <a:gd name="T13" fmla="*/ 9 h 12"/>
                  <a:gd name="T14" fmla="*/ 282 w 282"/>
                  <a:gd name="T15" fmla="*/ 9 h 12"/>
                  <a:gd name="T16" fmla="*/ 282 w 282"/>
                  <a:gd name="T17" fmla="*/ 8 h 12"/>
                  <a:gd name="T18" fmla="*/ 282 w 282"/>
                  <a:gd name="T19" fmla="*/ 4 h 12"/>
                  <a:gd name="T20" fmla="*/ 282 w 282"/>
                  <a:gd name="T21" fmla="*/ 0 h 12"/>
                  <a:gd name="T22" fmla="*/ 0 w 282"/>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12">
                    <a:moveTo>
                      <a:pt x="0" y="0"/>
                    </a:moveTo>
                    <a:cubicBezTo>
                      <a:pt x="0" y="4"/>
                      <a:pt x="0" y="4"/>
                      <a:pt x="0" y="4"/>
                    </a:cubicBezTo>
                    <a:cubicBezTo>
                      <a:pt x="0" y="8"/>
                      <a:pt x="0" y="8"/>
                      <a:pt x="0" y="8"/>
                    </a:cubicBezTo>
                    <a:cubicBezTo>
                      <a:pt x="0" y="9"/>
                      <a:pt x="0" y="9"/>
                      <a:pt x="0" y="9"/>
                    </a:cubicBezTo>
                    <a:cubicBezTo>
                      <a:pt x="0" y="10"/>
                      <a:pt x="1" y="12"/>
                      <a:pt x="3" y="12"/>
                    </a:cubicBezTo>
                    <a:cubicBezTo>
                      <a:pt x="279" y="12"/>
                      <a:pt x="279" y="12"/>
                      <a:pt x="279" y="12"/>
                    </a:cubicBezTo>
                    <a:cubicBezTo>
                      <a:pt x="281" y="12"/>
                      <a:pt x="282" y="10"/>
                      <a:pt x="282" y="9"/>
                    </a:cubicBezTo>
                    <a:cubicBezTo>
                      <a:pt x="282" y="9"/>
                      <a:pt x="282" y="9"/>
                      <a:pt x="282" y="9"/>
                    </a:cubicBezTo>
                    <a:cubicBezTo>
                      <a:pt x="282" y="8"/>
                      <a:pt x="282" y="8"/>
                      <a:pt x="282" y="8"/>
                    </a:cubicBezTo>
                    <a:cubicBezTo>
                      <a:pt x="282" y="4"/>
                      <a:pt x="282" y="4"/>
                      <a:pt x="282" y="4"/>
                    </a:cubicBezTo>
                    <a:cubicBezTo>
                      <a:pt x="282" y="0"/>
                      <a:pt x="282" y="0"/>
                      <a:pt x="282" y="0"/>
                    </a:cubicBez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89" name="Freeform 28"/>
              <p:cNvSpPr>
                <a:spLocks/>
              </p:cNvSpPr>
              <p:nvPr/>
            </p:nvSpPr>
            <p:spPr bwMode="gray">
              <a:xfrm>
                <a:off x="2552" y="1721"/>
                <a:ext cx="654" cy="59"/>
              </a:xfrm>
              <a:custGeom>
                <a:avLst/>
                <a:gdLst>
                  <a:gd name="T0" fmla="*/ 545 w 654"/>
                  <a:gd name="T1" fmla="*/ 0 h 59"/>
                  <a:gd name="T2" fmla="*/ 106 w 654"/>
                  <a:gd name="T3" fmla="*/ 0 h 59"/>
                  <a:gd name="T4" fmla="*/ 0 w 654"/>
                  <a:gd name="T5" fmla="*/ 59 h 59"/>
                  <a:gd name="T6" fmla="*/ 654 w 654"/>
                  <a:gd name="T7" fmla="*/ 59 h 59"/>
                  <a:gd name="T8" fmla="*/ 545 w 654"/>
                  <a:gd name="T9" fmla="*/ 0 h 59"/>
                </a:gdLst>
                <a:ahLst/>
                <a:cxnLst>
                  <a:cxn ang="0">
                    <a:pos x="T0" y="T1"/>
                  </a:cxn>
                  <a:cxn ang="0">
                    <a:pos x="T2" y="T3"/>
                  </a:cxn>
                  <a:cxn ang="0">
                    <a:pos x="T4" y="T5"/>
                  </a:cxn>
                  <a:cxn ang="0">
                    <a:pos x="T6" y="T7"/>
                  </a:cxn>
                  <a:cxn ang="0">
                    <a:pos x="T8" y="T9"/>
                  </a:cxn>
                </a:cxnLst>
                <a:rect l="0" t="0" r="r" b="b"/>
                <a:pathLst>
                  <a:path w="654" h="59">
                    <a:moveTo>
                      <a:pt x="545" y="0"/>
                    </a:moveTo>
                    <a:lnTo>
                      <a:pt x="106" y="0"/>
                    </a:lnTo>
                    <a:lnTo>
                      <a:pt x="0" y="59"/>
                    </a:lnTo>
                    <a:lnTo>
                      <a:pt x="654" y="59"/>
                    </a:lnTo>
                    <a:lnTo>
                      <a:pt x="545"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90" name="Freeform 29"/>
              <p:cNvSpPr>
                <a:spLocks noEditPoints="1"/>
              </p:cNvSpPr>
              <p:nvPr/>
            </p:nvSpPr>
            <p:spPr bwMode="gray">
              <a:xfrm>
                <a:off x="2658" y="1419"/>
                <a:ext cx="439" cy="290"/>
              </a:xfrm>
              <a:custGeom>
                <a:avLst/>
                <a:gdLst>
                  <a:gd name="T0" fmla="*/ 184 w 186"/>
                  <a:gd name="T1" fmla="*/ 0 h 123"/>
                  <a:gd name="T2" fmla="*/ 1 w 186"/>
                  <a:gd name="T3" fmla="*/ 0 h 123"/>
                  <a:gd name="T4" fmla="*/ 0 w 186"/>
                  <a:gd name="T5" fmla="*/ 1 h 123"/>
                  <a:gd name="T6" fmla="*/ 0 w 186"/>
                  <a:gd name="T7" fmla="*/ 122 h 123"/>
                  <a:gd name="T8" fmla="*/ 1 w 186"/>
                  <a:gd name="T9" fmla="*/ 123 h 123"/>
                  <a:gd name="T10" fmla="*/ 184 w 186"/>
                  <a:gd name="T11" fmla="*/ 123 h 123"/>
                  <a:gd name="T12" fmla="*/ 186 w 186"/>
                  <a:gd name="T13" fmla="*/ 122 h 123"/>
                  <a:gd name="T14" fmla="*/ 186 w 186"/>
                  <a:gd name="T15" fmla="*/ 1 h 123"/>
                  <a:gd name="T16" fmla="*/ 184 w 186"/>
                  <a:gd name="T17" fmla="*/ 0 h 123"/>
                  <a:gd name="T18" fmla="*/ 123 w 186"/>
                  <a:gd name="T19" fmla="*/ 67 h 123"/>
                  <a:gd name="T20" fmla="*/ 63 w 186"/>
                  <a:gd name="T21" fmla="*/ 94 h 123"/>
                  <a:gd name="T22" fmla="*/ 63 w 186"/>
                  <a:gd name="T23" fmla="*/ 81 h 123"/>
                  <a:gd name="T24" fmla="*/ 109 w 186"/>
                  <a:gd name="T25" fmla="*/ 61 h 123"/>
                  <a:gd name="T26" fmla="*/ 109 w 186"/>
                  <a:gd name="T27" fmla="*/ 61 h 123"/>
                  <a:gd name="T28" fmla="*/ 63 w 186"/>
                  <a:gd name="T29" fmla="*/ 41 h 123"/>
                  <a:gd name="T30" fmla="*/ 63 w 186"/>
                  <a:gd name="T31" fmla="*/ 28 h 123"/>
                  <a:gd name="T32" fmla="*/ 123 w 186"/>
                  <a:gd name="T33" fmla="*/ 55 h 123"/>
                  <a:gd name="T34" fmla="*/ 123 w 186"/>
                  <a:gd name="T35" fmla="*/ 6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23">
                    <a:moveTo>
                      <a:pt x="184" y="0"/>
                    </a:moveTo>
                    <a:cubicBezTo>
                      <a:pt x="1" y="0"/>
                      <a:pt x="1" y="0"/>
                      <a:pt x="1" y="0"/>
                    </a:cubicBezTo>
                    <a:cubicBezTo>
                      <a:pt x="1" y="0"/>
                      <a:pt x="0" y="1"/>
                      <a:pt x="0" y="1"/>
                    </a:cubicBezTo>
                    <a:cubicBezTo>
                      <a:pt x="0" y="122"/>
                      <a:pt x="0" y="122"/>
                      <a:pt x="0" y="122"/>
                    </a:cubicBezTo>
                    <a:cubicBezTo>
                      <a:pt x="0" y="123"/>
                      <a:pt x="1" y="123"/>
                      <a:pt x="1" y="123"/>
                    </a:cubicBezTo>
                    <a:cubicBezTo>
                      <a:pt x="184" y="123"/>
                      <a:pt x="184" y="123"/>
                      <a:pt x="184" y="123"/>
                    </a:cubicBezTo>
                    <a:cubicBezTo>
                      <a:pt x="185" y="123"/>
                      <a:pt x="186" y="123"/>
                      <a:pt x="186" y="122"/>
                    </a:cubicBezTo>
                    <a:cubicBezTo>
                      <a:pt x="186" y="1"/>
                      <a:pt x="186" y="1"/>
                      <a:pt x="186" y="1"/>
                    </a:cubicBezTo>
                    <a:cubicBezTo>
                      <a:pt x="186" y="1"/>
                      <a:pt x="185" y="0"/>
                      <a:pt x="184" y="0"/>
                    </a:cubicBezTo>
                    <a:close/>
                    <a:moveTo>
                      <a:pt x="123" y="67"/>
                    </a:moveTo>
                    <a:cubicBezTo>
                      <a:pt x="63" y="94"/>
                      <a:pt x="63" y="94"/>
                      <a:pt x="63" y="94"/>
                    </a:cubicBezTo>
                    <a:cubicBezTo>
                      <a:pt x="63" y="81"/>
                      <a:pt x="63" y="81"/>
                      <a:pt x="63" y="81"/>
                    </a:cubicBezTo>
                    <a:cubicBezTo>
                      <a:pt x="109" y="61"/>
                      <a:pt x="109" y="61"/>
                      <a:pt x="109" y="61"/>
                    </a:cubicBezTo>
                    <a:cubicBezTo>
                      <a:pt x="109" y="61"/>
                      <a:pt x="109" y="61"/>
                      <a:pt x="109" y="61"/>
                    </a:cubicBezTo>
                    <a:cubicBezTo>
                      <a:pt x="63" y="41"/>
                      <a:pt x="63" y="41"/>
                      <a:pt x="63" y="41"/>
                    </a:cubicBezTo>
                    <a:cubicBezTo>
                      <a:pt x="63" y="28"/>
                      <a:pt x="63" y="28"/>
                      <a:pt x="63" y="28"/>
                    </a:cubicBezTo>
                    <a:cubicBezTo>
                      <a:pt x="123" y="55"/>
                      <a:pt x="123" y="55"/>
                      <a:pt x="123" y="55"/>
                    </a:cubicBezTo>
                    <a:lnTo>
                      <a:pt x="123" y="67"/>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grpSp>
      </p:grpSp>
      <p:sp>
        <p:nvSpPr>
          <p:cNvPr id="91" name="Freeform 6"/>
          <p:cNvSpPr>
            <a:spLocks/>
          </p:cNvSpPr>
          <p:nvPr/>
        </p:nvSpPr>
        <p:spPr bwMode="auto">
          <a:xfrm>
            <a:off x="4455919" y="3792741"/>
            <a:ext cx="327600" cy="1166812"/>
          </a:xfrm>
          <a:custGeom>
            <a:avLst/>
            <a:gdLst>
              <a:gd name="T0" fmla="*/ 328960 w 72"/>
              <a:gd name="T1" fmla="*/ 583504 h 272"/>
              <a:gd name="T2" fmla="*/ 164480 w 72"/>
              <a:gd name="T3" fmla="*/ 1167008 h 272"/>
              <a:gd name="T4" fmla="*/ 0 w 72"/>
              <a:gd name="T5" fmla="*/ 583504 h 272"/>
              <a:gd name="T6" fmla="*/ 164480 w 72"/>
              <a:gd name="T7" fmla="*/ 0 h 272"/>
              <a:gd name="T8" fmla="*/ 328960 w 72"/>
              <a:gd name="T9" fmla="*/ 583504 h 272"/>
              <a:gd name="T10" fmla="*/ 0 60000 65536"/>
              <a:gd name="T11" fmla="*/ 0 60000 65536"/>
              <a:gd name="T12" fmla="*/ 0 60000 65536"/>
              <a:gd name="T13" fmla="*/ 0 60000 65536"/>
              <a:gd name="T14" fmla="*/ 0 60000 65536"/>
              <a:gd name="T15" fmla="*/ 0 w 72"/>
              <a:gd name="T16" fmla="*/ 0 h 272"/>
              <a:gd name="T17" fmla="*/ 72 w 72"/>
              <a:gd name="T18" fmla="*/ 272 h 272"/>
            </a:gdLst>
            <a:ahLst/>
            <a:cxnLst>
              <a:cxn ang="T10">
                <a:pos x="T0" y="T1"/>
              </a:cxn>
              <a:cxn ang="T11">
                <a:pos x="T2" y="T3"/>
              </a:cxn>
              <a:cxn ang="T12">
                <a:pos x="T4" y="T5"/>
              </a:cxn>
              <a:cxn ang="T13">
                <a:pos x="T6" y="T7"/>
              </a:cxn>
              <a:cxn ang="T14">
                <a:pos x="T8" y="T9"/>
              </a:cxn>
            </a:cxnLst>
            <a:rect l="T15" t="T16" r="T17" b="T18"/>
            <a:pathLst>
              <a:path w="72" h="272">
                <a:moveTo>
                  <a:pt x="72" y="136"/>
                </a:moveTo>
                <a:cubicBezTo>
                  <a:pt x="72" y="185"/>
                  <a:pt x="59" y="232"/>
                  <a:pt x="36" y="272"/>
                </a:cubicBezTo>
                <a:cubicBezTo>
                  <a:pt x="13" y="232"/>
                  <a:pt x="0" y="185"/>
                  <a:pt x="0" y="136"/>
                </a:cubicBezTo>
                <a:cubicBezTo>
                  <a:pt x="0" y="87"/>
                  <a:pt x="13" y="40"/>
                  <a:pt x="36" y="0"/>
                </a:cubicBezTo>
                <a:cubicBezTo>
                  <a:pt x="59" y="40"/>
                  <a:pt x="72" y="87"/>
                  <a:pt x="72" y="136"/>
                </a:cubicBezTo>
                <a:close/>
              </a:path>
            </a:pathLst>
          </a:custGeom>
          <a:solidFill>
            <a:srgbClr val="27551F"/>
          </a:solidFill>
          <a:ln w="9525">
            <a:noFill/>
            <a:miter lim="800000"/>
            <a:headEnd/>
            <a:tailEnd/>
          </a:ln>
        </p:spPr>
        <p:txBody>
          <a:bodyPr lIns="121899" tIns="60949" rIns="121899" bIns="60949"/>
          <a:lstStyle/>
          <a:p>
            <a:endParaRPr lang="ja-JP" altLang="en-US"/>
          </a:p>
        </p:txBody>
      </p:sp>
      <p:sp>
        <p:nvSpPr>
          <p:cNvPr id="92" name="Freeform 7"/>
          <p:cNvSpPr>
            <a:spLocks/>
          </p:cNvSpPr>
          <p:nvPr/>
        </p:nvSpPr>
        <p:spPr bwMode="auto">
          <a:xfrm>
            <a:off x="5065066" y="3249188"/>
            <a:ext cx="1108800" cy="279400"/>
          </a:xfrm>
          <a:custGeom>
            <a:avLst/>
            <a:gdLst>
              <a:gd name="T0" fmla="*/ 1107410 w 250"/>
              <a:gd name="T1" fmla="*/ 137220 h 61"/>
              <a:gd name="T2" fmla="*/ 553705 w 250"/>
              <a:gd name="T3" fmla="*/ 279015 h 61"/>
              <a:gd name="T4" fmla="*/ 0 w 250"/>
              <a:gd name="T5" fmla="*/ 137220 h 61"/>
              <a:gd name="T6" fmla="*/ 553705 w 250"/>
              <a:gd name="T7" fmla="*/ 0 h 61"/>
              <a:gd name="T8" fmla="*/ 1107410 w 250"/>
              <a:gd name="T9" fmla="*/ 137220 h 61"/>
              <a:gd name="T10" fmla="*/ 0 60000 65536"/>
              <a:gd name="T11" fmla="*/ 0 60000 65536"/>
              <a:gd name="T12" fmla="*/ 0 60000 65536"/>
              <a:gd name="T13" fmla="*/ 0 60000 65536"/>
              <a:gd name="T14" fmla="*/ 0 60000 65536"/>
              <a:gd name="T15" fmla="*/ 0 w 250"/>
              <a:gd name="T16" fmla="*/ 0 h 61"/>
              <a:gd name="T17" fmla="*/ 250 w 250"/>
              <a:gd name="T18" fmla="*/ 61 h 61"/>
            </a:gdLst>
            <a:ahLst/>
            <a:cxnLst>
              <a:cxn ang="T10">
                <a:pos x="T0" y="T1"/>
              </a:cxn>
              <a:cxn ang="T11">
                <a:pos x="T2" y="T3"/>
              </a:cxn>
              <a:cxn ang="T12">
                <a:pos x="T4" y="T5"/>
              </a:cxn>
              <a:cxn ang="T13">
                <a:pos x="T6" y="T7"/>
              </a:cxn>
              <a:cxn ang="T14">
                <a:pos x="T8" y="T9"/>
              </a:cxn>
            </a:cxnLst>
            <a:rect l="T15" t="T16" r="T17" b="T18"/>
            <a:pathLst>
              <a:path w="250" h="61">
                <a:moveTo>
                  <a:pt x="250" y="30"/>
                </a:moveTo>
                <a:cubicBezTo>
                  <a:pt x="213" y="50"/>
                  <a:pt x="170" y="61"/>
                  <a:pt x="125" y="61"/>
                </a:cubicBezTo>
                <a:cubicBezTo>
                  <a:pt x="80" y="61"/>
                  <a:pt x="37" y="50"/>
                  <a:pt x="0" y="30"/>
                </a:cubicBezTo>
                <a:cubicBezTo>
                  <a:pt x="37" y="11"/>
                  <a:pt x="80" y="0"/>
                  <a:pt x="125" y="0"/>
                </a:cubicBezTo>
                <a:cubicBezTo>
                  <a:pt x="170" y="0"/>
                  <a:pt x="213" y="11"/>
                  <a:pt x="250" y="30"/>
                </a:cubicBezTo>
                <a:close/>
              </a:path>
            </a:pathLst>
          </a:custGeom>
          <a:solidFill>
            <a:srgbClr val="006934">
              <a:alpha val="50195"/>
            </a:srgbClr>
          </a:solidFill>
          <a:ln w="19050">
            <a:noFill/>
            <a:round/>
            <a:headEnd/>
            <a:tailEnd/>
          </a:ln>
        </p:spPr>
        <p:txBody>
          <a:bodyPr wrap="none" lIns="0" tIns="0" rIns="0" bIns="0" anchor="ctr"/>
          <a:lstStyle/>
          <a:p>
            <a:pPr algn="ctr"/>
            <a:endParaRPr lang="ja-JP" altLang="en-US">
              <a:solidFill>
                <a:srgbClr val="FFFFFF"/>
              </a:solidFill>
            </a:endParaRPr>
          </a:p>
        </p:txBody>
      </p:sp>
      <p:sp>
        <p:nvSpPr>
          <p:cNvPr id="93" name="Freeform 8"/>
          <p:cNvSpPr>
            <a:spLocks/>
          </p:cNvSpPr>
          <p:nvPr/>
        </p:nvSpPr>
        <p:spPr bwMode="auto">
          <a:xfrm>
            <a:off x="3080563" y="3236239"/>
            <a:ext cx="1108800" cy="279400"/>
          </a:xfrm>
          <a:custGeom>
            <a:avLst/>
            <a:gdLst>
              <a:gd name="T0" fmla="*/ 1087477 w 250"/>
              <a:gd name="T1" fmla="*/ 137220 h 61"/>
              <a:gd name="T2" fmla="*/ 543739 w 250"/>
              <a:gd name="T3" fmla="*/ 279015 h 61"/>
              <a:gd name="T4" fmla="*/ 0 w 250"/>
              <a:gd name="T5" fmla="*/ 137220 h 61"/>
              <a:gd name="T6" fmla="*/ 543739 w 250"/>
              <a:gd name="T7" fmla="*/ 0 h 61"/>
              <a:gd name="T8" fmla="*/ 1087477 w 250"/>
              <a:gd name="T9" fmla="*/ 137220 h 61"/>
              <a:gd name="T10" fmla="*/ 0 60000 65536"/>
              <a:gd name="T11" fmla="*/ 0 60000 65536"/>
              <a:gd name="T12" fmla="*/ 0 60000 65536"/>
              <a:gd name="T13" fmla="*/ 0 60000 65536"/>
              <a:gd name="T14" fmla="*/ 0 60000 65536"/>
              <a:gd name="T15" fmla="*/ 0 w 250"/>
              <a:gd name="T16" fmla="*/ 0 h 61"/>
              <a:gd name="T17" fmla="*/ 250 w 250"/>
              <a:gd name="T18" fmla="*/ 61 h 61"/>
            </a:gdLst>
            <a:ahLst/>
            <a:cxnLst>
              <a:cxn ang="T10">
                <a:pos x="T0" y="T1"/>
              </a:cxn>
              <a:cxn ang="T11">
                <a:pos x="T2" y="T3"/>
              </a:cxn>
              <a:cxn ang="T12">
                <a:pos x="T4" y="T5"/>
              </a:cxn>
              <a:cxn ang="T13">
                <a:pos x="T6" y="T7"/>
              </a:cxn>
              <a:cxn ang="T14">
                <a:pos x="T8" y="T9"/>
              </a:cxn>
            </a:cxnLst>
            <a:rect l="T15" t="T16" r="T17" b="T18"/>
            <a:pathLst>
              <a:path w="250" h="61">
                <a:moveTo>
                  <a:pt x="250" y="30"/>
                </a:moveTo>
                <a:cubicBezTo>
                  <a:pt x="213" y="50"/>
                  <a:pt x="170" y="61"/>
                  <a:pt x="125" y="61"/>
                </a:cubicBezTo>
                <a:cubicBezTo>
                  <a:pt x="80" y="61"/>
                  <a:pt x="38" y="50"/>
                  <a:pt x="0" y="30"/>
                </a:cubicBezTo>
                <a:cubicBezTo>
                  <a:pt x="38" y="11"/>
                  <a:pt x="80" y="0"/>
                  <a:pt x="125" y="0"/>
                </a:cubicBezTo>
                <a:cubicBezTo>
                  <a:pt x="170" y="0"/>
                  <a:pt x="213" y="11"/>
                  <a:pt x="250" y="30"/>
                </a:cubicBezTo>
                <a:close/>
              </a:path>
            </a:pathLst>
          </a:custGeom>
          <a:solidFill>
            <a:srgbClr val="005F8E"/>
          </a:solidFill>
          <a:ln w="9525">
            <a:noFill/>
            <a:miter lim="800000"/>
            <a:headEnd/>
            <a:tailEnd/>
          </a:ln>
        </p:spPr>
        <p:txBody>
          <a:bodyPr lIns="121899" tIns="60949" rIns="121899" bIns="60949"/>
          <a:lstStyle/>
          <a:p>
            <a:endParaRPr lang="ja-JP" altLang="en-US"/>
          </a:p>
        </p:txBody>
      </p:sp>
      <p:sp>
        <p:nvSpPr>
          <p:cNvPr id="94" name="Freeform 10"/>
          <p:cNvSpPr>
            <a:spLocks/>
          </p:cNvSpPr>
          <p:nvPr/>
        </p:nvSpPr>
        <p:spPr bwMode="auto">
          <a:xfrm>
            <a:off x="4481608" y="1805784"/>
            <a:ext cx="327600" cy="1168400"/>
          </a:xfrm>
          <a:custGeom>
            <a:avLst/>
            <a:gdLst>
              <a:gd name="T0" fmla="*/ 36 w 72"/>
              <a:gd name="T1" fmla="*/ 0 h 271"/>
              <a:gd name="T2" fmla="*/ 72 w 72"/>
              <a:gd name="T3" fmla="*/ 136 h 271"/>
              <a:gd name="T4" fmla="*/ 36 w 72"/>
              <a:gd name="T5" fmla="*/ 271 h 271"/>
              <a:gd name="T6" fmla="*/ 0 w 72"/>
              <a:gd name="T7" fmla="*/ 136 h 271"/>
              <a:gd name="T8" fmla="*/ 36 w 72"/>
              <a:gd name="T9" fmla="*/ 0 h 271"/>
            </a:gdLst>
            <a:ahLst/>
            <a:cxnLst>
              <a:cxn ang="0">
                <a:pos x="T0" y="T1"/>
              </a:cxn>
              <a:cxn ang="0">
                <a:pos x="T2" y="T3"/>
              </a:cxn>
              <a:cxn ang="0">
                <a:pos x="T4" y="T5"/>
              </a:cxn>
              <a:cxn ang="0">
                <a:pos x="T6" y="T7"/>
              </a:cxn>
              <a:cxn ang="0">
                <a:pos x="T8" y="T9"/>
              </a:cxn>
            </a:cxnLst>
            <a:rect l="0" t="0" r="r" b="b"/>
            <a:pathLst>
              <a:path w="72" h="271">
                <a:moveTo>
                  <a:pt x="36" y="0"/>
                </a:moveTo>
                <a:cubicBezTo>
                  <a:pt x="59" y="40"/>
                  <a:pt x="72" y="86"/>
                  <a:pt x="72" y="136"/>
                </a:cubicBezTo>
                <a:cubicBezTo>
                  <a:pt x="72" y="185"/>
                  <a:pt x="59" y="231"/>
                  <a:pt x="36" y="271"/>
                </a:cubicBezTo>
                <a:cubicBezTo>
                  <a:pt x="13" y="231"/>
                  <a:pt x="0" y="185"/>
                  <a:pt x="0" y="136"/>
                </a:cubicBezTo>
                <a:cubicBezTo>
                  <a:pt x="0" y="86"/>
                  <a:pt x="13" y="40"/>
                  <a:pt x="36" y="0"/>
                </a:cubicBezTo>
                <a:close/>
              </a:path>
            </a:pathLst>
          </a:custGeom>
          <a:solidFill>
            <a:schemeClr val="accent6">
              <a:lumMod val="75000"/>
              <a:alpha val="50000"/>
            </a:schemeClr>
          </a:solidFill>
          <a:ln w="19050">
            <a:noFill/>
            <a:round/>
            <a:headEnd/>
            <a:tailEnd/>
          </a:ln>
        </p:spPr>
        <p:txBody>
          <a:bodyPr wrap="none" lIns="0" tIns="0" rIns="0" bIns="0" anchor="ctr"/>
          <a:lstStyle/>
          <a:p>
            <a:pPr algn="ctr"/>
            <a:endParaRPr lang="ja-JP" altLang="en-US">
              <a:solidFill>
                <a:srgbClr val="FFFFFF"/>
              </a:solidFill>
            </a:endParaRPr>
          </a:p>
        </p:txBody>
      </p:sp>
      <p:grpSp>
        <p:nvGrpSpPr>
          <p:cNvPr id="95" name="Group 94"/>
          <p:cNvGrpSpPr>
            <a:grpSpLocks noChangeAspect="1"/>
          </p:cNvGrpSpPr>
          <p:nvPr/>
        </p:nvGrpSpPr>
        <p:grpSpPr bwMode="auto">
          <a:xfrm>
            <a:off x="2467876" y="1196785"/>
            <a:ext cx="4309351" cy="4355487"/>
            <a:chOff x="2191" y="423"/>
            <a:chExt cx="3207" cy="2431"/>
          </a:xfrm>
          <a:solidFill>
            <a:schemeClr val="bg1">
              <a:alpha val="80000"/>
            </a:schemeClr>
          </a:solidFill>
        </p:grpSpPr>
        <p:sp>
          <p:nvSpPr>
            <p:cNvPr id="96" name="Freeform 6"/>
            <p:cNvSpPr>
              <a:spLocks/>
            </p:cNvSpPr>
            <p:nvPr/>
          </p:nvSpPr>
          <p:spPr bwMode="auto">
            <a:xfrm>
              <a:off x="3780" y="1640"/>
              <a:ext cx="1618" cy="1214"/>
            </a:xfrm>
            <a:custGeom>
              <a:avLst/>
              <a:gdLst>
                <a:gd name="T0" fmla="*/ 361 w 508"/>
                <a:gd name="T1" fmla="*/ 0 h 514"/>
                <a:gd name="T2" fmla="*/ 236 w 508"/>
                <a:gd name="T3" fmla="*/ 31 h 514"/>
                <a:gd name="T4" fmla="*/ 111 w 508"/>
                <a:gd name="T5" fmla="*/ 0 h 514"/>
                <a:gd name="T6" fmla="*/ 0 w 508"/>
                <a:gd name="T7" fmla="*/ 106 h 514"/>
                <a:gd name="T8" fmla="*/ 36 w 508"/>
                <a:gd name="T9" fmla="*/ 242 h 514"/>
                <a:gd name="T10" fmla="*/ 36 w 508"/>
                <a:gd name="T11" fmla="*/ 242 h 514"/>
                <a:gd name="T12" fmla="*/ 36 w 508"/>
                <a:gd name="T13" fmla="*/ 242 h 514"/>
                <a:gd name="T14" fmla="*/ 0 w 508"/>
                <a:gd name="T15" fmla="*/ 378 h 514"/>
                <a:gd name="T16" fmla="*/ 236 w 508"/>
                <a:gd name="T17" fmla="*/ 514 h 514"/>
                <a:gd name="T18" fmla="*/ 508 w 508"/>
                <a:gd name="T19" fmla="*/ 242 h 514"/>
                <a:gd name="T20" fmla="*/ 361 w 508"/>
                <a:gd name="T2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14">
                  <a:moveTo>
                    <a:pt x="361" y="0"/>
                  </a:moveTo>
                  <a:cubicBezTo>
                    <a:pt x="324" y="20"/>
                    <a:pt x="281" y="31"/>
                    <a:pt x="236" y="31"/>
                  </a:cubicBezTo>
                  <a:cubicBezTo>
                    <a:pt x="191" y="31"/>
                    <a:pt x="148" y="20"/>
                    <a:pt x="111" y="0"/>
                  </a:cubicBezTo>
                  <a:cubicBezTo>
                    <a:pt x="64" y="24"/>
                    <a:pt x="26" y="61"/>
                    <a:pt x="0" y="106"/>
                  </a:cubicBezTo>
                  <a:cubicBezTo>
                    <a:pt x="23" y="146"/>
                    <a:pt x="36" y="193"/>
                    <a:pt x="36" y="242"/>
                  </a:cubicBezTo>
                  <a:cubicBezTo>
                    <a:pt x="36" y="242"/>
                    <a:pt x="36" y="242"/>
                    <a:pt x="36" y="242"/>
                  </a:cubicBezTo>
                  <a:cubicBezTo>
                    <a:pt x="36" y="242"/>
                    <a:pt x="36" y="242"/>
                    <a:pt x="36" y="242"/>
                  </a:cubicBezTo>
                  <a:cubicBezTo>
                    <a:pt x="36" y="291"/>
                    <a:pt x="23" y="338"/>
                    <a:pt x="0" y="378"/>
                  </a:cubicBezTo>
                  <a:cubicBezTo>
                    <a:pt x="47" y="459"/>
                    <a:pt x="135" y="514"/>
                    <a:pt x="236" y="514"/>
                  </a:cubicBezTo>
                  <a:cubicBezTo>
                    <a:pt x="386" y="514"/>
                    <a:pt x="508" y="392"/>
                    <a:pt x="508" y="242"/>
                  </a:cubicBezTo>
                  <a:cubicBezTo>
                    <a:pt x="508" y="137"/>
                    <a:pt x="448" y="46"/>
                    <a:pt x="361"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97" name="Freeform 7"/>
            <p:cNvSpPr>
              <a:spLocks/>
            </p:cNvSpPr>
            <p:nvPr/>
          </p:nvSpPr>
          <p:spPr bwMode="auto">
            <a:xfrm>
              <a:off x="3686" y="1885"/>
              <a:ext cx="228" cy="643"/>
            </a:xfrm>
            <a:custGeom>
              <a:avLst/>
              <a:gdLst>
                <a:gd name="T0" fmla="*/ 36 w 72"/>
                <a:gd name="T1" fmla="*/ 0 h 272"/>
                <a:gd name="T2" fmla="*/ 0 w 72"/>
                <a:gd name="T3" fmla="*/ 136 h 272"/>
                <a:gd name="T4" fmla="*/ 36 w 72"/>
                <a:gd name="T5" fmla="*/ 272 h 272"/>
                <a:gd name="T6" fmla="*/ 36 w 72"/>
                <a:gd name="T7" fmla="*/ 272 h 272"/>
                <a:gd name="T8" fmla="*/ 36 w 72"/>
                <a:gd name="T9" fmla="*/ 272 h 272"/>
                <a:gd name="T10" fmla="*/ 72 w 72"/>
                <a:gd name="T11" fmla="*/ 136 h 272"/>
                <a:gd name="T12" fmla="*/ 36 w 72"/>
                <a:gd name="T13" fmla="*/ 0 h 272"/>
                <a:gd name="T14" fmla="*/ 36 w 72"/>
                <a:gd name="T15" fmla="*/ 0 h 272"/>
                <a:gd name="T16" fmla="*/ 36 w 72"/>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72">
                  <a:moveTo>
                    <a:pt x="36" y="0"/>
                  </a:moveTo>
                  <a:cubicBezTo>
                    <a:pt x="13" y="40"/>
                    <a:pt x="0" y="87"/>
                    <a:pt x="0" y="136"/>
                  </a:cubicBezTo>
                  <a:cubicBezTo>
                    <a:pt x="0" y="185"/>
                    <a:pt x="13" y="232"/>
                    <a:pt x="36" y="272"/>
                  </a:cubicBezTo>
                  <a:cubicBezTo>
                    <a:pt x="36" y="272"/>
                    <a:pt x="36" y="272"/>
                    <a:pt x="36" y="272"/>
                  </a:cubicBezTo>
                  <a:cubicBezTo>
                    <a:pt x="36" y="272"/>
                    <a:pt x="36" y="272"/>
                    <a:pt x="36" y="272"/>
                  </a:cubicBezTo>
                  <a:cubicBezTo>
                    <a:pt x="59" y="232"/>
                    <a:pt x="72" y="185"/>
                    <a:pt x="72" y="136"/>
                  </a:cubicBezTo>
                  <a:cubicBezTo>
                    <a:pt x="72" y="87"/>
                    <a:pt x="59" y="40"/>
                    <a:pt x="36" y="0"/>
                  </a:cubicBezTo>
                  <a:cubicBezTo>
                    <a:pt x="36" y="0"/>
                    <a:pt x="36" y="0"/>
                    <a:pt x="36" y="0"/>
                  </a:cubicBezTo>
                  <a:cubicBezTo>
                    <a:pt x="36" y="0"/>
                    <a:pt x="36" y="0"/>
                    <a:pt x="36"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98" name="Freeform 8"/>
            <p:cNvSpPr>
              <a:spLocks/>
            </p:cNvSpPr>
            <p:nvPr/>
          </p:nvSpPr>
          <p:spPr bwMode="auto">
            <a:xfrm>
              <a:off x="2191" y="1619"/>
              <a:ext cx="1618" cy="1214"/>
            </a:xfrm>
            <a:custGeom>
              <a:avLst/>
              <a:gdLst>
                <a:gd name="T0" fmla="*/ 397 w 508"/>
                <a:gd name="T1" fmla="*/ 0 h 514"/>
                <a:gd name="T2" fmla="*/ 397 w 508"/>
                <a:gd name="T3" fmla="*/ 0 h 514"/>
                <a:gd name="T4" fmla="*/ 272 w 508"/>
                <a:gd name="T5" fmla="*/ 31 h 514"/>
                <a:gd name="T6" fmla="*/ 147 w 508"/>
                <a:gd name="T7" fmla="*/ 0 h 514"/>
                <a:gd name="T8" fmla="*/ 147 w 508"/>
                <a:gd name="T9" fmla="*/ 0 h 514"/>
                <a:gd name="T10" fmla="*/ 0 w 508"/>
                <a:gd name="T11" fmla="*/ 242 h 514"/>
                <a:gd name="T12" fmla="*/ 272 w 508"/>
                <a:gd name="T13" fmla="*/ 514 h 514"/>
                <a:gd name="T14" fmla="*/ 508 w 508"/>
                <a:gd name="T15" fmla="*/ 378 h 514"/>
                <a:gd name="T16" fmla="*/ 472 w 508"/>
                <a:gd name="T17" fmla="*/ 242 h 514"/>
                <a:gd name="T18" fmla="*/ 472 w 508"/>
                <a:gd name="T19" fmla="*/ 242 h 514"/>
                <a:gd name="T20" fmla="*/ 472 w 508"/>
                <a:gd name="T21" fmla="*/ 242 h 514"/>
                <a:gd name="T22" fmla="*/ 508 w 508"/>
                <a:gd name="T23" fmla="*/ 106 h 514"/>
                <a:gd name="T24" fmla="*/ 397 w 508"/>
                <a:gd name="T25"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514">
                  <a:moveTo>
                    <a:pt x="397" y="0"/>
                  </a:moveTo>
                  <a:cubicBezTo>
                    <a:pt x="397" y="0"/>
                    <a:pt x="397" y="0"/>
                    <a:pt x="397" y="0"/>
                  </a:cubicBezTo>
                  <a:cubicBezTo>
                    <a:pt x="360" y="20"/>
                    <a:pt x="317" y="31"/>
                    <a:pt x="272" y="31"/>
                  </a:cubicBezTo>
                  <a:cubicBezTo>
                    <a:pt x="227" y="31"/>
                    <a:pt x="185" y="20"/>
                    <a:pt x="147" y="0"/>
                  </a:cubicBezTo>
                  <a:cubicBezTo>
                    <a:pt x="147" y="0"/>
                    <a:pt x="147" y="0"/>
                    <a:pt x="147" y="0"/>
                  </a:cubicBezTo>
                  <a:cubicBezTo>
                    <a:pt x="60" y="46"/>
                    <a:pt x="0" y="137"/>
                    <a:pt x="0" y="242"/>
                  </a:cubicBezTo>
                  <a:cubicBezTo>
                    <a:pt x="0" y="392"/>
                    <a:pt x="122" y="514"/>
                    <a:pt x="272" y="514"/>
                  </a:cubicBezTo>
                  <a:cubicBezTo>
                    <a:pt x="373" y="514"/>
                    <a:pt x="461" y="459"/>
                    <a:pt x="508" y="378"/>
                  </a:cubicBezTo>
                  <a:cubicBezTo>
                    <a:pt x="485" y="338"/>
                    <a:pt x="472" y="291"/>
                    <a:pt x="472" y="242"/>
                  </a:cubicBezTo>
                  <a:cubicBezTo>
                    <a:pt x="472" y="242"/>
                    <a:pt x="472" y="242"/>
                    <a:pt x="472" y="242"/>
                  </a:cubicBezTo>
                  <a:cubicBezTo>
                    <a:pt x="472" y="242"/>
                    <a:pt x="472" y="242"/>
                    <a:pt x="472" y="242"/>
                  </a:cubicBezTo>
                  <a:cubicBezTo>
                    <a:pt x="472" y="193"/>
                    <a:pt x="485" y="146"/>
                    <a:pt x="508" y="106"/>
                  </a:cubicBezTo>
                  <a:cubicBezTo>
                    <a:pt x="482" y="61"/>
                    <a:pt x="444" y="24"/>
                    <a:pt x="397"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99" name="Freeform 9"/>
            <p:cNvSpPr>
              <a:spLocks/>
            </p:cNvSpPr>
            <p:nvPr/>
          </p:nvSpPr>
          <p:spPr bwMode="auto">
            <a:xfrm>
              <a:off x="4252" y="1566"/>
              <a:ext cx="591" cy="144"/>
            </a:xfrm>
            <a:custGeom>
              <a:avLst/>
              <a:gdLst>
                <a:gd name="T0" fmla="*/ 125 w 250"/>
                <a:gd name="T1" fmla="*/ 0 h 61"/>
                <a:gd name="T2" fmla="*/ 0 w 250"/>
                <a:gd name="T3" fmla="*/ 30 h 61"/>
                <a:gd name="T4" fmla="*/ 125 w 250"/>
                <a:gd name="T5" fmla="*/ 61 h 61"/>
                <a:gd name="T6" fmla="*/ 250 w 250"/>
                <a:gd name="T7" fmla="*/ 30 h 61"/>
                <a:gd name="T8" fmla="*/ 125 w 250"/>
                <a:gd name="T9" fmla="*/ 0 h 61"/>
              </a:gdLst>
              <a:ahLst/>
              <a:cxnLst>
                <a:cxn ang="0">
                  <a:pos x="T0" y="T1"/>
                </a:cxn>
                <a:cxn ang="0">
                  <a:pos x="T2" y="T3"/>
                </a:cxn>
                <a:cxn ang="0">
                  <a:pos x="T4" y="T5"/>
                </a:cxn>
                <a:cxn ang="0">
                  <a:pos x="T6" y="T7"/>
                </a:cxn>
                <a:cxn ang="0">
                  <a:pos x="T8" y="T9"/>
                </a:cxn>
              </a:cxnLst>
              <a:rect l="0" t="0" r="r" b="b"/>
              <a:pathLst>
                <a:path w="250" h="61">
                  <a:moveTo>
                    <a:pt x="125" y="0"/>
                  </a:moveTo>
                  <a:cubicBezTo>
                    <a:pt x="80" y="0"/>
                    <a:pt x="37" y="11"/>
                    <a:pt x="0" y="30"/>
                  </a:cubicBezTo>
                  <a:cubicBezTo>
                    <a:pt x="37" y="50"/>
                    <a:pt x="80" y="61"/>
                    <a:pt x="125" y="61"/>
                  </a:cubicBezTo>
                  <a:cubicBezTo>
                    <a:pt x="170" y="61"/>
                    <a:pt x="213" y="50"/>
                    <a:pt x="250" y="30"/>
                  </a:cubicBezTo>
                  <a:cubicBezTo>
                    <a:pt x="213" y="11"/>
                    <a:pt x="170" y="0"/>
                    <a:pt x="125"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00" name="Freeform 12"/>
            <p:cNvSpPr>
              <a:spLocks/>
            </p:cNvSpPr>
            <p:nvPr/>
          </p:nvSpPr>
          <p:spPr bwMode="auto">
            <a:xfrm>
              <a:off x="2657" y="1563"/>
              <a:ext cx="788" cy="141"/>
            </a:xfrm>
            <a:custGeom>
              <a:avLst/>
              <a:gdLst>
                <a:gd name="T0" fmla="*/ 125 w 250"/>
                <a:gd name="T1" fmla="*/ 0 h 61"/>
                <a:gd name="T2" fmla="*/ 0 w 250"/>
                <a:gd name="T3" fmla="*/ 30 h 61"/>
                <a:gd name="T4" fmla="*/ 125 w 250"/>
                <a:gd name="T5" fmla="*/ 61 h 61"/>
                <a:gd name="T6" fmla="*/ 250 w 250"/>
                <a:gd name="T7" fmla="*/ 30 h 61"/>
                <a:gd name="T8" fmla="*/ 125 w 250"/>
                <a:gd name="T9" fmla="*/ 0 h 61"/>
              </a:gdLst>
              <a:ahLst/>
              <a:cxnLst>
                <a:cxn ang="0">
                  <a:pos x="T0" y="T1"/>
                </a:cxn>
                <a:cxn ang="0">
                  <a:pos x="T2" y="T3"/>
                </a:cxn>
                <a:cxn ang="0">
                  <a:pos x="T4" y="T5"/>
                </a:cxn>
                <a:cxn ang="0">
                  <a:pos x="T6" y="T7"/>
                </a:cxn>
                <a:cxn ang="0">
                  <a:pos x="T8" y="T9"/>
                </a:cxn>
              </a:cxnLst>
              <a:rect l="0" t="0" r="r" b="b"/>
              <a:pathLst>
                <a:path w="250" h="61">
                  <a:moveTo>
                    <a:pt x="125" y="0"/>
                  </a:moveTo>
                  <a:cubicBezTo>
                    <a:pt x="80" y="0"/>
                    <a:pt x="38" y="11"/>
                    <a:pt x="0" y="30"/>
                  </a:cubicBezTo>
                  <a:cubicBezTo>
                    <a:pt x="38" y="50"/>
                    <a:pt x="80" y="61"/>
                    <a:pt x="125" y="61"/>
                  </a:cubicBezTo>
                  <a:cubicBezTo>
                    <a:pt x="170" y="61"/>
                    <a:pt x="213" y="50"/>
                    <a:pt x="250" y="30"/>
                  </a:cubicBezTo>
                  <a:cubicBezTo>
                    <a:pt x="213" y="11"/>
                    <a:pt x="170" y="0"/>
                    <a:pt x="125"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01" name="Freeform 13"/>
            <p:cNvSpPr>
              <a:spLocks/>
            </p:cNvSpPr>
            <p:nvPr/>
          </p:nvSpPr>
          <p:spPr bwMode="auto">
            <a:xfrm>
              <a:off x="2191" y="423"/>
              <a:ext cx="1618" cy="1214"/>
            </a:xfrm>
            <a:custGeom>
              <a:avLst/>
              <a:gdLst>
                <a:gd name="T0" fmla="*/ 272 w 508"/>
                <a:gd name="T1" fmla="*/ 0 h 514"/>
                <a:gd name="T2" fmla="*/ 0 w 508"/>
                <a:gd name="T3" fmla="*/ 273 h 514"/>
                <a:gd name="T4" fmla="*/ 147 w 508"/>
                <a:gd name="T5" fmla="*/ 514 h 514"/>
                <a:gd name="T6" fmla="*/ 147 w 508"/>
                <a:gd name="T7" fmla="*/ 514 h 514"/>
                <a:gd name="T8" fmla="*/ 272 w 508"/>
                <a:gd name="T9" fmla="*/ 484 h 514"/>
                <a:gd name="T10" fmla="*/ 397 w 508"/>
                <a:gd name="T11" fmla="*/ 514 h 514"/>
                <a:gd name="T12" fmla="*/ 397 w 508"/>
                <a:gd name="T13" fmla="*/ 514 h 514"/>
                <a:gd name="T14" fmla="*/ 508 w 508"/>
                <a:gd name="T15" fmla="*/ 408 h 514"/>
                <a:gd name="T16" fmla="*/ 472 w 508"/>
                <a:gd name="T17" fmla="*/ 273 h 514"/>
                <a:gd name="T18" fmla="*/ 472 w 508"/>
                <a:gd name="T19" fmla="*/ 273 h 514"/>
                <a:gd name="T20" fmla="*/ 472 w 508"/>
                <a:gd name="T21" fmla="*/ 273 h 514"/>
                <a:gd name="T22" fmla="*/ 508 w 508"/>
                <a:gd name="T23" fmla="*/ 137 h 514"/>
                <a:gd name="T24" fmla="*/ 272 w 508"/>
                <a:gd name="T25"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8" h="514">
                  <a:moveTo>
                    <a:pt x="272" y="0"/>
                  </a:moveTo>
                  <a:cubicBezTo>
                    <a:pt x="122" y="0"/>
                    <a:pt x="0" y="122"/>
                    <a:pt x="0" y="273"/>
                  </a:cubicBezTo>
                  <a:cubicBezTo>
                    <a:pt x="0" y="378"/>
                    <a:pt x="60" y="469"/>
                    <a:pt x="147" y="514"/>
                  </a:cubicBezTo>
                  <a:cubicBezTo>
                    <a:pt x="147" y="514"/>
                    <a:pt x="147" y="514"/>
                    <a:pt x="147" y="514"/>
                  </a:cubicBezTo>
                  <a:cubicBezTo>
                    <a:pt x="185" y="495"/>
                    <a:pt x="227" y="484"/>
                    <a:pt x="272" y="484"/>
                  </a:cubicBezTo>
                  <a:cubicBezTo>
                    <a:pt x="317" y="484"/>
                    <a:pt x="360" y="495"/>
                    <a:pt x="397" y="514"/>
                  </a:cubicBezTo>
                  <a:cubicBezTo>
                    <a:pt x="397" y="514"/>
                    <a:pt x="397" y="514"/>
                    <a:pt x="397" y="514"/>
                  </a:cubicBezTo>
                  <a:cubicBezTo>
                    <a:pt x="444" y="490"/>
                    <a:pt x="482" y="453"/>
                    <a:pt x="508" y="408"/>
                  </a:cubicBezTo>
                  <a:cubicBezTo>
                    <a:pt x="485" y="368"/>
                    <a:pt x="472" y="322"/>
                    <a:pt x="472" y="273"/>
                  </a:cubicBezTo>
                  <a:cubicBezTo>
                    <a:pt x="472" y="273"/>
                    <a:pt x="472" y="273"/>
                    <a:pt x="472" y="273"/>
                  </a:cubicBezTo>
                  <a:cubicBezTo>
                    <a:pt x="472" y="273"/>
                    <a:pt x="472" y="273"/>
                    <a:pt x="472" y="273"/>
                  </a:cubicBezTo>
                  <a:cubicBezTo>
                    <a:pt x="472" y="223"/>
                    <a:pt x="485" y="177"/>
                    <a:pt x="508" y="137"/>
                  </a:cubicBezTo>
                  <a:cubicBezTo>
                    <a:pt x="461" y="55"/>
                    <a:pt x="373" y="0"/>
                    <a:pt x="272" y="0"/>
                  </a:cubicBezTo>
                </a:path>
              </a:pathLst>
            </a:custGeom>
            <a:grpFill/>
            <a:ln w="9525">
              <a:solidFill>
                <a:schemeClr val="bg1">
                  <a:alpha val="80000"/>
                </a:schemeClr>
              </a:solidFill>
              <a:round/>
              <a:headEnd/>
              <a:tailEnd/>
            </a:ln>
          </p:spPr>
          <p:txBody>
            <a:bodyPr/>
            <a:lstStyle/>
            <a:p>
              <a:pPr fontAlgn="auto">
                <a:spcBef>
                  <a:spcPts val="0"/>
                </a:spcBef>
                <a:spcAft>
                  <a:spcPts val="0"/>
                </a:spcAft>
                <a:defRPr/>
              </a:pPr>
              <a:endParaRPr lang="en-US">
                <a:latin typeface="+mn-lt"/>
                <a:cs typeface="+mn-cs"/>
              </a:endParaRPr>
            </a:p>
          </p:txBody>
        </p:sp>
      </p:grpSp>
      <p:grpSp>
        <p:nvGrpSpPr>
          <p:cNvPr id="102" name="Group 101"/>
          <p:cNvGrpSpPr>
            <a:grpSpLocks/>
          </p:cNvGrpSpPr>
          <p:nvPr/>
        </p:nvGrpSpPr>
        <p:grpSpPr bwMode="auto">
          <a:xfrm>
            <a:off x="4482142" y="1215649"/>
            <a:ext cx="2304000" cy="2303463"/>
            <a:chOff x="4845745" y="1532818"/>
            <a:chExt cx="1904782" cy="1427266"/>
          </a:xfrm>
        </p:grpSpPr>
        <p:sp>
          <p:nvSpPr>
            <p:cNvPr id="103" name="Oval 102"/>
            <p:cNvSpPr/>
            <p:nvPr/>
          </p:nvSpPr>
          <p:spPr bwMode="gray">
            <a:xfrm>
              <a:off x="4845745" y="1532818"/>
              <a:ext cx="1904782" cy="1427266"/>
            </a:xfrm>
            <a:prstGeom prst="ellipse">
              <a:avLst/>
            </a:prstGeom>
            <a:ln/>
          </p:spPr>
          <p:style>
            <a:lnRef idx="1">
              <a:schemeClr val="accent4"/>
            </a:lnRef>
            <a:fillRef idx="3">
              <a:schemeClr val="accent4"/>
            </a:fillRef>
            <a:effectRef idx="2">
              <a:schemeClr val="accent4"/>
            </a:effectRef>
            <a:fontRef idx="minor">
              <a:schemeClr val="lt1"/>
            </a:fontRef>
          </p:style>
          <p:txBody>
            <a:bodyPr anchor="ctr"/>
            <a:lstStyle/>
            <a:p>
              <a:pPr algn="ctr"/>
              <a:endParaRPr lang="ja-JP" altLang="en-US">
                <a:solidFill>
                  <a:schemeClr val="bg1"/>
                </a:solidFill>
                <a:cs typeface="Arial" charset="0"/>
              </a:endParaRPr>
            </a:p>
          </p:txBody>
        </p:sp>
        <p:grpSp>
          <p:nvGrpSpPr>
            <p:cNvPr id="104" name="Group 33"/>
            <p:cNvGrpSpPr>
              <a:grpSpLocks noChangeAspect="1"/>
            </p:cNvGrpSpPr>
            <p:nvPr/>
          </p:nvGrpSpPr>
          <p:grpSpPr bwMode="gray">
            <a:xfrm>
              <a:off x="5318248" y="1953812"/>
              <a:ext cx="1030069" cy="567771"/>
              <a:chOff x="2621" y="1331"/>
              <a:chExt cx="1045" cy="576"/>
            </a:xfrm>
            <a:effectLst>
              <a:outerShdw blurRad="50800" dist="38100" dir="2700000" algn="tl" rotWithShape="0">
                <a:prstClr val="black">
                  <a:alpha val="40000"/>
                </a:prstClr>
              </a:outerShdw>
            </a:effectLst>
          </p:grpSpPr>
          <p:sp>
            <p:nvSpPr>
              <p:cNvPr id="105" name="Freeform 34"/>
              <p:cNvSpPr>
                <a:spLocks noEditPoints="1"/>
              </p:cNvSpPr>
              <p:nvPr/>
            </p:nvSpPr>
            <p:spPr bwMode="gray">
              <a:xfrm>
                <a:off x="2621" y="1331"/>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6"/>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6"/>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6" name="Freeform 35"/>
              <p:cNvSpPr>
                <a:spLocks noEditPoints="1"/>
              </p:cNvSpPr>
              <p:nvPr/>
            </p:nvSpPr>
            <p:spPr bwMode="gray">
              <a:xfrm>
                <a:off x="2621" y="1534"/>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6"/>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6"/>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7" name="Freeform 36"/>
              <p:cNvSpPr>
                <a:spLocks noEditPoints="1"/>
              </p:cNvSpPr>
              <p:nvPr/>
            </p:nvSpPr>
            <p:spPr bwMode="gray">
              <a:xfrm>
                <a:off x="2621" y="1742"/>
                <a:ext cx="1045" cy="165"/>
              </a:xfrm>
              <a:custGeom>
                <a:avLst/>
                <a:gdLst>
                  <a:gd name="T0" fmla="*/ 320 w 332"/>
                  <a:gd name="T1" fmla="*/ 0 h 70"/>
                  <a:gd name="T2" fmla="*/ 11 w 332"/>
                  <a:gd name="T3" fmla="*/ 0 h 70"/>
                  <a:gd name="T4" fmla="*/ 0 w 332"/>
                  <a:gd name="T5" fmla="*/ 12 h 70"/>
                  <a:gd name="T6" fmla="*/ 0 w 332"/>
                  <a:gd name="T7" fmla="*/ 58 h 70"/>
                  <a:gd name="T8" fmla="*/ 11 w 332"/>
                  <a:gd name="T9" fmla="*/ 70 h 70"/>
                  <a:gd name="T10" fmla="*/ 320 w 332"/>
                  <a:gd name="T11" fmla="*/ 70 h 70"/>
                  <a:gd name="T12" fmla="*/ 332 w 332"/>
                  <a:gd name="T13" fmla="*/ 58 h 70"/>
                  <a:gd name="T14" fmla="*/ 332 w 332"/>
                  <a:gd name="T15" fmla="*/ 12 h 70"/>
                  <a:gd name="T16" fmla="*/ 320 w 332"/>
                  <a:gd name="T17" fmla="*/ 0 h 70"/>
                  <a:gd name="T18" fmla="*/ 290 w 332"/>
                  <a:gd name="T19" fmla="*/ 54 h 70"/>
                  <a:gd name="T20" fmla="*/ 272 w 332"/>
                  <a:gd name="T21" fmla="*/ 35 h 70"/>
                  <a:gd name="T22" fmla="*/ 290 w 332"/>
                  <a:gd name="T23" fmla="*/ 17 h 70"/>
                  <a:gd name="T24" fmla="*/ 309 w 332"/>
                  <a:gd name="T25" fmla="*/ 35 h 70"/>
                  <a:gd name="T26" fmla="*/ 290 w 332"/>
                  <a:gd name="T2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70">
                    <a:moveTo>
                      <a:pt x="320" y="0"/>
                    </a:moveTo>
                    <a:cubicBezTo>
                      <a:pt x="320" y="0"/>
                      <a:pt x="59" y="0"/>
                      <a:pt x="11" y="0"/>
                    </a:cubicBezTo>
                    <a:cubicBezTo>
                      <a:pt x="5" y="0"/>
                      <a:pt x="0" y="5"/>
                      <a:pt x="0" y="12"/>
                    </a:cubicBezTo>
                    <a:cubicBezTo>
                      <a:pt x="0" y="12"/>
                      <a:pt x="0" y="12"/>
                      <a:pt x="0" y="58"/>
                    </a:cubicBezTo>
                    <a:cubicBezTo>
                      <a:pt x="0" y="65"/>
                      <a:pt x="5" y="70"/>
                      <a:pt x="11" y="70"/>
                    </a:cubicBezTo>
                    <a:cubicBezTo>
                      <a:pt x="11" y="70"/>
                      <a:pt x="273" y="70"/>
                      <a:pt x="320" y="70"/>
                    </a:cubicBezTo>
                    <a:cubicBezTo>
                      <a:pt x="327" y="70"/>
                      <a:pt x="332" y="65"/>
                      <a:pt x="332" y="58"/>
                    </a:cubicBezTo>
                    <a:cubicBezTo>
                      <a:pt x="332" y="12"/>
                      <a:pt x="332" y="12"/>
                      <a:pt x="332" y="12"/>
                    </a:cubicBezTo>
                    <a:cubicBezTo>
                      <a:pt x="332" y="5"/>
                      <a:pt x="327" y="0"/>
                      <a:pt x="320" y="0"/>
                    </a:cubicBezTo>
                    <a:close/>
                    <a:moveTo>
                      <a:pt x="290" y="54"/>
                    </a:moveTo>
                    <a:cubicBezTo>
                      <a:pt x="280" y="54"/>
                      <a:pt x="272" y="45"/>
                      <a:pt x="272" y="35"/>
                    </a:cubicBezTo>
                    <a:cubicBezTo>
                      <a:pt x="272" y="25"/>
                      <a:pt x="280" y="17"/>
                      <a:pt x="290" y="17"/>
                    </a:cubicBezTo>
                    <a:cubicBezTo>
                      <a:pt x="301" y="17"/>
                      <a:pt x="309" y="25"/>
                      <a:pt x="309" y="35"/>
                    </a:cubicBezTo>
                    <a:cubicBezTo>
                      <a:pt x="309" y="45"/>
                      <a:pt x="301" y="54"/>
                      <a:pt x="290" y="54"/>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grpSp>
    </p:spTree>
    <p:extLst>
      <p:ext uri="{BB962C8B-B14F-4D97-AF65-F5344CB8AC3E}">
        <p14:creationId xmlns:p14="http://schemas.microsoft.com/office/powerpoint/2010/main" val="544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200" y="533400"/>
            <a:ext cx="8229600" cy="431800"/>
          </a:xfrm>
        </p:spPr>
        <p:txBody>
          <a:bodyPr/>
          <a:lstStyle/>
          <a:p>
            <a:r>
              <a:rPr lang="zh-TW" altLang="en-US" smtClean="0">
                <a:ea typeface="Microsoft JhengHei"/>
              </a:rPr>
              <a:t>其他資源</a:t>
            </a:r>
            <a:endParaRPr lang="zh-TW" altLang="en-US" dirty="0" smtClean="0">
              <a:ea typeface="Microsoft JhengHei"/>
            </a:endParaRPr>
          </a:p>
        </p:txBody>
      </p:sp>
      <p:sp>
        <p:nvSpPr>
          <p:cNvPr id="8" name="Slide Number Placeholder 4"/>
          <p:cNvSpPr>
            <a:spLocks noGrp="1"/>
          </p:cNvSpPr>
          <p:nvPr>
            <p:ph type="sldNum" sz="quarter" idx="12"/>
          </p:nvPr>
        </p:nvSpPr>
        <p:spPr>
          <a:xfrm>
            <a:off x="8700260" y="6458109"/>
            <a:ext cx="338138" cy="149224"/>
          </a:xfrm>
        </p:spPr>
        <p:txBody>
          <a:bodyPr/>
          <a:lstStyle/>
          <a:p>
            <a:fld id="{6EA6D8CF-3CDE-4807-BCD2-C9F2B831AAA5}" type="slidenum">
              <a:rPr>
                <a:solidFill>
                  <a:prstClr val="white"/>
                </a:solidFill>
                <a:latin typeface="Arial"/>
                <a:ea typeface="Microsoft JhengHei"/>
              </a:rPr>
              <a:pPr/>
              <a:t>30</a:t>
            </a:fld>
            <a:endParaRPr dirty="0">
              <a:solidFill>
                <a:prstClr val="white"/>
              </a:solidFill>
              <a:latin typeface="Arial"/>
              <a:ea typeface="Microsoft JhengHei"/>
            </a:endParaRPr>
          </a:p>
        </p:txBody>
      </p:sp>
      <p:graphicFrame>
        <p:nvGraphicFramePr>
          <p:cNvPr id="3" name="Table 2"/>
          <p:cNvGraphicFramePr>
            <a:graphicFrameLocks noGrp="1"/>
          </p:cNvGraphicFramePr>
          <p:nvPr>
            <p:extLst>
              <p:ext uri="{D42A27DB-BD31-4B8C-83A1-F6EECF244321}">
                <p14:modId xmlns:p14="http://schemas.microsoft.com/office/powerpoint/2010/main" val="967791638"/>
              </p:ext>
            </p:extLst>
          </p:nvPr>
        </p:nvGraphicFramePr>
        <p:xfrm>
          <a:off x="1295400" y="1219200"/>
          <a:ext cx="6476999" cy="4704712"/>
        </p:xfrm>
        <a:graphic>
          <a:graphicData uri="http://schemas.openxmlformats.org/drawingml/2006/table">
            <a:tbl>
              <a:tblPr bandRow="1">
                <a:tableStyleId>{9D7B26C5-4107-4FEC-AEDC-1716B250A1EF}</a:tableStyleId>
              </a:tblPr>
              <a:tblGrid>
                <a:gridCol w="6476999"/>
              </a:tblGrid>
              <a:tr h="762000">
                <a:tc>
                  <a:txBody>
                    <a:bodyPr/>
                    <a:lstStyle/>
                    <a:p>
                      <a:pPr algn="l">
                        <a:lnSpc>
                          <a:spcPct val="90000"/>
                        </a:lnSpc>
                      </a:pPr>
                      <a:r>
                        <a:rPr lang="zh-TW" altLang="en-US" b="1" smtClean="0">
                          <a:latin typeface="Arial"/>
                          <a:ea typeface="Microsoft JhengHei"/>
                        </a:rPr>
                        <a:t>產品頁面</a:t>
                      </a:r>
                    </a:p>
                    <a:p>
                      <a:pPr algn="l">
                        <a:lnSpc>
                          <a:spcPct val="90000"/>
                        </a:lnSpc>
                      </a:pPr>
                      <a:r>
                        <a:rPr lang="en-US" b="1" smtClean="0">
                          <a:latin typeface="Arial"/>
                          <a:ea typeface="Microsoft JhengHei"/>
                          <a:hlinkClick r:id="rId3"/>
                        </a:rPr>
                        <a:t>http</a:t>
                      </a:r>
                      <a:r>
                        <a:rPr lang="en-US" b="1" dirty="0" smtClean="0">
                          <a:latin typeface="Arial"/>
                          <a:ea typeface="Microsoft JhengHei"/>
                          <a:hlinkClick r:id="rId3"/>
                        </a:rPr>
                        <a:t>://www.vmware.com/tw/products/virtual-san/</a:t>
                      </a:r>
                      <a:endParaRPr lang="en-US" b="1" dirty="0" smtClean="0">
                        <a:latin typeface="Arial"/>
                        <a:ea typeface="Microsoft JhengHei"/>
                      </a:endParaRPr>
                    </a:p>
                  </a:txBody>
                  <a:tcPr marL="68598" marR="68598"/>
                </a:tc>
              </a:tr>
              <a:tr h="740558">
                <a:tc>
                  <a:txBody>
                    <a:bodyPr/>
                    <a:lstStyle/>
                    <a:p>
                      <a:pPr algn="l">
                        <a:lnSpc>
                          <a:spcPct val="90000"/>
                        </a:lnSpc>
                      </a:pPr>
                      <a:r>
                        <a:rPr lang="en-US" altLang="zh-TW" b="1" smtClean="0">
                          <a:latin typeface="Arial"/>
                          <a:ea typeface="Microsoft JhengHei"/>
                        </a:rPr>
                        <a:t>Virtual SAN </a:t>
                      </a:r>
                      <a:r>
                        <a:rPr lang="zh-TW" altLang="en-US" b="1" smtClean="0">
                          <a:latin typeface="Arial"/>
                          <a:ea typeface="Microsoft JhengHei"/>
                        </a:rPr>
                        <a:t>社群</a:t>
                      </a:r>
                    </a:p>
                    <a:p>
                      <a:pPr marL="0" algn="l" defTabSz="914400" rtl="0" eaLnBrk="1" latinLnBrk="0" hangingPunct="1">
                        <a:lnSpc>
                          <a:spcPct val="90000"/>
                        </a:lnSpc>
                      </a:pPr>
                      <a:r>
                        <a:rPr lang="en-US" sz="1800" b="1" kern="1200" smtClean="0">
                          <a:solidFill>
                            <a:schemeClr val="accent1">
                              <a:lumMod val="75000"/>
                            </a:schemeClr>
                          </a:solidFill>
                          <a:latin typeface="Arial"/>
                          <a:ea typeface="Microsoft JhengHei"/>
                          <a:cs typeface="+mn-cs"/>
                          <a:hlinkClick r:id="rId4"/>
                        </a:rPr>
                        <a:t>https</a:t>
                      </a:r>
                      <a:r>
                        <a:rPr lang="en-US" sz="1800" b="1" kern="1200" dirty="0" smtClean="0">
                          <a:solidFill>
                            <a:schemeClr val="accent1">
                              <a:lumMod val="75000"/>
                            </a:schemeClr>
                          </a:solidFill>
                          <a:latin typeface="Arial"/>
                          <a:ea typeface="Microsoft JhengHei"/>
                          <a:cs typeface="+mn-cs"/>
                          <a:hlinkClick r:id="rId4"/>
                        </a:rPr>
                        <a:t>://communities.vmware.com/community/vmtn/vsan</a:t>
                      </a:r>
                      <a:endParaRPr lang="en-US" sz="1800" b="1" kern="1200" dirty="0">
                        <a:solidFill>
                          <a:schemeClr val="accent1">
                            <a:lumMod val="75000"/>
                          </a:schemeClr>
                        </a:solidFill>
                        <a:latin typeface="Arial"/>
                        <a:ea typeface="Microsoft JhengHei"/>
                        <a:cs typeface="+mn-cs"/>
                      </a:endParaRPr>
                    </a:p>
                  </a:txBody>
                  <a:tcPr marL="68598" marR="68598"/>
                </a:tc>
              </a:tr>
              <a:tr h="795422">
                <a:tc>
                  <a:txBody>
                    <a:bodyPr/>
                    <a:lstStyle/>
                    <a:p>
                      <a:pPr algn="l">
                        <a:lnSpc>
                          <a:spcPct val="90000"/>
                        </a:lnSpc>
                      </a:pPr>
                      <a:r>
                        <a:rPr lang="en-US" altLang="zh-TW" b="1" smtClean="0">
                          <a:latin typeface="Arial"/>
                          <a:ea typeface="Microsoft JhengHei"/>
                        </a:rPr>
                        <a:t>VIP </a:t>
                      </a:r>
                      <a:r>
                        <a:rPr lang="zh-TW" altLang="en-US" b="1" smtClean="0">
                          <a:latin typeface="Arial"/>
                          <a:ea typeface="Microsoft JhengHei"/>
                        </a:rPr>
                        <a:t>工具</a:t>
                      </a:r>
                    </a:p>
                    <a:p>
                      <a:pPr algn="l">
                        <a:lnSpc>
                          <a:spcPct val="90000"/>
                        </a:lnSpc>
                      </a:pPr>
                      <a:r>
                        <a:rPr lang="en-US" b="1" smtClean="0">
                          <a:solidFill>
                            <a:schemeClr val="accent1">
                              <a:lumMod val="75000"/>
                            </a:schemeClr>
                          </a:solidFill>
                          <a:latin typeface="Arial"/>
                          <a:ea typeface="Microsoft JhengHei"/>
                          <a:hlinkClick r:id="rId5"/>
                        </a:rPr>
                        <a:t>vip.vmware.com/salessignup</a:t>
                      </a:r>
                      <a:endParaRPr lang="en-US" b="1" dirty="0" smtClean="0">
                        <a:solidFill>
                          <a:schemeClr val="accent1">
                            <a:lumMod val="75000"/>
                          </a:schemeClr>
                        </a:solidFill>
                        <a:latin typeface="Arial"/>
                        <a:ea typeface="Microsoft JhengHei"/>
                      </a:endParaRPr>
                    </a:p>
                  </a:txBody>
                  <a:tcPr marL="68598" marR="68598"/>
                </a:tc>
              </a:tr>
              <a:tr h="859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smtClean="0">
                          <a:latin typeface="Arial"/>
                          <a:ea typeface="Microsoft JhengHei"/>
                        </a:rPr>
                        <a:t>虛擬實機操作教室</a:t>
                      </a:r>
                    </a:p>
                    <a:p>
                      <a:pPr algn="l"/>
                      <a:r>
                        <a:rPr lang="en-US" b="1" smtClean="0">
                          <a:latin typeface="Arial"/>
                          <a:ea typeface="Microsoft JhengHei"/>
                          <a:hlinkClick r:id="rId6"/>
                        </a:rPr>
                        <a:t>http</a:t>
                      </a:r>
                      <a:r>
                        <a:rPr lang="en-US" b="1" dirty="0" smtClean="0">
                          <a:latin typeface="Arial"/>
                          <a:ea typeface="Microsoft JhengHei"/>
                          <a:hlinkClick r:id="rId6"/>
                        </a:rPr>
                        <a:t>://vmware.com/go/vsanlab</a:t>
                      </a:r>
                      <a:r>
                        <a:rPr lang="en-US" b="1" dirty="0" smtClean="0">
                          <a:latin typeface="Arial"/>
                          <a:ea typeface="Microsoft JhengHei"/>
                        </a:rPr>
                        <a:t> </a:t>
                      </a:r>
                      <a:endParaRPr lang="en-US" b="1" dirty="0">
                        <a:latin typeface="Arial"/>
                        <a:ea typeface="Microsoft JhengHei"/>
                      </a:endParaRPr>
                    </a:p>
                  </a:txBody>
                  <a:tcPr marL="68598" marR="68598"/>
                </a:tc>
              </a:tr>
              <a:tr h="773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smtClean="0">
                          <a:latin typeface="Arial"/>
                          <a:ea typeface="Microsoft JhengHei"/>
                        </a:rPr>
                        <a:t>Virtual SAN 60 </a:t>
                      </a:r>
                      <a:r>
                        <a:rPr lang="zh-TW" altLang="en-US" b="1" smtClean="0">
                          <a:latin typeface="Arial"/>
                          <a:ea typeface="Microsoft JhengHei"/>
                        </a:rPr>
                        <a:t>天免費評估</a:t>
                      </a:r>
                    </a:p>
                    <a:p>
                      <a:pPr algn="l"/>
                      <a:r>
                        <a:rPr lang="en-US" sz="1800" b="1" kern="1200" smtClean="0">
                          <a:solidFill>
                            <a:schemeClr val="tx1"/>
                          </a:solidFill>
                          <a:latin typeface="Arial"/>
                          <a:ea typeface="Microsoft JhengHei"/>
                          <a:cs typeface="+mn-cs"/>
                          <a:hlinkClick r:id="rId7"/>
                        </a:rPr>
                        <a:t>https</a:t>
                      </a:r>
                      <a:r>
                        <a:rPr lang="en-US" sz="1800" b="1" kern="1200" dirty="0" smtClean="0">
                          <a:solidFill>
                            <a:schemeClr val="tx1"/>
                          </a:solidFill>
                          <a:latin typeface="Arial"/>
                          <a:ea typeface="Microsoft JhengHei"/>
                          <a:cs typeface="+mn-cs"/>
                          <a:hlinkClick r:id="rId7"/>
                        </a:rPr>
                        <a:t>://www.vmware.com/tw/try-vmware</a:t>
                      </a:r>
                      <a:endParaRPr lang="en-US" sz="1800" b="1" kern="1200" dirty="0">
                        <a:solidFill>
                          <a:schemeClr val="tx1"/>
                        </a:solidFill>
                        <a:latin typeface="Arial"/>
                        <a:ea typeface="Microsoft JhengHei"/>
                        <a:cs typeface="+mn-cs"/>
                      </a:endParaRPr>
                    </a:p>
                  </a:txBody>
                  <a:tcPr marL="68598" marR="68598"/>
                </a:tc>
              </a:tr>
              <a:tr h="773545">
                <a:tc>
                  <a:txBody>
                    <a:bodyPr/>
                    <a:lstStyle/>
                    <a:p>
                      <a:pPr algn="l"/>
                      <a:r>
                        <a:rPr lang="zh-TW" altLang="en-US" b="1" smtClean="0">
                          <a:latin typeface="Arial"/>
                          <a:ea typeface="Microsoft JhengHei"/>
                        </a:rPr>
                        <a:t>軟體定義的儲存銷售</a:t>
                      </a:r>
                      <a:r>
                        <a:rPr lang="zh-TW" altLang="en-US" b="1" baseline="0" smtClean="0">
                          <a:latin typeface="Arial"/>
                          <a:ea typeface="Microsoft JhengHei"/>
                        </a:rPr>
                        <a:t>團隊</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smtClean="0">
                          <a:solidFill>
                            <a:srgbClr val="000000"/>
                          </a:solidFill>
                          <a:effectLst/>
                          <a:latin typeface="Arial"/>
                          <a:ea typeface="Microsoft JhengHei"/>
                          <a:hlinkClick r:id="rId8"/>
                        </a:rPr>
                        <a:t>sdssales@vmware.com</a:t>
                      </a:r>
                      <a:r>
                        <a:rPr lang="en-US" sz="1800" b="1" i="0" u="none" strike="noStrike" baseline="0" smtClean="0">
                          <a:solidFill>
                            <a:srgbClr val="000000"/>
                          </a:solidFill>
                          <a:effectLst/>
                          <a:latin typeface="Arial"/>
                          <a:ea typeface="Microsoft JhengHei"/>
                        </a:rPr>
                        <a:t> </a:t>
                      </a:r>
                      <a:endParaRPr lang="en-US" sz="1800" b="1" i="0" u="none" strike="noStrike" dirty="0" smtClean="0">
                        <a:solidFill>
                          <a:srgbClr val="000000"/>
                        </a:solidFill>
                        <a:effectLst/>
                        <a:latin typeface="Arial"/>
                        <a:ea typeface="Microsoft JhengHei"/>
                      </a:endParaRPr>
                    </a:p>
                  </a:txBody>
                  <a:tcPr marL="68598" marR="68598"/>
                </a:tc>
              </a:tr>
            </a:tbl>
          </a:graphicData>
        </a:graphic>
      </p:graphicFrame>
    </p:spTree>
    <p:extLst>
      <p:ext uri="{BB962C8B-B14F-4D97-AF65-F5344CB8AC3E}">
        <p14:creationId xmlns:p14="http://schemas.microsoft.com/office/powerpoint/2010/main" val="86416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ea typeface="Microsoft JhengHei"/>
              </a:rPr>
              <a:t>感謝您</a:t>
            </a:r>
            <a:endParaRPr lang="zh-TW" altLang="en-US" dirty="0">
              <a:ea typeface="Microsoft JhengHei"/>
            </a:endParaRPr>
          </a:p>
        </p:txBody>
      </p:sp>
      <p:sp>
        <p:nvSpPr>
          <p:cNvPr id="3" name="Text Placeholder 2"/>
          <p:cNvSpPr>
            <a:spLocks noGrp="1"/>
          </p:cNvSpPr>
          <p:nvPr>
            <p:ph type="body" idx="1"/>
          </p:nvPr>
        </p:nvSpPr>
        <p:spPr/>
        <p:txBody>
          <a:bodyPr/>
          <a:lstStyle/>
          <a:p>
            <a:r>
              <a:rPr lang="zh-TW" altLang="en-US" smtClean="0">
                <a:ea typeface="Microsoft JhengHei"/>
              </a:rPr>
              <a:t>備用聯絡資訊</a:t>
            </a:r>
            <a:endParaRPr lang="zh-TW" altLang="en-US" dirty="0">
              <a:ea typeface="Microsoft JhengHei"/>
            </a:endParaRPr>
          </a:p>
        </p:txBody>
      </p:sp>
    </p:spTree>
    <p:extLst>
      <p:ext uri="{BB962C8B-B14F-4D97-AF65-F5344CB8AC3E}">
        <p14:creationId xmlns:p14="http://schemas.microsoft.com/office/powerpoint/2010/main" val="55947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86329" y="1371600"/>
            <a:ext cx="4058707" cy="4724400"/>
          </a:xfrm>
          <a:prstGeom prst="rect">
            <a:avLst/>
          </a:prstGeom>
          <a:solidFill>
            <a:schemeClr val="bg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zh-TW" altLang="en-US" smtClean="0">
                <a:ea typeface="Microsoft JhengHei"/>
              </a:rPr>
              <a:t>現今的挑戰：儲存需求與複雜度大幅增加</a:t>
            </a:r>
            <a:endParaRPr lang="zh-TW" altLang="en-US" dirty="0">
              <a:ea typeface="Microsoft JhengHei"/>
            </a:endParaRPr>
          </a:p>
        </p:txBody>
      </p:sp>
      <p:graphicFrame>
        <p:nvGraphicFramePr>
          <p:cNvPr id="6" name="Content Placeholder 6"/>
          <p:cNvGraphicFramePr>
            <a:graphicFrameLocks noGrp="1"/>
          </p:cNvGraphicFramePr>
          <p:nvPr>
            <p:ph sz="half" idx="4294967295"/>
            <p:extLst>
              <p:ext uri="{D42A27DB-BD31-4B8C-83A1-F6EECF244321}">
                <p14:modId xmlns:p14="http://schemas.microsoft.com/office/powerpoint/2010/main" val="2622750555"/>
              </p:ext>
            </p:extLst>
          </p:nvPr>
        </p:nvGraphicFramePr>
        <p:xfrm>
          <a:off x="4686329" y="1371600"/>
          <a:ext cx="4173037"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398963" y="1371600"/>
            <a:ext cx="4058707" cy="4911400"/>
            <a:chOff x="531812" y="1371600"/>
            <a:chExt cx="5410200" cy="4911400"/>
          </a:xfrm>
        </p:grpSpPr>
        <p:sp>
          <p:nvSpPr>
            <p:cNvPr id="3" name="Rectangle 2"/>
            <p:cNvSpPr/>
            <p:nvPr/>
          </p:nvSpPr>
          <p:spPr>
            <a:xfrm>
              <a:off x="531812" y="1371600"/>
              <a:ext cx="5410200" cy="4724400"/>
            </a:xfrm>
            <a:prstGeom prst="rect">
              <a:avLst/>
            </a:prstGeom>
            <a:solidFill>
              <a:schemeClr val="bg2">
                <a:lumMod val="20000"/>
                <a:lumOff val="80000"/>
              </a:schemeClr>
            </a:solidFill>
            <a:ln w="19050">
              <a:solidFill>
                <a:schemeClr val="bg1"/>
              </a:solidFill>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aphicFrame>
          <p:nvGraphicFramePr>
            <p:cNvPr id="4" name="Chart 3"/>
            <p:cNvGraphicFramePr/>
            <p:nvPr>
              <p:extLst>
                <p:ext uri="{D42A27DB-BD31-4B8C-83A1-F6EECF244321}">
                  <p14:modId xmlns:p14="http://schemas.microsoft.com/office/powerpoint/2010/main" val="2522000750"/>
                </p:ext>
              </p:extLst>
            </p:nvPr>
          </p:nvGraphicFramePr>
          <p:xfrm>
            <a:off x="684212" y="1828800"/>
            <a:ext cx="51816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531812" y="6172200"/>
              <a:ext cx="5334000" cy="110800"/>
            </a:xfrm>
            <a:prstGeom prst="rect">
              <a:avLst/>
            </a:prstGeom>
            <a:noFill/>
          </p:spPr>
          <p:txBody>
            <a:bodyPr wrap="square" lIns="0" tIns="0" rIns="0" bIns="0" rtlCol="0">
              <a:spAutoFit/>
            </a:bodyPr>
            <a:lstStyle/>
            <a:p>
              <a:pPr>
                <a:lnSpc>
                  <a:spcPct val="90000"/>
                </a:lnSpc>
              </a:pPr>
              <a:r>
                <a:rPr lang="zh-TW" altLang="en-US" sz="800" smtClean="0">
                  <a:solidFill>
                    <a:schemeClr val="tx1">
                      <a:lumMod val="75000"/>
                    </a:schemeClr>
                  </a:solidFill>
                  <a:latin typeface="Arial"/>
                  <a:ea typeface="Microsoft JhengHei"/>
                </a:rPr>
                <a:t>資料來源：</a:t>
              </a:r>
              <a:r>
                <a:rPr lang="en-US" altLang="zh-TW" sz="800" smtClean="0">
                  <a:solidFill>
                    <a:schemeClr val="tx1">
                      <a:lumMod val="75000"/>
                    </a:schemeClr>
                  </a:solidFill>
                  <a:latin typeface="Arial"/>
                  <a:ea typeface="Microsoft JhengHei"/>
                </a:rPr>
                <a:t>IDC</a:t>
              </a:r>
              <a:r>
                <a:rPr lang="zh-TW" altLang="en-US" sz="800" smtClean="0">
                  <a:solidFill>
                    <a:schemeClr val="tx1">
                      <a:lumMod val="75000"/>
                    </a:schemeClr>
                  </a:solidFill>
                  <a:latin typeface="Arial"/>
                  <a:ea typeface="Microsoft JhengHei"/>
                </a:rPr>
                <a:t>，</a:t>
              </a:r>
              <a:r>
                <a:rPr lang="en-US" altLang="zh-TW" sz="800" smtClean="0">
                  <a:solidFill>
                    <a:schemeClr val="tx1">
                      <a:lumMod val="75000"/>
                    </a:schemeClr>
                  </a:solidFill>
                  <a:latin typeface="Arial"/>
                  <a:ea typeface="Microsoft JhengHei"/>
                </a:rPr>
                <a:t>Yezhkova</a:t>
              </a:r>
              <a:r>
                <a:rPr lang="zh-TW" altLang="en-US" sz="800" smtClean="0">
                  <a:solidFill>
                    <a:schemeClr val="tx1">
                      <a:lumMod val="75000"/>
                    </a:schemeClr>
                  </a:solidFill>
                  <a:latin typeface="Arial"/>
                  <a:ea typeface="Microsoft JhengHei"/>
                </a:rPr>
                <a:t>，全球企業儲存系統預測，</a:t>
              </a:r>
              <a:r>
                <a:rPr lang="en-US" altLang="zh-TW" sz="800" smtClean="0">
                  <a:solidFill>
                    <a:schemeClr val="tx1">
                      <a:lumMod val="75000"/>
                    </a:schemeClr>
                  </a:solidFill>
                  <a:latin typeface="Arial"/>
                  <a:ea typeface="Microsoft JhengHei"/>
                </a:rPr>
                <a:t>2013 </a:t>
              </a:r>
              <a:r>
                <a:rPr lang="zh-TW" altLang="en-US" sz="800" smtClean="0">
                  <a:solidFill>
                    <a:schemeClr val="tx1">
                      <a:lumMod val="75000"/>
                    </a:schemeClr>
                  </a:solidFill>
                  <a:latin typeface="Arial"/>
                  <a:ea typeface="Microsoft JhengHei"/>
                </a:rPr>
                <a:t>年 </a:t>
              </a:r>
              <a:r>
                <a:rPr lang="en-US" altLang="zh-TW" sz="800" smtClean="0">
                  <a:solidFill>
                    <a:schemeClr val="tx1">
                      <a:lumMod val="75000"/>
                    </a:schemeClr>
                  </a:solidFill>
                  <a:latin typeface="Arial"/>
                  <a:ea typeface="Microsoft JhengHei"/>
                </a:rPr>
                <a:t>11 </a:t>
              </a:r>
              <a:r>
                <a:rPr lang="zh-TW" altLang="en-US" sz="800" smtClean="0">
                  <a:solidFill>
                    <a:schemeClr val="tx1">
                      <a:lumMod val="75000"/>
                    </a:schemeClr>
                  </a:solidFill>
                  <a:latin typeface="Arial"/>
                  <a:ea typeface="Microsoft JhengHei"/>
                </a:rPr>
                <a:t>月，</a:t>
              </a:r>
              <a:r>
                <a:rPr lang="en-US" altLang="zh-TW" sz="800" smtClean="0">
                  <a:solidFill>
                    <a:schemeClr val="tx1">
                      <a:lumMod val="75000"/>
                    </a:schemeClr>
                  </a:solidFill>
                  <a:latin typeface="Arial"/>
                  <a:ea typeface="Microsoft JhengHei"/>
                </a:rPr>
                <a:t>#244293  </a:t>
              </a:r>
              <a:endParaRPr lang="en-US" altLang="zh-TW" sz="800" dirty="0">
                <a:solidFill>
                  <a:schemeClr val="tx1">
                    <a:lumMod val="75000"/>
                  </a:schemeClr>
                </a:solidFill>
                <a:latin typeface="Arial"/>
                <a:ea typeface="Microsoft JhengHei"/>
              </a:endParaRPr>
            </a:p>
          </p:txBody>
        </p:sp>
        <p:sp>
          <p:nvSpPr>
            <p:cNvPr id="13" name="TextBox 12"/>
            <p:cNvSpPr txBox="1"/>
            <p:nvPr/>
          </p:nvSpPr>
          <p:spPr>
            <a:xfrm>
              <a:off x="722314" y="1466850"/>
              <a:ext cx="5029201" cy="304800"/>
            </a:xfrm>
            <a:prstGeom prst="rect">
              <a:avLst/>
            </a:prstGeom>
            <a:noFill/>
          </p:spPr>
          <p:txBody>
            <a:bodyPr wrap="square" lIns="0" tIns="0" rIns="0" bIns="0" rtlCol="0" anchor="ctr">
              <a:noAutofit/>
            </a:bodyPr>
            <a:lstStyle/>
            <a:p>
              <a:pPr algn="ctr">
                <a:lnSpc>
                  <a:spcPct val="90000"/>
                </a:lnSpc>
              </a:pPr>
              <a:r>
                <a:rPr lang="zh-TW" altLang="en-US" b="1" smtClean="0">
                  <a:solidFill>
                    <a:schemeClr val="tx1">
                      <a:lumMod val="75000"/>
                    </a:schemeClr>
                  </a:solidFill>
                  <a:latin typeface="Arial"/>
                  <a:ea typeface="Microsoft JhengHei"/>
                </a:rPr>
                <a:t>儲存裝置成長</a:t>
              </a:r>
              <a:endParaRPr lang="zh-TW" altLang="en-US" b="1" dirty="0" smtClean="0">
                <a:solidFill>
                  <a:schemeClr val="tx1">
                    <a:lumMod val="75000"/>
                  </a:schemeClr>
                </a:solidFill>
                <a:latin typeface="Arial"/>
                <a:ea typeface="Microsoft JhengHei"/>
              </a:endParaRPr>
            </a:p>
          </p:txBody>
        </p:sp>
      </p:grpSp>
      <p:grpSp>
        <p:nvGrpSpPr>
          <p:cNvPr id="20" name="Group 19"/>
          <p:cNvGrpSpPr/>
          <p:nvPr/>
        </p:nvGrpSpPr>
        <p:grpSpPr>
          <a:xfrm>
            <a:off x="3275856" y="2362200"/>
            <a:ext cx="800308" cy="2767584"/>
            <a:chOff x="4398610" y="2305050"/>
            <a:chExt cx="1066799" cy="2895600"/>
          </a:xfrm>
        </p:grpSpPr>
        <p:sp>
          <p:nvSpPr>
            <p:cNvPr id="14" name="Rectangle 13"/>
            <p:cNvSpPr/>
            <p:nvPr/>
          </p:nvSpPr>
          <p:spPr>
            <a:xfrm>
              <a:off x="4398610" y="2305050"/>
              <a:ext cx="1066799" cy="2895600"/>
            </a:xfrm>
            <a:prstGeom prst="rect">
              <a:avLst/>
            </a:prstGeom>
            <a:gradFill flip="none" rotWithShape="1">
              <a:gsLst>
                <a:gs pos="0">
                  <a:srgbClr val="8488C4">
                    <a:alpha val="0"/>
                    <a:lumMod val="0"/>
                    <a:lumOff val="100000"/>
                  </a:srgbClr>
                </a:gs>
                <a:gs pos="78000">
                  <a:schemeClr val="accent4"/>
                </a:gs>
                <a:gs pos="100000">
                  <a:schemeClr val="accent4"/>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100"/>
            </a:p>
          </p:txBody>
        </p:sp>
        <p:sp>
          <p:nvSpPr>
            <p:cNvPr id="15" name="TextBox 2"/>
            <p:cNvSpPr txBox="1"/>
            <p:nvPr/>
          </p:nvSpPr>
          <p:spPr>
            <a:xfrm>
              <a:off x="4684711" y="2362200"/>
              <a:ext cx="685800" cy="52166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800" b="1" dirty="0" smtClean="0">
                  <a:solidFill>
                    <a:schemeClr val="accent6">
                      <a:lumMod val="75000"/>
                    </a:schemeClr>
                  </a:solidFill>
                  <a:latin typeface="Arial"/>
                  <a:ea typeface="Microsoft JhengHei"/>
                </a:rPr>
                <a:t>41%</a:t>
              </a:r>
            </a:p>
            <a:p>
              <a:pPr algn="ctr">
                <a:lnSpc>
                  <a:spcPct val="90000"/>
                </a:lnSpc>
              </a:pPr>
              <a:r>
                <a:rPr lang="en-US" sz="1800" b="1" dirty="0" smtClean="0">
                  <a:solidFill>
                    <a:schemeClr val="accent6">
                      <a:lumMod val="75000"/>
                    </a:schemeClr>
                  </a:solidFill>
                  <a:latin typeface="Arial"/>
                  <a:ea typeface="Microsoft JhengHei"/>
                </a:rPr>
                <a:t>YoY</a:t>
              </a:r>
            </a:p>
          </p:txBody>
        </p:sp>
      </p:grpSp>
      <p:sp>
        <p:nvSpPr>
          <p:cNvPr id="16" name="TextBox 15"/>
          <p:cNvSpPr txBox="1"/>
          <p:nvPr/>
        </p:nvSpPr>
        <p:spPr>
          <a:xfrm>
            <a:off x="4743494" y="6172201"/>
            <a:ext cx="3429893" cy="221599"/>
          </a:xfrm>
          <a:prstGeom prst="rect">
            <a:avLst/>
          </a:prstGeom>
          <a:noFill/>
        </p:spPr>
        <p:txBody>
          <a:bodyPr wrap="square" lIns="0" tIns="0" rIns="0" bIns="0" rtlCol="0">
            <a:spAutoFit/>
          </a:bodyPr>
          <a:lstStyle>
            <a:defPPr>
              <a:defRPr lang="en-US"/>
            </a:defPPr>
            <a:lvl1pPr>
              <a:lnSpc>
                <a:spcPct val="90000"/>
              </a:lnSpc>
              <a:defRPr sz="900">
                <a:solidFill>
                  <a:schemeClr val="tx1">
                    <a:lumMod val="75000"/>
                  </a:schemeClr>
                </a:solidFill>
              </a:defRPr>
            </a:lvl1pPr>
          </a:lstStyle>
          <a:p>
            <a:r>
              <a:rPr lang="zh-TW" altLang="en-US" sz="800" smtClean="0">
                <a:latin typeface="Arial"/>
                <a:ea typeface="Microsoft JhengHei"/>
              </a:rPr>
              <a:t>資料來源：</a:t>
            </a:r>
            <a:r>
              <a:rPr lang="en-US" altLang="zh-TW" sz="800" smtClean="0">
                <a:latin typeface="Arial"/>
                <a:ea typeface="Microsoft JhengHei"/>
              </a:rPr>
              <a:t>IDC</a:t>
            </a:r>
            <a:r>
              <a:rPr lang="zh-TW" altLang="en-US" sz="800" smtClean="0">
                <a:latin typeface="Arial"/>
                <a:ea typeface="Microsoft JhengHei"/>
              </a:rPr>
              <a:t>，</a:t>
            </a:r>
            <a:r>
              <a:rPr lang="en-US" altLang="zh-TW" sz="800" smtClean="0">
                <a:latin typeface="Arial"/>
                <a:ea typeface="Microsoft JhengHei"/>
              </a:rPr>
              <a:t>2014 </a:t>
            </a:r>
            <a:r>
              <a:rPr lang="zh-TW" altLang="en-US" sz="800" smtClean="0">
                <a:latin typeface="Arial"/>
                <a:ea typeface="Microsoft JhengHei"/>
              </a:rPr>
              <a:t>年儲存預測，</a:t>
            </a:r>
            <a:r>
              <a:rPr lang="en-US" altLang="zh-TW" sz="800" smtClean="0">
                <a:latin typeface="Arial"/>
                <a:ea typeface="Microsoft JhengHei"/>
              </a:rPr>
              <a:t>2014 </a:t>
            </a:r>
            <a:r>
              <a:rPr lang="zh-TW" altLang="en-US" sz="800" smtClean="0">
                <a:latin typeface="Arial"/>
                <a:ea typeface="Microsoft JhengHei"/>
              </a:rPr>
              <a:t>年 </a:t>
            </a:r>
            <a:r>
              <a:rPr lang="en-US" altLang="zh-TW" sz="800" smtClean="0">
                <a:latin typeface="Arial"/>
                <a:ea typeface="Microsoft JhengHei"/>
              </a:rPr>
              <a:t>1 </a:t>
            </a:r>
            <a:r>
              <a:rPr lang="zh-TW" altLang="en-US" sz="800" smtClean="0">
                <a:latin typeface="Arial"/>
                <a:ea typeface="Microsoft JhengHei"/>
              </a:rPr>
              <a:t>月，一般儲存 </a:t>
            </a:r>
            <a:r>
              <a:rPr lang="en-US" altLang="zh-TW" sz="800" smtClean="0">
                <a:latin typeface="Arial"/>
                <a:ea typeface="Microsoft JhengHei"/>
              </a:rPr>
              <a:t>QuickPoll</a:t>
            </a:r>
            <a:r>
              <a:rPr lang="zh-TW" altLang="en-US" sz="800" smtClean="0">
                <a:latin typeface="Arial"/>
                <a:ea typeface="Microsoft JhengHei"/>
              </a:rPr>
              <a:t>，</a:t>
            </a:r>
            <a:r>
              <a:rPr lang="en-US" altLang="zh-TW" sz="800" smtClean="0">
                <a:latin typeface="Arial"/>
                <a:ea typeface="Microsoft JhengHei"/>
              </a:rPr>
              <a:t>#243511</a:t>
            </a:r>
            <a:r>
              <a:rPr lang="zh-TW" altLang="en-US" sz="800" smtClean="0">
                <a:latin typeface="Arial"/>
                <a:ea typeface="Microsoft JhengHei"/>
              </a:rPr>
              <a:t>，</a:t>
            </a:r>
            <a:r>
              <a:rPr lang="en-US" altLang="zh-TW" sz="800" smtClean="0">
                <a:latin typeface="Arial"/>
                <a:ea typeface="Microsoft JhengHei"/>
              </a:rPr>
              <a:t>n=307 </a:t>
            </a:r>
            <a:endParaRPr lang="en-US" altLang="zh-TW" sz="800" dirty="0">
              <a:latin typeface="Arial"/>
              <a:ea typeface="Microsoft JhengHei"/>
            </a:endParaRPr>
          </a:p>
        </p:txBody>
      </p:sp>
      <p:sp>
        <p:nvSpPr>
          <p:cNvPr id="21" name="Slide Number Placeholder 20"/>
          <p:cNvSpPr>
            <a:spLocks noGrp="1"/>
          </p:cNvSpPr>
          <p:nvPr>
            <p:ph type="sldNum" sz="quarter" idx="12"/>
          </p:nvPr>
        </p:nvSpPr>
        <p:spPr/>
        <p:txBody>
          <a:bodyPr/>
          <a:lstStyle/>
          <a:p>
            <a:fld id="{6EA6D8CF-3CDE-4807-BCD2-C9F2B831AAA5}" type="slidenum">
              <a:rPr lang="en-US" smtClean="0">
                <a:latin typeface="Arial"/>
                <a:ea typeface="Microsoft JhengHei"/>
              </a:rPr>
              <a:pPr/>
              <a:t>4</a:t>
            </a:fld>
            <a:endParaRPr lang="en-US">
              <a:latin typeface="Arial"/>
              <a:ea typeface="Microsoft JhengHei"/>
            </a:endParaRPr>
          </a:p>
        </p:txBody>
      </p:sp>
    </p:spTree>
    <p:extLst>
      <p:ext uri="{BB962C8B-B14F-4D97-AF65-F5344CB8AC3E}">
        <p14:creationId xmlns:p14="http://schemas.microsoft.com/office/powerpoint/2010/main" val="7462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75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anim calcmode="lin" valueType="num">
                                      <p:cBhvr>
                                        <p:cTn id="20" dur="750" fill="hold"/>
                                        <p:tgtEl>
                                          <p:spTgt spid="6"/>
                                        </p:tgtEl>
                                        <p:attrNameLst>
                                          <p:attrName>ppt_x</p:attrName>
                                        </p:attrNameLst>
                                      </p:cBhvr>
                                      <p:tavLst>
                                        <p:tav tm="0">
                                          <p:val>
                                            <p:strVal val="#ppt_x"/>
                                          </p:val>
                                        </p:tav>
                                        <p:tav tm="100000">
                                          <p:val>
                                            <p:strVal val="#ppt_x"/>
                                          </p:val>
                                        </p:tav>
                                      </p:tavLst>
                                    </p:anim>
                                    <p:anim calcmode="lin" valueType="num">
                                      <p:cBhvr>
                                        <p:cTn id="21" dur="75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6" grpId="0">
        <p:bldAsOne/>
      </p:bldGraphic>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zh-TW" altLang="en-US" smtClean="0">
                <a:ea typeface="Microsoft JhengHei"/>
              </a:rPr>
              <a:t>儲存市場處於混亂局面</a:t>
            </a:r>
            <a:endParaRPr lang="zh-TW" altLang="en-US" dirty="0">
              <a:ea typeface="Microsoft JhengHei"/>
            </a:endParaRPr>
          </a:p>
        </p:txBody>
      </p:sp>
      <p:sp>
        <p:nvSpPr>
          <p:cNvPr id="99"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5</a:t>
            </a:fld>
            <a:endParaRPr lang="en-US">
              <a:latin typeface="Arial"/>
              <a:ea typeface="Microsoft JhengHei"/>
            </a:endParaRPr>
          </a:p>
        </p:txBody>
      </p:sp>
      <p:sp>
        <p:nvSpPr>
          <p:cNvPr id="105" name="Title 9"/>
          <p:cNvSpPr txBox="1">
            <a:spLocks/>
          </p:cNvSpPr>
          <p:nvPr/>
        </p:nvSpPr>
        <p:spPr>
          <a:xfrm>
            <a:off x="381000" y="177800"/>
            <a:ext cx="8229600" cy="508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endParaRPr lang="en-US" dirty="0">
              <a:solidFill>
                <a:srgbClr val="387C2C"/>
              </a:solidFill>
              <a:latin typeface="Arial"/>
            </a:endParaRPr>
          </a:p>
        </p:txBody>
      </p:sp>
      <p:grpSp>
        <p:nvGrpSpPr>
          <p:cNvPr id="6" name="Group 5"/>
          <p:cNvGrpSpPr/>
          <p:nvPr/>
        </p:nvGrpSpPr>
        <p:grpSpPr>
          <a:xfrm>
            <a:off x="6372200" y="1420569"/>
            <a:ext cx="2986612" cy="4093181"/>
            <a:chOff x="6517298" y="1065426"/>
            <a:chExt cx="2986612" cy="3069886"/>
          </a:xfrm>
        </p:grpSpPr>
        <p:sp>
          <p:nvSpPr>
            <p:cNvPr id="100" name="Rectangle 99"/>
            <p:cNvSpPr/>
            <p:nvPr/>
          </p:nvSpPr>
          <p:spPr>
            <a:xfrm>
              <a:off x="6517298" y="1065426"/>
              <a:ext cx="2986612" cy="634261"/>
            </a:xfrm>
            <a:prstGeom prst="rect">
              <a:avLst/>
            </a:prstGeom>
            <a:gradFill flip="none" rotWithShape="1">
              <a:gsLst>
                <a:gs pos="0">
                  <a:schemeClr val="accent3">
                    <a:alpha val="20000"/>
                  </a:schemeClr>
                </a:gs>
                <a:gs pos="100000">
                  <a:schemeClr val="bg1">
                    <a:shade val="100000"/>
                    <a:satMod val="115000"/>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endParaRPr lang="en-US" sz="3200" dirty="0"/>
            </a:p>
          </p:txBody>
        </p:sp>
        <p:sp>
          <p:nvSpPr>
            <p:cNvPr id="20" name="TextBox 19"/>
            <p:cNvSpPr txBox="1"/>
            <p:nvPr/>
          </p:nvSpPr>
          <p:spPr>
            <a:xfrm>
              <a:off x="7049912" y="1065426"/>
              <a:ext cx="2203690" cy="634261"/>
            </a:xfrm>
            <a:prstGeom prst="rect">
              <a:avLst/>
            </a:prstGeom>
            <a:noFill/>
          </p:spPr>
          <p:txBody>
            <a:bodyPr wrap="square" lIns="0" tIns="0" rIns="0" bIns="0" rtlCol="0" anchor="ctr">
              <a:noAutofit/>
            </a:bodyPr>
            <a:lstStyle/>
            <a:p>
              <a:pPr defTabSz="913981">
                <a:spcBef>
                  <a:spcPts val="800"/>
                </a:spcBef>
              </a:pPr>
              <a:r>
                <a:rPr lang="zh-TW" altLang="en-US" sz="3200" b="1" smtClean="0">
                  <a:solidFill>
                    <a:schemeClr val="accent3"/>
                  </a:solidFill>
                  <a:latin typeface="Arial"/>
                  <a:ea typeface="Microsoft JhengHei"/>
                </a:rPr>
                <a:t>關鍵因素</a:t>
              </a:r>
              <a:endParaRPr lang="zh-TW" altLang="en-US" sz="3200" b="1" dirty="0">
                <a:solidFill>
                  <a:schemeClr val="accent3"/>
                </a:solidFill>
                <a:latin typeface="Arial"/>
                <a:ea typeface="Microsoft JhengHei"/>
              </a:endParaRPr>
            </a:p>
          </p:txBody>
        </p:sp>
        <p:sp>
          <p:nvSpPr>
            <p:cNvPr id="2" name="TextBox 1"/>
            <p:cNvSpPr txBox="1"/>
            <p:nvPr/>
          </p:nvSpPr>
          <p:spPr>
            <a:xfrm>
              <a:off x="6957485" y="1747729"/>
              <a:ext cx="2110886" cy="2387583"/>
            </a:xfrm>
            <a:prstGeom prst="rect">
              <a:avLst/>
            </a:prstGeom>
            <a:noFill/>
          </p:spPr>
          <p:txBody>
            <a:bodyPr wrap="none" lIns="0" tIns="0" rIns="0" bIns="0" rtlCol="0">
              <a:noAutofit/>
            </a:bodyPr>
            <a:lstStyle/>
            <a:p>
              <a:pPr defTabSz="913981">
                <a:spcBef>
                  <a:spcPts val="800"/>
                </a:spcBef>
              </a:pPr>
              <a:r>
                <a:rPr lang="zh-TW" altLang="en-US" smtClean="0">
                  <a:solidFill>
                    <a:schemeClr val="accent3"/>
                  </a:solidFill>
                  <a:latin typeface="Arial"/>
                  <a:ea typeface="Microsoft JhengHei"/>
                </a:rPr>
                <a:t>伺服器快閃記憶體</a:t>
              </a:r>
            </a:p>
            <a:p>
              <a:pPr defTabSz="913981">
                <a:spcBef>
                  <a:spcPts val="800"/>
                </a:spcBef>
              </a:pPr>
              <a:r>
                <a:rPr lang="zh-TW" altLang="en-US" smtClean="0">
                  <a:solidFill>
                    <a:schemeClr val="accent3"/>
                  </a:solidFill>
                  <a:latin typeface="Arial"/>
                  <a:ea typeface="Microsoft JhengHei"/>
                </a:rPr>
                <a:t>儲存裝置價格下滑</a:t>
              </a:r>
            </a:p>
            <a:p>
              <a:pPr defTabSz="913981">
                <a:spcBef>
                  <a:spcPts val="800"/>
                </a:spcBef>
              </a:pPr>
              <a:r>
                <a:rPr lang="zh-TW" altLang="en-US" smtClean="0">
                  <a:solidFill>
                    <a:schemeClr val="accent3"/>
                  </a:solidFill>
                  <a:latin typeface="Arial"/>
                  <a:ea typeface="Microsoft JhengHei"/>
                </a:rPr>
                <a:t>充裕的 </a:t>
              </a:r>
              <a:r>
                <a:rPr lang="en-US" altLang="zh-TW" smtClean="0">
                  <a:solidFill>
                    <a:schemeClr val="accent3"/>
                  </a:solidFill>
                  <a:latin typeface="Arial"/>
                  <a:ea typeface="Microsoft JhengHei"/>
                </a:rPr>
                <a:t>CPU </a:t>
              </a:r>
              <a:r>
                <a:rPr lang="zh-TW" altLang="en-US" smtClean="0">
                  <a:solidFill>
                    <a:schemeClr val="accent3"/>
                  </a:solidFill>
                  <a:latin typeface="Arial"/>
                  <a:ea typeface="Microsoft JhengHei"/>
                </a:rPr>
                <a:t>週期</a:t>
              </a:r>
            </a:p>
            <a:p>
              <a:pPr defTabSz="913981">
                <a:spcBef>
                  <a:spcPts val="800"/>
                </a:spcBef>
              </a:pPr>
              <a:r>
                <a:rPr lang="zh-TW" altLang="en-US" smtClean="0">
                  <a:solidFill>
                    <a:schemeClr val="accent3"/>
                  </a:solidFill>
                  <a:latin typeface="Arial"/>
                  <a:ea typeface="Microsoft JhengHei"/>
                </a:rPr>
                <a:t>融合式虛擬管理程式</a:t>
              </a:r>
              <a:r>
                <a:rPr>
                  <a:latin typeface="Arial"/>
                  <a:ea typeface="Microsoft JhengHei"/>
                </a:rPr>
                <a:t/>
              </a:r>
              <a:br>
                <a:rPr>
                  <a:latin typeface="Arial"/>
                  <a:ea typeface="Microsoft JhengHei"/>
                </a:rPr>
              </a:br>
              <a:r>
                <a:rPr lang="zh-TW" altLang="en-US" smtClean="0">
                  <a:solidFill>
                    <a:schemeClr val="accent3"/>
                  </a:solidFill>
                  <a:latin typeface="Arial"/>
                  <a:ea typeface="Microsoft JhengHei"/>
                </a:rPr>
                <a:t>基礎架構</a:t>
              </a:r>
            </a:p>
            <a:p>
              <a:pPr defTabSz="913981">
                <a:spcBef>
                  <a:spcPts val="800"/>
                </a:spcBef>
              </a:pPr>
              <a:r>
                <a:rPr lang="zh-TW" altLang="en-US" smtClean="0">
                  <a:solidFill>
                    <a:schemeClr val="accent3"/>
                  </a:solidFill>
                  <a:latin typeface="Arial"/>
                  <a:ea typeface="Microsoft JhengHei"/>
                </a:rPr>
                <a:t>雲端經濟效益</a:t>
              </a:r>
            </a:p>
            <a:p>
              <a:pPr>
                <a:lnSpc>
                  <a:spcPct val="90000"/>
                </a:lnSpc>
              </a:pPr>
              <a:endParaRPr lang="en-US" dirty="0" smtClean="0"/>
            </a:p>
          </p:txBody>
        </p:sp>
      </p:grpSp>
      <p:grpSp>
        <p:nvGrpSpPr>
          <p:cNvPr id="13" name="Group 12"/>
          <p:cNvGrpSpPr/>
          <p:nvPr/>
        </p:nvGrpSpPr>
        <p:grpSpPr>
          <a:xfrm>
            <a:off x="422886" y="1420569"/>
            <a:ext cx="2263448" cy="4859613"/>
            <a:chOff x="422886" y="1065426"/>
            <a:chExt cx="2263448" cy="3644710"/>
          </a:xfrm>
        </p:grpSpPr>
        <p:sp>
          <p:nvSpPr>
            <p:cNvPr id="130" name="Rectangle 129"/>
            <p:cNvSpPr/>
            <p:nvPr/>
          </p:nvSpPr>
          <p:spPr>
            <a:xfrm rot="5400000">
              <a:off x="-147991" y="2294401"/>
              <a:ext cx="2986612" cy="1844858"/>
            </a:xfrm>
            <a:prstGeom prst="rect">
              <a:avLst/>
            </a:prstGeom>
            <a:gradFill flip="none" rotWithShape="1">
              <a:gsLst>
                <a:gs pos="0">
                  <a:schemeClr val="accent2">
                    <a:alpha val="30000"/>
                  </a:schemeClr>
                </a:gs>
                <a:gs pos="100000">
                  <a:schemeClr val="bg1">
                    <a:shade val="100000"/>
                    <a:satMod val="115000"/>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endParaRPr lang="en-US" sz="3200" dirty="0"/>
            </a:p>
          </p:txBody>
        </p:sp>
        <p:sp>
          <p:nvSpPr>
            <p:cNvPr id="107" name="Pentagon 106"/>
            <p:cNvSpPr/>
            <p:nvPr/>
          </p:nvSpPr>
          <p:spPr>
            <a:xfrm>
              <a:off x="422886" y="1065426"/>
              <a:ext cx="2263448" cy="634261"/>
            </a:xfrm>
            <a:prstGeom prst="homePlate">
              <a:avLst/>
            </a:prstGeom>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zh-TW" altLang="en-US" sz="2100" b="1" smtClean="0">
                  <a:solidFill>
                    <a:schemeClr val="bg1"/>
                  </a:solidFill>
                  <a:latin typeface="Arial"/>
                  <a:ea typeface="Microsoft JhengHei"/>
                </a:rPr>
                <a:t>伺服器儲存</a:t>
              </a:r>
              <a:endParaRPr lang="zh-TW" altLang="en-US" sz="2100" b="1" dirty="0">
                <a:solidFill>
                  <a:schemeClr val="bg1"/>
                </a:solidFill>
                <a:latin typeface="Arial"/>
                <a:ea typeface="Microsoft JhengHei"/>
              </a:endParaRPr>
            </a:p>
          </p:txBody>
        </p:sp>
        <p:sp>
          <p:nvSpPr>
            <p:cNvPr id="25" name="TextBox 24"/>
            <p:cNvSpPr txBox="1"/>
            <p:nvPr/>
          </p:nvSpPr>
          <p:spPr>
            <a:xfrm>
              <a:off x="422886" y="1794031"/>
              <a:ext cx="1943098" cy="281513"/>
            </a:xfrm>
            <a:prstGeom prst="rect">
              <a:avLst/>
            </a:prstGeom>
            <a:noFill/>
          </p:spPr>
          <p:txBody>
            <a:bodyPr wrap="none" lIns="0" tIns="0" rIns="0" bIns="0" rtlCol="0">
              <a:noAutofit/>
            </a:bodyPr>
            <a:lstStyle/>
            <a:p>
              <a:pPr algn="ctr">
                <a:lnSpc>
                  <a:spcPct val="90000"/>
                </a:lnSpc>
              </a:pPr>
              <a:r>
                <a:rPr lang="en-US" altLang="zh-TW" sz="2100" smtClean="0">
                  <a:latin typeface="Arial"/>
                  <a:ea typeface="Microsoft JhengHei"/>
                </a:rPr>
                <a:t>20-30 </a:t>
              </a:r>
              <a:r>
                <a:rPr lang="zh-TW" altLang="en-US" sz="2100" smtClean="0">
                  <a:latin typeface="Arial"/>
                  <a:ea typeface="Microsoft JhengHei"/>
                </a:rPr>
                <a:t>年前</a:t>
              </a:r>
              <a:endParaRPr lang="zh-TW" altLang="en-US" sz="2100" dirty="0">
                <a:latin typeface="Arial"/>
                <a:ea typeface="Microsoft JhengHei"/>
              </a:endParaRPr>
            </a:p>
          </p:txBody>
        </p:sp>
        <p:grpSp>
          <p:nvGrpSpPr>
            <p:cNvPr id="7" name="Group 6"/>
            <p:cNvGrpSpPr/>
            <p:nvPr/>
          </p:nvGrpSpPr>
          <p:grpSpPr>
            <a:xfrm>
              <a:off x="838886" y="2300784"/>
              <a:ext cx="1026596" cy="630066"/>
              <a:chOff x="838886" y="2300784"/>
              <a:chExt cx="1026596" cy="630066"/>
            </a:xfrm>
          </p:grpSpPr>
          <p:pic>
            <p:nvPicPr>
              <p:cNvPr id="56" name="Picture 55"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86" y="2300784"/>
                <a:ext cx="1026596" cy="204620"/>
              </a:xfrm>
              <a:prstGeom prst="rect">
                <a:avLst/>
              </a:prstGeom>
              <a:noFill/>
              <a:ln w="9525">
                <a:noFill/>
                <a:miter lim="800000"/>
                <a:headEnd/>
                <a:tailEnd/>
              </a:ln>
            </p:spPr>
          </p:pic>
          <p:grpSp>
            <p:nvGrpSpPr>
              <p:cNvPr id="5" name="Group 4"/>
              <p:cNvGrpSpPr/>
              <p:nvPr/>
            </p:nvGrpSpPr>
            <p:grpSpPr>
              <a:xfrm>
                <a:off x="887053" y="2516202"/>
                <a:ext cx="894295" cy="414648"/>
                <a:chOff x="803876" y="4199152"/>
                <a:chExt cx="963679" cy="446818"/>
              </a:xfrm>
            </p:grpSpPr>
            <p:pic>
              <p:nvPicPr>
                <p:cNvPr id="103"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355349"/>
                  <a:ext cx="425890" cy="290621"/>
                </a:xfrm>
                <a:prstGeom prst="rect">
                  <a:avLst/>
                </a:prstGeom>
                <a:noFill/>
                <a:ln w="9525">
                  <a:noFill/>
                  <a:miter lim="800000"/>
                  <a:headEnd/>
                  <a:tailEnd/>
                </a:ln>
              </p:spPr>
            </p:pic>
            <p:pic>
              <p:nvPicPr>
                <p:cNvPr id="104"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355349"/>
                  <a:ext cx="425890" cy="290621"/>
                </a:xfrm>
                <a:prstGeom prst="rect">
                  <a:avLst/>
                </a:prstGeom>
                <a:noFill/>
                <a:ln w="9525">
                  <a:noFill/>
                  <a:miter lim="800000"/>
                  <a:headEnd/>
                  <a:tailEnd/>
                </a:ln>
              </p:spPr>
            </p:pic>
            <p:pic>
              <p:nvPicPr>
                <p:cNvPr id="122"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355349"/>
                  <a:ext cx="425890" cy="290621"/>
                </a:xfrm>
                <a:prstGeom prst="rect">
                  <a:avLst/>
                </a:prstGeom>
                <a:noFill/>
                <a:ln w="9525">
                  <a:noFill/>
                  <a:miter lim="800000"/>
                  <a:headEnd/>
                  <a:tailEnd/>
                </a:ln>
              </p:spPr>
            </p:pic>
            <p:pic>
              <p:nvPicPr>
                <p:cNvPr id="125"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355349"/>
                  <a:ext cx="425890" cy="290621"/>
                </a:xfrm>
                <a:prstGeom prst="rect">
                  <a:avLst/>
                </a:prstGeom>
                <a:noFill/>
                <a:ln w="9525">
                  <a:noFill/>
                  <a:miter lim="800000"/>
                  <a:headEnd/>
                  <a:tailEnd/>
                </a:ln>
              </p:spPr>
            </p:pic>
            <p:pic>
              <p:nvPicPr>
                <p:cNvPr id="131"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199152"/>
                  <a:ext cx="425890" cy="290621"/>
                </a:xfrm>
                <a:prstGeom prst="rect">
                  <a:avLst/>
                </a:prstGeom>
                <a:noFill/>
                <a:ln w="9525">
                  <a:noFill/>
                  <a:miter lim="800000"/>
                  <a:headEnd/>
                  <a:tailEnd/>
                </a:ln>
              </p:spPr>
            </p:pic>
            <p:pic>
              <p:nvPicPr>
                <p:cNvPr id="132"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199152"/>
                  <a:ext cx="425890" cy="290621"/>
                </a:xfrm>
                <a:prstGeom prst="rect">
                  <a:avLst/>
                </a:prstGeom>
                <a:noFill/>
                <a:ln w="9525">
                  <a:noFill/>
                  <a:miter lim="800000"/>
                  <a:headEnd/>
                  <a:tailEnd/>
                </a:ln>
              </p:spPr>
            </p:pic>
            <p:pic>
              <p:nvPicPr>
                <p:cNvPr id="134"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199152"/>
                  <a:ext cx="425890" cy="290621"/>
                </a:xfrm>
                <a:prstGeom prst="rect">
                  <a:avLst/>
                </a:prstGeom>
                <a:noFill/>
                <a:ln w="9525">
                  <a:noFill/>
                  <a:miter lim="800000"/>
                  <a:headEnd/>
                  <a:tailEnd/>
                </a:ln>
              </p:spPr>
            </p:pic>
            <p:pic>
              <p:nvPicPr>
                <p:cNvPr id="135"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199152"/>
                  <a:ext cx="425890" cy="290621"/>
                </a:xfrm>
                <a:prstGeom prst="rect">
                  <a:avLst/>
                </a:prstGeom>
                <a:noFill/>
                <a:ln w="9525">
                  <a:noFill/>
                  <a:miter lim="800000"/>
                  <a:headEnd/>
                  <a:tailEnd/>
                </a:ln>
              </p:spPr>
            </p:pic>
          </p:grpSp>
        </p:grpSp>
        <p:grpSp>
          <p:nvGrpSpPr>
            <p:cNvPr id="8" name="Group 7"/>
            <p:cNvGrpSpPr/>
            <p:nvPr/>
          </p:nvGrpSpPr>
          <p:grpSpPr>
            <a:xfrm>
              <a:off x="838886" y="2986584"/>
              <a:ext cx="1026596" cy="636355"/>
              <a:chOff x="838886" y="2986584"/>
              <a:chExt cx="1026596" cy="636355"/>
            </a:xfrm>
          </p:grpSpPr>
          <p:pic>
            <p:nvPicPr>
              <p:cNvPr id="111" name="Picture 110"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86" y="2986584"/>
                <a:ext cx="1026596" cy="204620"/>
              </a:xfrm>
              <a:prstGeom prst="rect">
                <a:avLst/>
              </a:prstGeom>
              <a:noFill/>
              <a:ln w="9525">
                <a:noFill/>
                <a:miter lim="800000"/>
                <a:headEnd/>
                <a:tailEnd/>
              </a:ln>
            </p:spPr>
          </p:pic>
          <p:grpSp>
            <p:nvGrpSpPr>
              <p:cNvPr id="136" name="Group 135"/>
              <p:cNvGrpSpPr/>
              <p:nvPr/>
            </p:nvGrpSpPr>
            <p:grpSpPr>
              <a:xfrm>
                <a:off x="887053" y="3208291"/>
                <a:ext cx="894295" cy="414648"/>
                <a:chOff x="803876" y="4199152"/>
                <a:chExt cx="963679" cy="446818"/>
              </a:xfrm>
            </p:grpSpPr>
            <p:pic>
              <p:nvPicPr>
                <p:cNvPr id="137"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355349"/>
                  <a:ext cx="425890" cy="290621"/>
                </a:xfrm>
                <a:prstGeom prst="rect">
                  <a:avLst/>
                </a:prstGeom>
                <a:noFill/>
                <a:ln w="9525">
                  <a:noFill/>
                  <a:miter lim="800000"/>
                  <a:headEnd/>
                  <a:tailEnd/>
                </a:ln>
              </p:spPr>
            </p:pic>
            <p:pic>
              <p:nvPicPr>
                <p:cNvPr id="138"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355349"/>
                  <a:ext cx="425890" cy="290621"/>
                </a:xfrm>
                <a:prstGeom prst="rect">
                  <a:avLst/>
                </a:prstGeom>
                <a:noFill/>
                <a:ln w="9525">
                  <a:noFill/>
                  <a:miter lim="800000"/>
                  <a:headEnd/>
                  <a:tailEnd/>
                </a:ln>
              </p:spPr>
            </p:pic>
            <p:pic>
              <p:nvPicPr>
                <p:cNvPr id="165"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355349"/>
                  <a:ext cx="425890" cy="290621"/>
                </a:xfrm>
                <a:prstGeom prst="rect">
                  <a:avLst/>
                </a:prstGeom>
                <a:noFill/>
                <a:ln w="9525">
                  <a:noFill/>
                  <a:miter lim="800000"/>
                  <a:headEnd/>
                  <a:tailEnd/>
                </a:ln>
              </p:spPr>
            </p:pic>
            <p:pic>
              <p:nvPicPr>
                <p:cNvPr id="166"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355349"/>
                  <a:ext cx="425890" cy="290621"/>
                </a:xfrm>
                <a:prstGeom prst="rect">
                  <a:avLst/>
                </a:prstGeom>
                <a:noFill/>
                <a:ln w="9525">
                  <a:noFill/>
                  <a:miter lim="800000"/>
                  <a:headEnd/>
                  <a:tailEnd/>
                </a:ln>
              </p:spPr>
            </p:pic>
            <p:pic>
              <p:nvPicPr>
                <p:cNvPr id="169"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199152"/>
                  <a:ext cx="425890" cy="290621"/>
                </a:xfrm>
                <a:prstGeom prst="rect">
                  <a:avLst/>
                </a:prstGeom>
                <a:noFill/>
                <a:ln w="9525">
                  <a:noFill/>
                  <a:miter lim="800000"/>
                  <a:headEnd/>
                  <a:tailEnd/>
                </a:ln>
              </p:spPr>
            </p:pic>
            <p:pic>
              <p:nvPicPr>
                <p:cNvPr id="187"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199152"/>
                  <a:ext cx="425890" cy="290621"/>
                </a:xfrm>
                <a:prstGeom prst="rect">
                  <a:avLst/>
                </a:prstGeom>
                <a:noFill/>
                <a:ln w="9525">
                  <a:noFill/>
                  <a:miter lim="800000"/>
                  <a:headEnd/>
                  <a:tailEnd/>
                </a:ln>
              </p:spPr>
            </p:pic>
            <p:pic>
              <p:nvPicPr>
                <p:cNvPr id="188"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199152"/>
                  <a:ext cx="425890" cy="290621"/>
                </a:xfrm>
                <a:prstGeom prst="rect">
                  <a:avLst/>
                </a:prstGeom>
                <a:noFill/>
                <a:ln w="9525">
                  <a:noFill/>
                  <a:miter lim="800000"/>
                  <a:headEnd/>
                  <a:tailEnd/>
                </a:ln>
              </p:spPr>
            </p:pic>
            <p:pic>
              <p:nvPicPr>
                <p:cNvPr id="189"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199152"/>
                  <a:ext cx="425890" cy="290621"/>
                </a:xfrm>
                <a:prstGeom prst="rect">
                  <a:avLst/>
                </a:prstGeom>
                <a:noFill/>
                <a:ln w="9525">
                  <a:noFill/>
                  <a:miter lim="800000"/>
                  <a:headEnd/>
                  <a:tailEnd/>
                </a:ln>
              </p:spPr>
            </p:pic>
          </p:grpSp>
        </p:grpSp>
        <p:grpSp>
          <p:nvGrpSpPr>
            <p:cNvPr id="11" name="Group 10"/>
            <p:cNvGrpSpPr/>
            <p:nvPr/>
          </p:nvGrpSpPr>
          <p:grpSpPr>
            <a:xfrm>
              <a:off x="838886" y="3672382"/>
              <a:ext cx="1026596" cy="632153"/>
              <a:chOff x="838886" y="3672382"/>
              <a:chExt cx="1026596" cy="632153"/>
            </a:xfrm>
          </p:grpSpPr>
          <p:pic>
            <p:nvPicPr>
              <p:cNvPr id="177" name="Picture 176" descr="ICON_Server_flat_Q40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86" y="3672382"/>
                <a:ext cx="1026596" cy="204620"/>
              </a:xfrm>
              <a:prstGeom prst="rect">
                <a:avLst/>
              </a:prstGeom>
              <a:noFill/>
              <a:ln w="9525">
                <a:noFill/>
                <a:miter lim="800000"/>
                <a:headEnd/>
                <a:tailEnd/>
              </a:ln>
            </p:spPr>
          </p:pic>
          <p:grpSp>
            <p:nvGrpSpPr>
              <p:cNvPr id="190" name="Group 189"/>
              <p:cNvGrpSpPr/>
              <p:nvPr/>
            </p:nvGrpSpPr>
            <p:grpSpPr>
              <a:xfrm>
                <a:off x="887053" y="3889887"/>
                <a:ext cx="894295" cy="414648"/>
                <a:chOff x="803876" y="4199152"/>
                <a:chExt cx="963679" cy="446818"/>
              </a:xfrm>
            </p:grpSpPr>
            <p:pic>
              <p:nvPicPr>
                <p:cNvPr id="191"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355349"/>
                  <a:ext cx="425890" cy="290621"/>
                </a:xfrm>
                <a:prstGeom prst="rect">
                  <a:avLst/>
                </a:prstGeom>
                <a:noFill/>
                <a:ln w="9525">
                  <a:noFill/>
                  <a:miter lim="800000"/>
                  <a:headEnd/>
                  <a:tailEnd/>
                </a:ln>
              </p:spPr>
            </p:pic>
            <p:pic>
              <p:nvPicPr>
                <p:cNvPr id="192"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355349"/>
                  <a:ext cx="425890" cy="290621"/>
                </a:xfrm>
                <a:prstGeom prst="rect">
                  <a:avLst/>
                </a:prstGeom>
                <a:noFill/>
                <a:ln w="9525">
                  <a:noFill/>
                  <a:miter lim="800000"/>
                  <a:headEnd/>
                  <a:tailEnd/>
                </a:ln>
              </p:spPr>
            </p:pic>
            <p:pic>
              <p:nvPicPr>
                <p:cNvPr id="193"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355349"/>
                  <a:ext cx="425890" cy="290621"/>
                </a:xfrm>
                <a:prstGeom prst="rect">
                  <a:avLst/>
                </a:prstGeom>
                <a:noFill/>
                <a:ln w="9525">
                  <a:noFill/>
                  <a:miter lim="800000"/>
                  <a:headEnd/>
                  <a:tailEnd/>
                </a:ln>
              </p:spPr>
            </p:pic>
            <p:pic>
              <p:nvPicPr>
                <p:cNvPr id="194"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355349"/>
                  <a:ext cx="425890" cy="290621"/>
                </a:xfrm>
                <a:prstGeom prst="rect">
                  <a:avLst/>
                </a:prstGeom>
                <a:noFill/>
                <a:ln w="9525">
                  <a:noFill/>
                  <a:miter lim="800000"/>
                  <a:headEnd/>
                  <a:tailEnd/>
                </a:ln>
              </p:spPr>
            </p:pic>
            <p:pic>
              <p:nvPicPr>
                <p:cNvPr id="195"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876" y="4199152"/>
                  <a:ext cx="425890" cy="290621"/>
                </a:xfrm>
                <a:prstGeom prst="rect">
                  <a:avLst/>
                </a:prstGeom>
                <a:noFill/>
                <a:ln w="9525">
                  <a:noFill/>
                  <a:miter lim="800000"/>
                  <a:headEnd/>
                  <a:tailEnd/>
                </a:ln>
              </p:spPr>
            </p:pic>
            <p:pic>
              <p:nvPicPr>
                <p:cNvPr id="196"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39" y="4199152"/>
                  <a:ext cx="425890" cy="290621"/>
                </a:xfrm>
                <a:prstGeom prst="rect">
                  <a:avLst/>
                </a:prstGeom>
                <a:noFill/>
                <a:ln w="9525">
                  <a:noFill/>
                  <a:miter lim="800000"/>
                  <a:headEnd/>
                  <a:tailEnd/>
                </a:ln>
              </p:spPr>
            </p:pic>
            <p:pic>
              <p:nvPicPr>
                <p:cNvPr id="197"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402" y="4199152"/>
                  <a:ext cx="425890" cy="290621"/>
                </a:xfrm>
                <a:prstGeom prst="rect">
                  <a:avLst/>
                </a:prstGeom>
                <a:noFill/>
                <a:ln w="9525">
                  <a:noFill/>
                  <a:miter lim="800000"/>
                  <a:headEnd/>
                  <a:tailEnd/>
                </a:ln>
              </p:spPr>
            </p:pic>
            <p:pic>
              <p:nvPicPr>
                <p:cNvPr id="198" name="Picture 382" descr="ICON_DiscDrive_Q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665" y="4199152"/>
                  <a:ext cx="425890" cy="290621"/>
                </a:xfrm>
                <a:prstGeom prst="rect">
                  <a:avLst/>
                </a:prstGeom>
                <a:noFill/>
                <a:ln w="9525">
                  <a:noFill/>
                  <a:miter lim="800000"/>
                  <a:headEnd/>
                  <a:tailEnd/>
                </a:ln>
              </p:spPr>
            </p:pic>
          </p:grpSp>
        </p:grpSp>
      </p:grpSp>
      <p:grpSp>
        <p:nvGrpSpPr>
          <p:cNvPr id="3" name="Group 2"/>
          <p:cNvGrpSpPr/>
          <p:nvPr/>
        </p:nvGrpSpPr>
        <p:grpSpPr>
          <a:xfrm>
            <a:off x="2503937" y="1420569"/>
            <a:ext cx="2252659" cy="4477463"/>
            <a:chOff x="2503937" y="1065426"/>
            <a:chExt cx="2252659" cy="3358097"/>
          </a:xfrm>
        </p:grpSpPr>
        <p:sp>
          <p:nvSpPr>
            <p:cNvPr id="126" name="Rectangle 125"/>
            <p:cNvSpPr/>
            <p:nvPr/>
          </p:nvSpPr>
          <p:spPr>
            <a:xfrm rot="5400000">
              <a:off x="2068866" y="2158594"/>
              <a:ext cx="2700000" cy="1829857"/>
            </a:xfrm>
            <a:prstGeom prst="rect">
              <a:avLst/>
            </a:prstGeom>
            <a:gradFill flip="none" rotWithShape="1">
              <a:gsLst>
                <a:gs pos="0">
                  <a:schemeClr val="accent1">
                    <a:lumMod val="98000"/>
                    <a:alpha val="14000"/>
                  </a:schemeClr>
                </a:gs>
                <a:gs pos="100000">
                  <a:schemeClr val="bg1">
                    <a:shade val="100000"/>
                    <a:satMod val="115000"/>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endParaRPr lang="en-US" sz="3200" dirty="0"/>
            </a:p>
          </p:txBody>
        </p:sp>
        <p:sp>
          <p:nvSpPr>
            <p:cNvPr id="108" name="Chevron 107"/>
            <p:cNvSpPr/>
            <p:nvPr/>
          </p:nvSpPr>
          <p:spPr>
            <a:xfrm>
              <a:off x="2503938" y="1065426"/>
              <a:ext cx="2252658" cy="634261"/>
            </a:xfrm>
            <a:prstGeom prst="chevron">
              <a:avLst/>
            </a:prstGeom>
            <a:ln/>
          </p:spPr>
          <p:style>
            <a:lnRef idx="1">
              <a:schemeClr val="accent1"/>
            </a:lnRef>
            <a:fillRef idx="3">
              <a:schemeClr val="accent1"/>
            </a:fillRef>
            <a:effectRef idx="2">
              <a:schemeClr val="accent1"/>
            </a:effectRef>
            <a:fontRef idx="minor">
              <a:schemeClr val="lt1"/>
            </a:fontRef>
          </p:style>
          <p:txBody>
            <a:bodyPr lIns="100584" tIns="0" rIns="0" bIns="0" rtlCol="0" anchor="ctr"/>
            <a:lstStyle/>
            <a:p>
              <a:pPr algn="ctr"/>
              <a:r>
                <a:rPr lang="zh-TW" altLang="en-US" sz="2100" b="1" smtClean="0">
                  <a:solidFill>
                    <a:schemeClr val="bg1"/>
                  </a:solidFill>
                  <a:latin typeface="Arial"/>
                  <a:ea typeface="Microsoft JhengHei"/>
                </a:rPr>
                <a:t>共用儲存</a:t>
              </a:r>
              <a:endParaRPr lang="zh-TW" altLang="en-US" sz="2100" b="1" dirty="0">
                <a:solidFill>
                  <a:schemeClr val="bg1"/>
                </a:solidFill>
                <a:latin typeface="Arial"/>
                <a:ea typeface="Microsoft JhengHei"/>
              </a:endParaRPr>
            </a:p>
          </p:txBody>
        </p:sp>
        <p:sp>
          <p:nvSpPr>
            <p:cNvPr id="167" name="TextBox 166"/>
            <p:cNvSpPr txBox="1"/>
            <p:nvPr/>
          </p:nvSpPr>
          <p:spPr>
            <a:xfrm>
              <a:off x="2503938" y="1794031"/>
              <a:ext cx="1943098" cy="281513"/>
            </a:xfrm>
            <a:prstGeom prst="rect">
              <a:avLst/>
            </a:prstGeom>
            <a:noFill/>
          </p:spPr>
          <p:txBody>
            <a:bodyPr wrap="none" lIns="0" tIns="0" rIns="0" bIns="0" rtlCol="0">
              <a:noAutofit/>
            </a:bodyPr>
            <a:lstStyle/>
            <a:p>
              <a:pPr algn="ctr">
                <a:lnSpc>
                  <a:spcPct val="90000"/>
                </a:lnSpc>
              </a:pPr>
              <a:r>
                <a:rPr lang="en-US" altLang="zh-TW" sz="2100" smtClean="0">
                  <a:latin typeface="Arial"/>
                  <a:ea typeface="Microsoft JhengHei"/>
                </a:rPr>
                <a:t>10-15 </a:t>
              </a:r>
              <a:r>
                <a:rPr lang="zh-TW" altLang="en-US" sz="2100" smtClean="0">
                  <a:latin typeface="Arial"/>
                  <a:ea typeface="Microsoft JhengHei"/>
                </a:rPr>
                <a:t>年前</a:t>
              </a:r>
              <a:endParaRPr lang="zh-TW" altLang="en-US" sz="2100" dirty="0">
                <a:latin typeface="Arial"/>
                <a:ea typeface="Microsoft JhengHei"/>
              </a:endParaRPr>
            </a:p>
          </p:txBody>
        </p:sp>
        <p:grpSp>
          <p:nvGrpSpPr>
            <p:cNvPr id="215" name="Group 214"/>
            <p:cNvGrpSpPr/>
            <p:nvPr/>
          </p:nvGrpSpPr>
          <p:grpSpPr>
            <a:xfrm>
              <a:off x="3465682" y="2315836"/>
              <a:ext cx="609600" cy="727898"/>
              <a:chOff x="2057400" y="3721418"/>
              <a:chExt cx="685800" cy="751204"/>
            </a:xfrm>
          </p:grpSpPr>
          <p:pic>
            <p:nvPicPr>
              <p:cNvPr id="216"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 name="Group 219"/>
            <p:cNvGrpSpPr/>
            <p:nvPr/>
          </p:nvGrpSpPr>
          <p:grpSpPr>
            <a:xfrm>
              <a:off x="3160882" y="2445190"/>
              <a:ext cx="609600" cy="727898"/>
              <a:chOff x="2057400" y="3721418"/>
              <a:chExt cx="685800" cy="751204"/>
            </a:xfrm>
          </p:grpSpPr>
          <p:pic>
            <p:nvPicPr>
              <p:cNvPr id="221"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 name="Group 224"/>
            <p:cNvGrpSpPr/>
            <p:nvPr/>
          </p:nvGrpSpPr>
          <p:grpSpPr>
            <a:xfrm>
              <a:off x="2779882" y="2544436"/>
              <a:ext cx="609600" cy="727898"/>
              <a:chOff x="2057400" y="3721418"/>
              <a:chExt cx="685800" cy="751204"/>
            </a:xfrm>
          </p:grpSpPr>
          <p:pic>
            <p:nvPicPr>
              <p:cNvPr id="226"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3"/>
          <p:cNvGrpSpPr/>
          <p:nvPr/>
        </p:nvGrpSpPr>
        <p:grpSpPr>
          <a:xfrm>
            <a:off x="4574200" y="1420569"/>
            <a:ext cx="2252658" cy="4859613"/>
            <a:chOff x="4574200" y="1065426"/>
            <a:chExt cx="2252658" cy="3644710"/>
          </a:xfrm>
        </p:grpSpPr>
        <p:grpSp>
          <p:nvGrpSpPr>
            <p:cNvPr id="19" name="Group 18"/>
            <p:cNvGrpSpPr/>
            <p:nvPr/>
          </p:nvGrpSpPr>
          <p:grpSpPr>
            <a:xfrm>
              <a:off x="5719982" y="2937610"/>
              <a:ext cx="504995" cy="601568"/>
              <a:chOff x="5563446" y="2986584"/>
              <a:chExt cx="611043" cy="727897"/>
            </a:xfrm>
          </p:grpSpPr>
          <p:grpSp>
            <p:nvGrpSpPr>
              <p:cNvPr id="235" name="Group 234"/>
              <p:cNvGrpSpPr/>
              <p:nvPr/>
            </p:nvGrpSpPr>
            <p:grpSpPr>
              <a:xfrm>
                <a:off x="5564888" y="2986584"/>
                <a:ext cx="609601" cy="727897"/>
                <a:chOff x="4862680" y="3208582"/>
                <a:chExt cx="609601" cy="727897"/>
              </a:xfrm>
            </p:grpSpPr>
            <p:pic>
              <p:nvPicPr>
                <p:cNvPr id="236" name="Picture 10" descr="VMW_ICON_StorageArray_2D(F).png"/>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9125"/>
                          </a14:imgEffect>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0" y="3747275"/>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56514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38578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208582"/>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1" name="Rectangle 240"/>
              <p:cNvSpPr/>
              <p:nvPr/>
            </p:nvSpPr>
            <p:spPr>
              <a:xfrm>
                <a:off x="5563446" y="2989388"/>
                <a:ext cx="609599" cy="719650"/>
              </a:xfrm>
              <a:prstGeom prst="rect">
                <a:avLst/>
              </a:prstGeom>
              <a:gradFill flip="none" rotWithShape="1">
                <a:gsLst>
                  <a:gs pos="35000">
                    <a:schemeClr val="bg1">
                      <a:alpha val="55000"/>
                    </a:schemeClr>
                  </a:gs>
                  <a:gs pos="60000">
                    <a:schemeClr val="bg1">
                      <a:alpha val="0"/>
                    </a:schemeClr>
                  </a:gs>
                </a:gsLst>
                <a:lin ang="810000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chemeClr val="bg1"/>
                  </a:solidFill>
                </a:endParaRPr>
              </a:p>
            </p:txBody>
          </p:sp>
        </p:grpSp>
        <p:sp>
          <p:nvSpPr>
            <p:cNvPr id="121" name="Chevron 120"/>
            <p:cNvSpPr/>
            <p:nvPr/>
          </p:nvSpPr>
          <p:spPr>
            <a:xfrm>
              <a:off x="4574200" y="1065426"/>
              <a:ext cx="2252658" cy="634261"/>
            </a:xfrm>
            <a:prstGeom prst="chevron">
              <a:avLst/>
            </a:prstGeom>
            <a:ln/>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zh-TW" altLang="en-US" sz="2100" b="1" smtClean="0">
                  <a:solidFill>
                    <a:schemeClr val="bg1"/>
                  </a:solidFill>
                  <a:latin typeface="Arial"/>
                  <a:ea typeface="Microsoft JhengHei"/>
                </a:rPr>
                <a:t>新形式</a:t>
              </a:r>
              <a:endParaRPr lang="zh-TW" altLang="en-US" sz="2100" b="1" dirty="0">
                <a:solidFill>
                  <a:schemeClr val="bg1"/>
                </a:solidFill>
                <a:latin typeface="Arial"/>
                <a:ea typeface="Microsoft JhengHei"/>
              </a:endParaRPr>
            </a:p>
          </p:txBody>
        </p:sp>
        <p:sp>
          <p:nvSpPr>
            <p:cNvPr id="129" name="Rectangle 128"/>
            <p:cNvSpPr/>
            <p:nvPr>
              <p:custDataLst>
                <p:tags r:id="rId1"/>
              </p:custDataLst>
            </p:nvPr>
          </p:nvSpPr>
          <p:spPr>
            <a:xfrm rot="5400000">
              <a:off x="3994194" y="2303530"/>
              <a:ext cx="2986612" cy="1826600"/>
            </a:xfrm>
            <a:prstGeom prst="rect">
              <a:avLst/>
            </a:prstGeom>
            <a:gradFill flip="none" rotWithShape="1">
              <a:gsLst>
                <a:gs pos="0">
                  <a:schemeClr val="accent3">
                    <a:alpha val="20000"/>
                  </a:schemeClr>
                </a:gs>
                <a:gs pos="100000">
                  <a:schemeClr val="bg1">
                    <a:shade val="100000"/>
                    <a:satMod val="115000"/>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91404" tIns="45702" rIns="91404" bIns="45702" rtlCol="0" anchor="ctr" anchorCtr="0">
              <a:noAutofit/>
            </a:bodyPr>
            <a:lstStyle/>
            <a:p>
              <a:endParaRPr lang="en-US" sz="3200" dirty="0"/>
            </a:p>
          </p:txBody>
        </p:sp>
        <p:sp>
          <p:nvSpPr>
            <p:cNvPr id="168" name="TextBox 167"/>
            <p:cNvSpPr txBox="1"/>
            <p:nvPr/>
          </p:nvSpPr>
          <p:spPr>
            <a:xfrm>
              <a:off x="4574200" y="1794031"/>
              <a:ext cx="1943098" cy="281513"/>
            </a:xfrm>
            <a:prstGeom prst="rect">
              <a:avLst/>
            </a:prstGeom>
            <a:noFill/>
          </p:spPr>
          <p:txBody>
            <a:bodyPr wrap="none" lIns="0" tIns="0" rIns="0" bIns="0" rtlCol="0">
              <a:noAutofit/>
            </a:bodyPr>
            <a:lstStyle/>
            <a:p>
              <a:pPr algn="ctr">
                <a:lnSpc>
                  <a:spcPct val="90000"/>
                </a:lnSpc>
              </a:pPr>
              <a:r>
                <a:rPr lang="zh-TW" altLang="en-US" sz="2100" smtClean="0">
                  <a:latin typeface="Arial"/>
                  <a:ea typeface="Microsoft JhengHei"/>
                </a:rPr>
                <a:t>現況</a:t>
              </a:r>
              <a:endParaRPr lang="zh-TW" altLang="en-US" sz="2100" dirty="0">
                <a:latin typeface="Arial"/>
                <a:ea typeface="Microsoft JhengHei"/>
              </a:endParaRPr>
            </a:p>
          </p:txBody>
        </p:sp>
        <p:pic>
          <p:nvPicPr>
            <p:cNvPr id="139" name="Picture 27" descr="ICON_Cloud_Q30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009584" y="2140062"/>
              <a:ext cx="933380" cy="59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5370195" y="3048609"/>
              <a:ext cx="503803" cy="601568"/>
              <a:chOff x="5213784" y="3097583"/>
              <a:chExt cx="609601" cy="727897"/>
            </a:xfrm>
          </p:grpSpPr>
          <p:grpSp>
            <p:nvGrpSpPr>
              <p:cNvPr id="230" name="Group 229"/>
              <p:cNvGrpSpPr/>
              <p:nvPr/>
            </p:nvGrpSpPr>
            <p:grpSpPr>
              <a:xfrm>
                <a:off x="5213784" y="3097583"/>
                <a:ext cx="609601" cy="727897"/>
                <a:chOff x="4862680" y="3208582"/>
                <a:chExt cx="609601" cy="727897"/>
              </a:xfrm>
            </p:grpSpPr>
            <p:pic>
              <p:nvPicPr>
                <p:cNvPr id="231" name="Picture 10" descr="VMW_ICON_StorageArray_2D(F).png"/>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9125"/>
                          </a14:imgEffect>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0" y="3747275"/>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56514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38578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208582"/>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0" name="Rectangle 239"/>
              <p:cNvSpPr/>
              <p:nvPr/>
            </p:nvSpPr>
            <p:spPr>
              <a:xfrm>
                <a:off x="5213784" y="3097583"/>
                <a:ext cx="609599" cy="719650"/>
              </a:xfrm>
              <a:prstGeom prst="rect">
                <a:avLst/>
              </a:prstGeom>
              <a:gradFill flip="none" rotWithShape="1">
                <a:gsLst>
                  <a:gs pos="35000">
                    <a:schemeClr val="bg1">
                      <a:alpha val="55000"/>
                    </a:schemeClr>
                  </a:gs>
                  <a:gs pos="60000">
                    <a:schemeClr val="bg1">
                      <a:alpha val="0"/>
                    </a:schemeClr>
                  </a:gs>
                </a:gsLst>
                <a:lin ang="810000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chemeClr val="bg1"/>
                  </a:solidFill>
                </a:endParaRPr>
              </a:p>
            </p:txBody>
          </p:sp>
        </p:grpSp>
        <p:grpSp>
          <p:nvGrpSpPr>
            <p:cNvPr id="17" name="Group 16"/>
            <p:cNvGrpSpPr/>
            <p:nvPr/>
          </p:nvGrpSpPr>
          <p:grpSpPr>
            <a:xfrm>
              <a:off x="5019091" y="3159608"/>
              <a:ext cx="503803" cy="601568"/>
              <a:chOff x="4862680" y="3208582"/>
              <a:chExt cx="609601" cy="727897"/>
            </a:xfrm>
          </p:grpSpPr>
          <p:grpSp>
            <p:nvGrpSpPr>
              <p:cNvPr id="15" name="Group 14"/>
              <p:cNvGrpSpPr/>
              <p:nvPr/>
            </p:nvGrpSpPr>
            <p:grpSpPr>
              <a:xfrm>
                <a:off x="4862680" y="3208582"/>
                <a:ext cx="609601" cy="727897"/>
                <a:chOff x="4862680" y="3208582"/>
                <a:chExt cx="609601" cy="727897"/>
              </a:xfrm>
            </p:grpSpPr>
            <p:pic>
              <p:nvPicPr>
                <p:cNvPr id="171" name="Picture 10" descr="VMW_ICON_StorageArray_2D(F).png"/>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9125"/>
                          </a14:imgEffect>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0" y="3747275"/>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56514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385788"/>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10" descr="VMW_ICON_StorageArray_2D(F).png"/>
                <p:cNvPicPr>
                  <a:picLocks noChangeAspect="1"/>
                </p:cNvPicPr>
                <p:nvPr/>
              </p:nvPicPr>
              <p:blipFill>
                <a:blip r:embed="rId9" cstate="print">
                  <a:extLst>
                    <a:ext uri="{BEBA8EAE-BF5A-486C-A8C5-ECC9F3942E4B}">
                      <a14:imgProps xmlns:a14="http://schemas.microsoft.com/office/drawing/2010/main">
                        <a14:imgLayer r:embed="rId8">
                          <a14:imgEffect>
                            <a14:saturation sat="0"/>
                          </a14:imgEffect>
                          <a14:imgEffect>
                            <a14:brightnessContrast bright="-22000" contrast="58000"/>
                          </a14:imgEffect>
                        </a14:imgLayer>
                      </a14:imgProps>
                    </a:ext>
                    <a:ext uri="{28A0092B-C50C-407E-A947-70E740481C1C}">
                      <a14:useLocalDpi xmlns:a14="http://schemas.microsoft.com/office/drawing/2010/main" val="0"/>
                    </a:ext>
                  </a:extLst>
                </a:blip>
                <a:srcRect/>
                <a:stretch>
                  <a:fillRect/>
                </a:stretch>
              </p:blipFill>
              <p:spPr bwMode="auto">
                <a:xfrm>
                  <a:off x="4862681" y="3208582"/>
                  <a:ext cx="609600"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a:xfrm>
                <a:off x="4862681" y="3216829"/>
                <a:ext cx="609599" cy="719650"/>
              </a:xfrm>
              <a:prstGeom prst="rect">
                <a:avLst/>
              </a:prstGeom>
              <a:gradFill flip="none" rotWithShape="1">
                <a:gsLst>
                  <a:gs pos="35000">
                    <a:schemeClr val="bg1">
                      <a:alpha val="55000"/>
                    </a:schemeClr>
                  </a:gs>
                  <a:gs pos="60000">
                    <a:schemeClr val="bg1">
                      <a:alpha val="0"/>
                    </a:schemeClr>
                  </a:gs>
                </a:gsLst>
                <a:lin ang="8100000" scaled="1"/>
                <a:tileRect/>
              </a:gradFill>
              <a:ln>
                <a:no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solidFill>
                    <a:schemeClr val="bg1"/>
                  </a:solidFill>
                </a:endParaRPr>
              </a:p>
            </p:txBody>
          </p:sp>
        </p:grpSp>
        <p:grpSp>
          <p:nvGrpSpPr>
            <p:cNvPr id="23" name="Group 22"/>
            <p:cNvGrpSpPr/>
            <p:nvPr/>
          </p:nvGrpSpPr>
          <p:grpSpPr>
            <a:xfrm>
              <a:off x="5136034" y="3990912"/>
              <a:ext cx="1058738" cy="580963"/>
              <a:chOff x="5070210" y="4251741"/>
              <a:chExt cx="1058738" cy="580963"/>
            </a:xfrm>
          </p:grpSpPr>
          <p:grpSp>
            <p:nvGrpSpPr>
              <p:cNvPr id="48" name="Group 47"/>
              <p:cNvGrpSpPr/>
              <p:nvPr/>
            </p:nvGrpSpPr>
            <p:grpSpPr>
              <a:xfrm>
                <a:off x="5070210" y="4251741"/>
                <a:ext cx="1058738" cy="523833"/>
                <a:chOff x="1810839" y="4162260"/>
                <a:chExt cx="1066799" cy="641437"/>
              </a:xfrm>
            </p:grpSpPr>
            <p:pic>
              <p:nvPicPr>
                <p:cNvPr id="51" name="Picture 50" descr="ICON_Server_flat_Q408.png"/>
                <p:cNvPicPr>
                  <a:picLocks noChangeAspect="1"/>
                </p:cNvPicPr>
                <p:nvPr/>
              </p:nvPicPr>
              <p:blipFill>
                <a:blip r:embed="rId11" cstate="print">
                  <a:extLst>
                    <a:ext uri="{BEBA8EAE-BF5A-486C-A8C5-ECC9F3942E4B}">
                      <a14:imgProps xmlns:a14="http://schemas.microsoft.com/office/drawing/2010/main">
                        <a14:imgLayer r:embed="rId12">
                          <a14:imgEffect>
                            <a14:colorTemperature colorTemp="5625"/>
                          </a14:imgEffect>
                          <a14:imgEffect>
                            <a14:saturation sat="105000"/>
                          </a14:imgEffect>
                          <a14:imgEffect>
                            <a14:brightnessContrast bright="-3000" contrast="58000"/>
                          </a14:imgEffect>
                        </a14:imgLayer>
                      </a14:imgProps>
                    </a:ext>
                    <a:ext uri="{28A0092B-C50C-407E-A947-70E740481C1C}">
                      <a14:useLocalDpi xmlns:a14="http://schemas.microsoft.com/office/drawing/2010/main" val="0"/>
                    </a:ext>
                  </a:extLst>
                </a:blip>
                <a:srcRect/>
                <a:stretch>
                  <a:fillRect/>
                </a:stretch>
              </p:blipFill>
              <p:spPr bwMode="auto">
                <a:xfrm>
                  <a:off x="1810839" y="4162260"/>
                  <a:ext cx="1066799" cy="304800"/>
                </a:xfrm>
                <a:prstGeom prst="rect">
                  <a:avLst/>
                </a:prstGeom>
                <a:noFill/>
                <a:ln>
                  <a:noFill/>
                </a:ln>
              </p:spPr>
            </p:pic>
            <p:pic>
              <p:nvPicPr>
                <p:cNvPr id="53" name="Picture 52" descr="http://t0.gstatic.com/images?q=tbn:ANd9GcRwwChU02O_iT9y8vZQh-Gs-VAxs6P9rdghYc01LLbbpNzIMr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33672" y="4575038"/>
                  <a:ext cx="304800" cy="228659"/>
                </a:xfrm>
                <a:prstGeom prst="rect">
                  <a:avLst/>
                </a:prstGeom>
                <a:noFill/>
                <a:ln>
                  <a:noFill/>
                </a:ln>
              </p:spPr>
            </p:pic>
          </p:grpSp>
          <p:pic>
            <p:nvPicPr>
              <p:cNvPr id="243" name="Picture 382" descr="ICON_DiscDrive_Q308"/>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443799" y="4542083"/>
                <a:ext cx="425890" cy="290621"/>
              </a:xfrm>
              <a:prstGeom prst="rect">
                <a:avLst/>
              </a:prstGeom>
              <a:noFill/>
              <a:ln w="9525">
                <a:noFill/>
                <a:miter lim="800000"/>
                <a:headEnd/>
                <a:tailEnd/>
              </a:ln>
            </p:spPr>
          </p:pic>
          <p:pic>
            <p:nvPicPr>
              <p:cNvPr id="244" name="Picture 382" descr="ICON_DiscDrive_Q308"/>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656744" y="4542083"/>
                <a:ext cx="425890" cy="290621"/>
              </a:xfrm>
              <a:prstGeom prst="rect">
                <a:avLst/>
              </a:prstGeom>
              <a:noFill/>
              <a:ln w="9525">
                <a:noFill/>
                <a:miter lim="800000"/>
                <a:headEnd/>
                <a:tailEnd/>
              </a:ln>
            </p:spPr>
          </p:pic>
        </p:grpSp>
        <p:pic>
          <p:nvPicPr>
            <p:cNvPr id="101" name="Picture 27" descr="ICON_Cloud_Q308"/>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5610430" y="2183270"/>
              <a:ext cx="635864" cy="40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6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par>
                                <p:cTn id="18" presetID="10" presetClass="entr" presetSubtype="0" fill="hold" nodeType="withEffect">
                                  <p:stCondLst>
                                    <p:cond delay="7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457319" y="1371600"/>
            <a:ext cx="3942114" cy="4495800"/>
          </a:xfrm>
          <a:prstGeom prst="roundRect">
            <a:avLst>
              <a:gd name="adj" fmla="val 0"/>
            </a:avLst>
          </a:prstGeom>
          <a:solidFill>
            <a:schemeClr val="bg1"/>
          </a:solidFill>
          <a:ln w="6350">
            <a:solidFill>
              <a:schemeClr val="bg2">
                <a:lumMod val="75000"/>
              </a:schemeClr>
            </a:solidFill>
            <a:round/>
            <a:headEnd/>
            <a:tailEnd/>
          </a:ln>
          <a:effectLst>
            <a:outerShdw blurRad="50800" dist="38100" dir="5400000" algn="t" rotWithShape="0">
              <a:prstClr val="black">
                <a:alpha val="40000"/>
              </a:prstClr>
            </a:outerShdw>
          </a:effectLst>
        </p:spPr>
        <p:txBody>
          <a:bodyPr wrap="none" lIns="0" tIns="0" rIns="0" bIns="0" rtlCol="0" anchor="ctr"/>
          <a:lstStyle/>
          <a:p>
            <a:pPr defTabSz="914380"/>
            <a:endParaRPr lang="en-US" dirty="0" err="1">
              <a:solidFill>
                <a:srgbClr val="FFFFFF"/>
              </a:solidFill>
              <a:latin typeface="Arial" pitchFamily="34" charset="0"/>
              <a:ea typeface="ＭＳ Ｐゴシック"/>
            </a:endParaRPr>
          </a:p>
        </p:txBody>
      </p:sp>
      <p:sp>
        <p:nvSpPr>
          <p:cNvPr id="3" name="Rectangle 2"/>
          <p:cNvSpPr/>
          <p:nvPr/>
        </p:nvSpPr>
        <p:spPr>
          <a:xfrm>
            <a:off x="457319" y="1371600"/>
            <a:ext cx="3943186" cy="762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bg1"/>
              </a:solidFill>
            </a:endParaRPr>
          </a:p>
        </p:txBody>
      </p:sp>
      <p:sp>
        <p:nvSpPr>
          <p:cNvPr id="18" name="Rounded Rectangle 17"/>
          <p:cNvSpPr/>
          <p:nvPr/>
        </p:nvSpPr>
        <p:spPr bwMode="auto">
          <a:xfrm>
            <a:off x="4686330" y="1366982"/>
            <a:ext cx="3942114" cy="4495800"/>
          </a:xfrm>
          <a:prstGeom prst="roundRect">
            <a:avLst>
              <a:gd name="adj" fmla="val 0"/>
            </a:avLst>
          </a:prstGeom>
          <a:solidFill>
            <a:schemeClr val="bg1"/>
          </a:solidFill>
          <a:ln w="6350">
            <a:solidFill>
              <a:schemeClr val="bg2">
                <a:lumMod val="75000"/>
              </a:schemeClr>
            </a:solidFill>
            <a:round/>
            <a:headEnd/>
            <a:tailEnd/>
          </a:ln>
          <a:effectLst>
            <a:outerShdw blurRad="50800" dist="38100" dir="5400000" algn="t" rotWithShape="0">
              <a:prstClr val="black">
                <a:alpha val="40000"/>
              </a:prstClr>
            </a:outerShdw>
          </a:effectLst>
        </p:spPr>
        <p:txBody>
          <a:bodyPr wrap="none" lIns="0" tIns="0" rIns="0" bIns="0" rtlCol="0" anchor="ctr"/>
          <a:lstStyle/>
          <a:p>
            <a:pPr defTabSz="914380"/>
            <a:endParaRPr lang="en-US" dirty="0" err="1">
              <a:solidFill>
                <a:srgbClr val="FFFFFF"/>
              </a:solidFill>
              <a:latin typeface="Arial" pitchFamily="34" charset="0"/>
              <a:ea typeface="ＭＳ Ｐゴシック"/>
            </a:endParaRPr>
          </a:p>
        </p:txBody>
      </p:sp>
      <p:sp>
        <p:nvSpPr>
          <p:cNvPr id="19" name="Rectangle 18"/>
          <p:cNvSpPr/>
          <p:nvPr/>
        </p:nvSpPr>
        <p:spPr>
          <a:xfrm>
            <a:off x="4686329" y="1366982"/>
            <a:ext cx="3943186" cy="762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zh-TW" altLang="en-US" smtClean="0">
                <a:ea typeface="Microsoft JhengHei"/>
              </a:rPr>
              <a:t>新儲存層正在快速成長</a:t>
            </a:r>
            <a:endParaRPr lang="zh-TW" altLang="en-US" dirty="0">
              <a:ea typeface="Microsoft JhengHei"/>
            </a:endParaRPr>
          </a:p>
        </p:txBody>
      </p:sp>
      <p:sp>
        <p:nvSpPr>
          <p:cNvPr id="8" name="Text Placeholder 7"/>
          <p:cNvSpPr>
            <a:spLocks noGrp="1"/>
          </p:cNvSpPr>
          <p:nvPr>
            <p:ph type="body" idx="1"/>
          </p:nvPr>
        </p:nvSpPr>
        <p:spPr>
          <a:xfrm>
            <a:off x="457200" y="1417638"/>
            <a:ext cx="3931920" cy="639762"/>
          </a:xfrm>
        </p:spPr>
        <p:txBody>
          <a:bodyPr/>
          <a:lstStyle/>
          <a:p>
            <a:pPr algn="ctr"/>
            <a:r>
              <a:rPr lang="zh-TW" altLang="en-US" b="0" smtClean="0">
                <a:solidFill>
                  <a:schemeClr val="bg1"/>
                </a:solidFill>
                <a:ea typeface="Microsoft JhengHei"/>
              </a:rPr>
              <a:t>快閃記憶體：能達成新的</a:t>
            </a:r>
          </a:p>
          <a:p>
            <a:pPr algn="ctr"/>
            <a:r>
              <a:rPr lang="zh-TW" altLang="en-US" b="0" smtClean="0">
                <a:solidFill>
                  <a:schemeClr val="bg1"/>
                </a:solidFill>
                <a:ea typeface="Microsoft JhengHei"/>
              </a:rPr>
              <a:t>儲存架構</a:t>
            </a:r>
            <a:endParaRPr lang="zh-TW" altLang="en-US" b="0" dirty="0">
              <a:solidFill>
                <a:schemeClr val="bg1"/>
              </a:solidFill>
              <a:ea typeface="Microsoft JhengHei"/>
            </a:endParaRPr>
          </a:p>
        </p:txBody>
      </p:sp>
      <p:sp>
        <p:nvSpPr>
          <p:cNvPr id="20" name="Content Placeholder 19"/>
          <p:cNvSpPr>
            <a:spLocks noGrp="1"/>
          </p:cNvSpPr>
          <p:nvPr>
            <p:ph sz="half" idx="2"/>
          </p:nvPr>
        </p:nvSpPr>
        <p:spPr>
          <a:xfrm>
            <a:off x="457200" y="3429000"/>
            <a:ext cx="3771810" cy="2514600"/>
          </a:xfrm>
        </p:spPr>
        <p:txBody>
          <a:bodyPr lIns="182880" rIns="182880"/>
          <a:lstStyle/>
          <a:p>
            <a:r>
              <a:rPr lang="zh-TW" altLang="en-US" smtClean="0">
                <a:ea typeface="Microsoft JhengHei"/>
              </a:rPr>
              <a:t>快閃記憶體比 </a:t>
            </a:r>
            <a:r>
              <a:rPr lang="en-US" altLang="zh-TW" smtClean="0">
                <a:ea typeface="Microsoft JhengHei"/>
              </a:rPr>
              <a:t>HDD </a:t>
            </a:r>
            <a:r>
              <a:rPr lang="zh-TW" altLang="en-US" smtClean="0">
                <a:ea typeface="Microsoft JhengHei"/>
              </a:rPr>
              <a:t>快 </a:t>
            </a:r>
            <a:br>
              <a:rPr lang="zh-TW" altLang="en-US" smtClean="0">
                <a:ea typeface="Microsoft JhengHei"/>
              </a:rPr>
            </a:br>
            <a:r>
              <a:rPr lang="en-US" altLang="zh-TW" smtClean="0">
                <a:ea typeface="Microsoft JhengHei"/>
              </a:rPr>
              <a:t>50 – 2,000 </a:t>
            </a:r>
            <a:r>
              <a:rPr lang="zh-TW" altLang="en-US" smtClean="0">
                <a:ea typeface="Microsoft JhengHei"/>
              </a:rPr>
              <a:t>倍</a:t>
            </a:r>
          </a:p>
          <a:p>
            <a:pPr lvl="1"/>
            <a:r>
              <a:rPr lang="en-US" altLang="zh-TW" sz="1400" smtClean="0">
                <a:ea typeface="Microsoft JhengHei"/>
              </a:rPr>
              <a:t>360GB MLC PCIe </a:t>
            </a:r>
            <a:r>
              <a:rPr lang="zh-TW" altLang="en-US" sz="1400" smtClean="0">
                <a:ea typeface="Microsoft JhengHei"/>
              </a:rPr>
              <a:t>卡能提供 </a:t>
            </a:r>
            <a:r>
              <a:rPr lang="en-US" altLang="zh-TW" sz="1400" smtClean="0">
                <a:ea typeface="Microsoft JhengHei"/>
              </a:rPr>
              <a:t>110K/140K IOPs </a:t>
            </a:r>
            <a:r>
              <a:rPr lang="zh-TW" altLang="en-US" sz="1400" smtClean="0">
                <a:ea typeface="Microsoft JhengHei"/>
              </a:rPr>
              <a:t>讀</a:t>
            </a:r>
            <a:r>
              <a:rPr lang="en-US" altLang="zh-TW" sz="1400" smtClean="0">
                <a:ea typeface="Microsoft JhengHei"/>
              </a:rPr>
              <a:t>/</a:t>
            </a:r>
            <a:r>
              <a:rPr lang="zh-TW" altLang="en-US" sz="1400" smtClean="0">
                <a:ea typeface="Microsoft JhengHei"/>
              </a:rPr>
              <a:t>寫</a:t>
            </a:r>
            <a:r>
              <a:rPr lang="en-US" sz="1400" baseline="30000" smtClean="0">
                <a:ea typeface="Microsoft JhengHei"/>
              </a:rPr>
              <a:t>1</a:t>
            </a:r>
            <a:endParaRPr lang="en-US" sz="1400" baseline="30000" dirty="0">
              <a:ea typeface="Microsoft JhengHei"/>
            </a:endParaRPr>
          </a:p>
          <a:p>
            <a:pPr lvl="1"/>
            <a:r>
              <a:rPr lang="zh-TW" altLang="en-US" sz="1400" smtClean="0">
                <a:ea typeface="Microsoft JhengHei"/>
              </a:rPr>
              <a:t>每 </a:t>
            </a:r>
            <a:r>
              <a:rPr lang="en-US" altLang="zh-TW" sz="1400" smtClean="0">
                <a:ea typeface="Microsoft JhengHei"/>
              </a:rPr>
              <a:t>IOP </a:t>
            </a:r>
            <a:r>
              <a:rPr lang="zh-TW" altLang="en-US" sz="1400" smtClean="0">
                <a:ea typeface="Microsoft JhengHei"/>
              </a:rPr>
              <a:t>低於 </a:t>
            </a:r>
            <a:r>
              <a:rPr lang="en-US" altLang="zh-TW" sz="1400" smtClean="0">
                <a:ea typeface="Microsoft JhengHei"/>
              </a:rPr>
              <a:t>0.10 </a:t>
            </a:r>
            <a:r>
              <a:rPr lang="zh-TW" altLang="en-US" sz="1400" smtClean="0">
                <a:ea typeface="Microsoft JhengHei"/>
              </a:rPr>
              <a:t>美元</a:t>
            </a:r>
            <a:endParaRPr lang="zh-TW" altLang="en-US" smtClean="0">
              <a:ea typeface="Microsoft JhengHei"/>
            </a:endParaRPr>
          </a:p>
          <a:p>
            <a:pPr>
              <a:spcBef>
                <a:spcPts val="1000"/>
              </a:spcBef>
            </a:pPr>
            <a:r>
              <a:rPr lang="zh-TW" altLang="en-US" smtClean="0">
                <a:ea typeface="Microsoft JhengHei"/>
              </a:rPr>
              <a:t>免除將 </a:t>
            </a:r>
            <a:r>
              <a:rPr lang="en-US" altLang="zh-TW" smtClean="0">
                <a:ea typeface="Microsoft JhengHei"/>
              </a:rPr>
              <a:t>100 </a:t>
            </a:r>
            <a:r>
              <a:rPr lang="zh-TW" altLang="en-US" smtClean="0">
                <a:ea typeface="Microsoft JhengHei"/>
              </a:rPr>
              <a:t>顆 </a:t>
            </a:r>
            <a:r>
              <a:rPr lang="en-US" altLang="zh-TW" smtClean="0">
                <a:ea typeface="Microsoft JhengHei"/>
              </a:rPr>
              <a:t>HDD </a:t>
            </a:r>
            <a:r>
              <a:rPr lang="zh-TW" altLang="en-US" smtClean="0">
                <a:ea typeface="Microsoft JhengHei"/>
              </a:rPr>
              <a:t>磁條化的需要</a:t>
            </a:r>
          </a:p>
          <a:p>
            <a:pPr>
              <a:spcBef>
                <a:spcPts val="1000"/>
              </a:spcBef>
            </a:pPr>
            <a:r>
              <a:rPr lang="zh-TW" altLang="en-US" smtClean="0">
                <a:ea typeface="Microsoft JhengHei"/>
              </a:rPr>
              <a:t>達成高效能的伺服器端儲存</a:t>
            </a:r>
            <a:endParaRPr lang="zh-TW" altLang="en-US" dirty="0" smtClean="0">
              <a:ea typeface="Microsoft JhengHei"/>
            </a:endParaRPr>
          </a:p>
        </p:txBody>
      </p:sp>
      <p:sp>
        <p:nvSpPr>
          <p:cNvPr id="16" name="Text Placeholder 15"/>
          <p:cNvSpPr>
            <a:spLocks noGrp="1"/>
          </p:cNvSpPr>
          <p:nvPr>
            <p:ph type="body" sz="quarter" idx="3"/>
          </p:nvPr>
        </p:nvSpPr>
        <p:spPr>
          <a:xfrm>
            <a:off x="4686330" y="1417638"/>
            <a:ext cx="3944377" cy="639762"/>
          </a:xfrm>
        </p:spPr>
        <p:txBody>
          <a:bodyPr/>
          <a:lstStyle/>
          <a:p>
            <a:pPr algn="ctr"/>
            <a:r>
              <a:rPr lang="zh-TW" altLang="en-US" b="0" smtClean="0">
                <a:solidFill>
                  <a:schemeClr val="bg1"/>
                </a:solidFill>
                <a:ea typeface="Microsoft JhengHei"/>
              </a:rPr>
              <a:t>雲端：達成高成本效益儲存</a:t>
            </a:r>
            <a:endParaRPr lang="zh-TW" altLang="en-US" b="0" dirty="0">
              <a:solidFill>
                <a:schemeClr val="bg1"/>
              </a:solidFill>
              <a:ea typeface="Microsoft JhengHei"/>
            </a:endParaRPr>
          </a:p>
        </p:txBody>
      </p:sp>
      <p:sp>
        <p:nvSpPr>
          <p:cNvPr id="21" name="Content Placeholder 20"/>
          <p:cNvSpPr>
            <a:spLocks noGrp="1"/>
          </p:cNvSpPr>
          <p:nvPr>
            <p:ph sz="quarter" idx="4"/>
          </p:nvPr>
        </p:nvSpPr>
        <p:spPr>
          <a:xfrm>
            <a:off x="4754880" y="3429000"/>
            <a:ext cx="3931920" cy="1905000"/>
          </a:xfrm>
        </p:spPr>
        <p:txBody>
          <a:bodyPr lIns="182880" rIns="182880"/>
          <a:lstStyle/>
          <a:p>
            <a:r>
              <a:rPr lang="zh-TW" altLang="en-US" smtClean="0">
                <a:ea typeface="Microsoft JhengHei"/>
              </a:rPr>
              <a:t>高度可延展、隨收隨付</a:t>
            </a:r>
          </a:p>
          <a:p>
            <a:r>
              <a:rPr lang="zh-TW" altLang="en-US" smtClean="0">
                <a:ea typeface="Microsoft JhengHei"/>
              </a:rPr>
              <a:t>透過標準 </a:t>
            </a:r>
            <a:r>
              <a:rPr lang="en-US" altLang="zh-TW" smtClean="0">
                <a:ea typeface="Microsoft JhengHei"/>
              </a:rPr>
              <a:t>API </a:t>
            </a:r>
            <a:r>
              <a:rPr lang="zh-TW" altLang="en-US" smtClean="0">
                <a:ea typeface="Microsoft JhengHei"/>
              </a:rPr>
              <a:t>存取</a:t>
            </a:r>
          </a:p>
          <a:p>
            <a:r>
              <a:rPr lang="zh-TW" altLang="en-US" smtClean="0">
                <a:ea typeface="Microsoft JhengHei"/>
              </a:rPr>
              <a:t>低容量成本</a:t>
            </a:r>
          </a:p>
          <a:p>
            <a:pPr lvl="1"/>
            <a:r>
              <a:rPr lang="zh-TW" altLang="en-US" sz="1400" smtClean="0">
                <a:ea typeface="Microsoft JhengHei"/>
              </a:rPr>
              <a:t>每月每 </a:t>
            </a:r>
            <a:r>
              <a:rPr lang="en-US" altLang="zh-TW" sz="1400" smtClean="0">
                <a:ea typeface="Microsoft JhengHei"/>
              </a:rPr>
              <a:t>GB 0.05 </a:t>
            </a:r>
            <a:r>
              <a:rPr lang="zh-TW" altLang="en-US" sz="1400" smtClean="0">
                <a:ea typeface="Microsoft JhengHei"/>
              </a:rPr>
              <a:t>美元</a:t>
            </a:r>
            <a:r>
              <a:rPr lang="en-US" sz="1400" baseline="30000" smtClean="0">
                <a:ea typeface="Microsoft JhengHei"/>
              </a:rPr>
              <a:t>2</a:t>
            </a:r>
            <a:endParaRPr lang="en-US" sz="1400" baseline="30000" dirty="0" smtClean="0">
              <a:ea typeface="Microsoft JhengHei"/>
            </a:endParaRPr>
          </a:p>
          <a:p>
            <a:r>
              <a:rPr lang="zh-TW" altLang="en-US" smtClean="0">
                <a:ea typeface="Microsoft JhengHei"/>
              </a:rPr>
              <a:t>預計將會每年以 </a:t>
            </a:r>
            <a:r>
              <a:rPr lang="en-US" altLang="zh-TW" smtClean="0">
                <a:ea typeface="Microsoft JhengHei"/>
              </a:rPr>
              <a:t>40% </a:t>
            </a:r>
            <a:r>
              <a:rPr lang="zh-TW" altLang="en-US" smtClean="0">
                <a:ea typeface="Microsoft JhengHei"/>
              </a:rPr>
              <a:t>成長，一直到 </a:t>
            </a:r>
            <a:r>
              <a:rPr lang="en-US" altLang="zh-TW" smtClean="0">
                <a:ea typeface="Microsoft JhengHei"/>
              </a:rPr>
              <a:t>2018 </a:t>
            </a:r>
            <a:r>
              <a:rPr lang="zh-TW" altLang="en-US" smtClean="0">
                <a:ea typeface="Microsoft JhengHei"/>
              </a:rPr>
              <a:t>年</a:t>
            </a:r>
            <a:r>
              <a:rPr lang="en-US" baseline="30000" smtClean="0">
                <a:ea typeface="Microsoft JhengHei"/>
              </a:rPr>
              <a:t>3</a:t>
            </a:r>
            <a:endParaRPr lang="en-US" dirty="0">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6</a:t>
            </a:fld>
            <a:endParaRPr lang="en-US">
              <a:latin typeface="Arial"/>
              <a:ea typeface="Microsoft JhengHei"/>
            </a:endParaRPr>
          </a:p>
        </p:txBody>
      </p:sp>
      <p:pic>
        <p:nvPicPr>
          <p:cNvPr id="17" name="Picture 27" descr="ICON_Cloud_Q3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627" y="2253344"/>
            <a:ext cx="1657782" cy="94705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p:nvPr/>
        </p:nvSpPr>
        <p:spPr>
          <a:xfrm>
            <a:off x="5658132" y="2645230"/>
            <a:ext cx="2057936" cy="404813"/>
          </a:xfrm>
          <a:prstGeom prst="rect">
            <a:avLst/>
          </a:prstGeom>
          <a:noFill/>
          <a:effectLst/>
        </p:spPr>
        <p:txBody>
          <a:bodyPr wrap="square" lIns="0" tIns="0" rIns="0" bIns="0" rtlCol="0">
            <a:noAutofit/>
          </a:bodyPr>
          <a:lstStyle/>
          <a:p>
            <a:pPr algn="ctr">
              <a:lnSpc>
                <a:spcPct val="110000"/>
              </a:lnSpc>
              <a:spcAft>
                <a:spcPts val="600"/>
              </a:spcAft>
            </a:pPr>
            <a:r>
              <a:rPr lang="zh-TW" altLang="en-US" sz="1200" smtClean="0">
                <a:latin typeface="Arial"/>
                <a:ea typeface="Microsoft JhengHei"/>
              </a:rPr>
              <a:t>雲端儲存</a:t>
            </a:r>
            <a:endParaRPr lang="zh-TW" altLang="en-US" sz="1200" dirty="0" smtClean="0">
              <a:latin typeface="Arial"/>
              <a:ea typeface="Microsoft JhengHei"/>
            </a:endParaRPr>
          </a:p>
        </p:txBody>
      </p:sp>
      <p:sp>
        <p:nvSpPr>
          <p:cNvPr id="59" name="TextBox 58"/>
          <p:cNvSpPr txBox="1"/>
          <p:nvPr/>
        </p:nvSpPr>
        <p:spPr>
          <a:xfrm>
            <a:off x="456128" y="5943600"/>
            <a:ext cx="3429893" cy="152400"/>
          </a:xfrm>
          <a:prstGeom prst="rect">
            <a:avLst/>
          </a:prstGeom>
          <a:noFill/>
        </p:spPr>
        <p:txBody>
          <a:bodyPr wrap="square" lIns="0" tIns="0" rIns="0" bIns="0" rtlCol="0">
            <a:noAutofit/>
          </a:bodyPr>
          <a:lstStyle/>
          <a:p>
            <a:pPr>
              <a:lnSpc>
                <a:spcPct val="90000"/>
              </a:lnSpc>
            </a:pPr>
            <a:r>
              <a:rPr lang="en-US" altLang="zh-TW" sz="900" smtClean="0">
                <a:latin typeface="Arial"/>
                <a:ea typeface="Microsoft JhengHei"/>
              </a:rPr>
              <a:t>1.</a:t>
            </a:r>
            <a:r>
              <a:rPr lang="zh-TW" altLang="en-US" sz="900" smtClean="0">
                <a:latin typeface="Arial"/>
                <a:ea typeface="Microsoft JhengHei"/>
              </a:rPr>
              <a:t>資料來源：</a:t>
            </a:r>
            <a:r>
              <a:rPr lang="en-US" altLang="zh-TW" sz="900" smtClean="0">
                <a:latin typeface="Arial"/>
                <a:ea typeface="Microsoft JhengHei"/>
              </a:rPr>
              <a:t>FuisionIO ioDrive2</a:t>
            </a:r>
            <a:r>
              <a:rPr lang="zh-TW" altLang="en-US" sz="900" smtClean="0">
                <a:latin typeface="Arial"/>
                <a:ea typeface="Microsoft JhengHei"/>
              </a:rPr>
              <a:t>，</a:t>
            </a:r>
            <a:r>
              <a:rPr lang="en-US" altLang="zh-TW" sz="900" smtClean="0">
                <a:latin typeface="Arial"/>
                <a:ea typeface="Microsoft JhengHei"/>
              </a:rPr>
              <a:t>2014 </a:t>
            </a:r>
            <a:r>
              <a:rPr lang="zh-TW" altLang="en-US" sz="900" smtClean="0">
                <a:latin typeface="Arial"/>
                <a:ea typeface="Microsoft JhengHei"/>
              </a:rPr>
              <a:t>年 </a:t>
            </a:r>
            <a:r>
              <a:rPr lang="en-US" altLang="zh-TW" sz="900" smtClean="0">
                <a:latin typeface="Arial"/>
                <a:ea typeface="Microsoft JhengHei"/>
              </a:rPr>
              <a:t>2 </a:t>
            </a:r>
            <a:r>
              <a:rPr lang="zh-TW" altLang="en-US" sz="900" smtClean="0">
                <a:latin typeface="Arial"/>
                <a:ea typeface="Microsoft JhengHei"/>
              </a:rPr>
              <a:t>月</a:t>
            </a:r>
            <a:endParaRPr lang="zh-TW" altLang="en-US" sz="900" dirty="0" smtClean="0">
              <a:latin typeface="Arial"/>
              <a:ea typeface="Microsoft JhengHei"/>
            </a:endParaRPr>
          </a:p>
        </p:txBody>
      </p:sp>
      <p:sp>
        <p:nvSpPr>
          <p:cNvPr id="60" name="TextBox 59"/>
          <p:cNvSpPr txBox="1"/>
          <p:nvPr/>
        </p:nvSpPr>
        <p:spPr>
          <a:xfrm>
            <a:off x="4743494" y="5943600"/>
            <a:ext cx="3429893" cy="152400"/>
          </a:xfrm>
          <a:prstGeom prst="rect">
            <a:avLst/>
          </a:prstGeom>
          <a:noFill/>
        </p:spPr>
        <p:txBody>
          <a:bodyPr wrap="square" lIns="0" tIns="0" rIns="0" bIns="0" rtlCol="0">
            <a:noAutofit/>
          </a:bodyPr>
          <a:lstStyle/>
          <a:p>
            <a:pPr>
              <a:lnSpc>
                <a:spcPct val="90000"/>
              </a:lnSpc>
            </a:pPr>
            <a:r>
              <a:rPr lang="en-US" altLang="zh-TW" sz="900" smtClean="0">
                <a:latin typeface="Arial"/>
                <a:ea typeface="Microsoft JhengHei"/>
              </a:rPr>
              <a:t>2.</a:t>
            </a:r>
            <a:r>
              <a:rPr lang="zh-TW" altLang="en-US" sz="900" smtClean="0">
                <a:latin typeface="Arial"/>
                <a:ea typeface="Microsoft JhengHei"/>
              </a:rPr>
              <a:t>資料來源：</a:t>
            </a:r>
            <a:r>
              <a:rPr lang="en-US" altLang="zh-TW" sz="900" smtClean="0">
                <a:latin typeface="Arial"/>
                <a:ea typeface="Microsoft JhengHei"/>
              </a:rPr>
              <a:t>Amazon S3</a:t>
            </a:r>
            <a:r>
              <a:rPr lang="zh-TW" altLang="en-US" sz="900" smtClean="0">
                <a:latin typeface="Arial"/>
                <a:ea typeface="Microsoft JhengHei"/>
              </a:rPr>
              <a:t>，</a:t>
            </a:r>
            <a:r>
              <a:rPr lang="en-US" altLang="zh-TW" sz="900" smtClean="0">
                <a:latin typeface="Arial"/>
                <a:ea typeface="Microsoft JhengHei"/>
              </a:rPr>
              <a:t>2014 </a:t>
            </a:r>
            <a:r>
              <a:rPr lang="zh-TW" altLang="en-US" sz="900" smtClean="0">
                <a:latin typeface="Arial"/>
                <a:ea typeface="Microsoft JhengHei"/>
              </a:rPr>
              <a:t>年 </a:t>
            </a:r>
            <a:r>
              <a:rPr lang="en-US" altLang="zh-TW" sz="900" smtClean="0">
                <a:latin typeface="Arial"/>
                <a:ea typeface="Microsoft JhengHei"/>
              </a:rPr>
              <a:t>2 </a:t>
            </a:r>
            <a:r>
              <a:rPr lang="zh-TW" altLang="en-US" sz="900" smtClean="0">
                <a:latin typeface="Arial"/>
                <a:ea typeface="Microsoft JhengHei"/>
              </a:rPr>
              <a:t>月</a:t>
            </a:r>
          </a:p>
          <a:p>
            <a:pPr>
              <a:lnSpc>
                <a:spcPct val="90000"/>
              </a:lnSpc>
            </a:pPr>
            <a:r>
              <a:rPr lang="en-US" altLang="zh-TW" sz="900" smtClean="0">
                <a:latin typeface="Arial"/>
                <a:ea typeface="Microsoft JhengHei"/>
              </a:rPr>
              <a:t>3.</a:t>
            </a:r>
            <a:r>
              <a:rPr lang="zh-TW" altLang="en-US" sz="900" smtClean="0">
                <a:latin typeface="Arial"/>
                <a:ea typeface="Microsoft JhengHei"/>
              </a:rPr>
              <a:t>資料來源：</a:t>
            </a:r>
            <a:r>
              <a:rPr lang="en-US" altLang="zh-TW" sz="900" smtClean="0">
                <a:latin typeface="Arial"/>
                <a:ea typeface="Microsoft JhengHei"/>
              </a:rPr>
              <a:t>MarketsandMarkets </a:t>
            </a:r>
            <a:r>
              <a:rPr lang="zh-TW" altLang="en-US" sz="900" smtClean="0">
                <a:latin typeface="Arial"/>
                <a:ea typeface="Microsoft JhengHei"/>
              </a:rPr>
              <a:t>雲端儲存報告 </a:t>
            </a:r>
            <a:r>
              <a:rPr lang="en-US" altLang="zh-TW" sz="900" smtClean="0">
                <a:latin typeface="Arial"/>
                <a:ea typeface="Microsoft JhengHei"/>
              </a:rPr>
              <a:t>- </a:t>
            </a:r>
            <a:r>
              <a:rPr lang="en-US" sz="800" smtClean="0">
                <a:latin typeface="Arial"/>
                <a:ea typeface="Microsoft JhengHei"/>
              </a:rPr>
              <a:t>http</a:t>
            </a:r>
            <a:r>
              <a:rPr lang="en-US" sz="800" dirty="0">
                <a:latin typeface="Arial"/>
                <a:ea typeface="Microsoft JhengHei"/>
              </a:rPr>
              <a:t>://www.marketsandmarkets.com/PressReleases/cloud-storage.asp</a:t>
            </a:r>
            <a:endParaRPr lang="en-US" sz="900" dirty="0" smtClean="0">
              <a:latin typeface="Arial"/>
              <a:ea typeface="Microsoft JhengHei"/>
            </a:endParaRPr>
          </a:p>
        </p:txBody>
      </p:sp>
      <p:pic>
        <p:nvPicPr>
          <p:cNvPr id="22" name="Picture 21" descr="http://t0.gstatic.com/images?q=tbn:ANd9GcRwwChU02O_iT9y8vZQh-Gs-VAxs6P9rdghYc01LLbbpNzIMrON"/>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580" y="2405743"/>
            <a:ext cx="1051200" cy="727200"/>
          </a:xfrm>
          <a:prstGeom prst="rect">
            <a:avLst/>
          </a:prstGeom>
          <a:noFill/>
        </p:spPr>
      </p:pic>
    </p:spTree>
    <p:extLst>
      <p:ext uri="{BB962C8B-B14F-4D97-AF65-F5344CB8AC3E}">
        <p14:creationId xmlns:p14="http://schemas.microsoft.com/office/powerpoint/2010/main" val="6896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92396" y="3838448"/>
            <a:ext cx="4638495" cy="576874"/>
            <a:chOff x="3049932" y="3838448"/>
            <a:chExt cx="6183049" cy="576874"/>
          </a:xfrm>
        </p:grpSpPr>
        <p:sp>
          <p:nvSpPr>
            <p:cNvPr id="64" name="Trapezoid 63"/>
            <p:cNvSpPr/>
            <p:nvPr/>
          </p:nvSpPr>
          <p:spPr>
            <a:xfrm rot="10800000">
              <a:off x="3049932" y="3838448"/>
              <a:ext cx="6183049" cy="576874"/>
            </a:xfrm>
            <a:prstGeom prst="trapezoid">
              <a:avLst>
                <a:gd name="adj" fmla="val 130079"/>
              </a:avLst>
            </a:prstGeom>
            <a:gradFill flip="none" rotWithShape="1">
              <a:gsLst>
                <a:gs pos="26000">
                  <a:schemeClr val="accent1">
                    <a:lumMod val="40000"/>
                    <a:lumOff val="60000"/>
                  </a:schemeClr>
                </a:gs>
                <a:gs pos="100000">
                  <a:schemeClr val="bg1"/>
                </a:gs>
              </a:gsLst>
              <a:lin ang="16200000" scaled="1"/>
              <a:tileRect/>
            </a:gradFill>
            <a:ln w="19050">
              <a:noFill/>
              <a:round/>
              <a:headEnd/>
              <a:tailEnd/>
            </a:ln>
          </p:spPr>
          <p:txBody>
            <a:bodyPr wrap="none" lIns="0" tIns="0" rIns="0" bIns="0" rtlCol="0" anchor="ctr"/>
            <a:lstStyle/>
            <a:p>
              <a:pPr algn="ctr"/>
              <a:endParaRPr lang="en-US" dirty="0">
                <a:solidFill>
                  <a:srgbClr val="FFFFFF"/>
                </a:solidFill>
              </a:endParaRPr>
            </a:p>
          </p:txBody>
        </p:sp>
        <p:pic>
          <p:nvPicPr>
            <p:cNvPr id="6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2352">
              <a:off x="7409032" y="3879597"/>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650">
              <a:off x="6112500" y="3874461"/>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41758" flipH="1">
              <a:off x="5050698" y="3899141"/>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2343" flipH="1">
              <a:off x="3719228" y="3895970"/>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792396" y="2564903"/>
            <a:ext cx="4638495" cy="499371"/>
            <a:chOff x="3049932" y="2428132"/>
            <a:chExt cx="6183049" cy="576874"/>
          </a:xfrm>
        </p:grpSpPr>
        <p:sp>
          <p:nvSpPr>
            <p:cNvPr id="7" name="Trapezoid 6"/>
            <p:cNvSpPr/>
            <p:nvPr/>
          </p:nvSpPr>
          <p:spPr>
            <a:xfrm>
              <a:off x="3049932" y="2428132"/>
              <a:ext cx="6183049" cy="576874"/>
            </a:xfrm>
            <a:prstGeom prst="trapezoid">
              <a:avLst>
                <a:gd name="adj" fmla="val 130079"/>
              </a:avLst>
            </a:prstGeom>
            <a:gradFill flip="none" rotWithShape="1">
              <a:gsLst>
                <a:gs pos="26000">
                  <a:schemeClr val="accent1">
                    <a:lumMod val="40000"/>
                    <a:lumOff val="60000"/>
                  </a:schemeClr>
                </a:gs>
                <a:gs pos="100000">
                  <a:schemeClr val="bg1"/>
                </a:gs>
              </a:gsLst>
              <a:lin ang="16200000" scaled="1"/>
              <a:tileRect/>
            </a:gradFill>
            <a:ln w="19050">
              <a:noFill/>
              <a:round/>
              <a:headEnd/>
              <a:tailEnd/>
            </a:ln>
          </p:spPr>
          <p:txBody>
            <a:bodyPr wrap="none" lIns="0" tIns="0" rIns="0" bIns="0" rtlCol="0" anchor="ctr"/>
            <a:lstStyle/>
            <a:p>
              <a:pPr algn="ctr"/>
              <a:endParaRPr lang="en-US" dirty="0">
                <a:solidFill>
                  <a:srgbClr val="FFFFF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02242">
              <a:off x="3796473" y="2535824"/>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355578">
              <a:off x="5050625" y="2544063"/>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60153" flipH="1">
              <a:off x="6116983" y="2541639"/>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90573" flipH="1">
              <a:off x="7377656" y="2536938"/>
              <a:ext cx="1133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Title 1"/>
          <p:cNvSpPr txBox="1">
            <a:spLocks/>
          </p:cNvSpPr>
          <p:nvPr/>
        </p:nvSpPr>
        <p:spPr>
          <a:xfrm>
            <a:off x="457200" y="152400"/>
            <a:ext cx="8229600" cy="8128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endParaRPr lang="en-US" dirty="0"/>
          </a:p>
        </p:txBody>
      </p:sp>
      <p:sp>
        <p:nvSpPr>
          <p:cNvPr id="42" name="Text Placeholder 3"/>
          <p:cNvSpPr txBox="1">
            <a:spLocks/>
          </p:cNvSpPr>
          <p:nvPr/>
        </p:nvSpPr>
        <p:spPr>
          <a:xfrm>
            <a:off x="398963" y="1028700"/>
            <a:ext cx="8229600" cy="304800"/>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dirty="0"/>
          </a:p>
        </p:txBody>
      </p:sp>
      <p:sp>
        <p:nvSpPr>
          <p:cNvPr id="4" name="Title 3"/>
          <p:cNvSpPr>
            <a:spLocks noGrp="1"/>
          </p:cNvSpPr>
          <p:nvPr>
            <p:ph type="title"/>
          </p:nvPr>
        </p:nvSpPr>
        <p:spPr/>
        <p:txBody>
          <a:bodyPr/>
          <a:lstStyle/>
          <a:p>
            <a:r>
              <a:rPr lang="zh-TW" altLang="en-US" smtClean="0">
                <a:ea typeface="Microsoft JhengHei"/>
              </a:rPr>
              <a:t>虛擬管理程式開創新機會</a:t>
            </a:r>
            <a:endParaRPr lang="zh-TW" altLang="en-US" dirty="0">
              <a:ea typeface="Microsoft JhengHei"/>
            </a:endParaRPr>
          </a:p>
        </p:txBody>
      </p:sp>
      <p:sp>
        <p:nvSpPr>
          <p:cNvPr id="43"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7</a:t>
            </a:fld>
            <a:endParaRPr lang="en-US">
              <a:latin typeface="Arial"/>
              <a:ea typeface="Microsoft JhengHei"/>
            </a:endParaRPr>
          </a:p>
        </p:txBody>
      </p:sp>
      <p:grpSp>
        <p:nvGrpSpPr>
          <p:cNvPr id="6" name="Group 5"/>
          <p:cNvGrpSpPr/>
          <p:nvPr/>
        </p:nvGrpSpPr>
        <p:grpSpPr>
          <a:xfrm>
            <a:off x="1377977" y="1981704"/>
            <a:ext cx="3363474" cy="583200"/>
            <a:chOff x="3828462" y="1512292"/>
            <a:chExt cx="4483465" cy="583200"/>
          </a:xfrm>
          <a:effectLst>
            <a:reflection blurRad="6350" stA="50000" endA="300" endPos="23000" dist="50800" dir="5400000" sy="-100000" algn="bl" rotWithShape="0"/>
          </a:effectLst>
        </p:grpSpPr>
        <p:pic>
          <p:nvPicPr>
            <p:cNvPr id="8" name="Picture 10"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8462" y="1512292"/>
              <a:ext cx="777398" cy="583200"/>
            </a:xfrm>
            <a:prstGeom prst="rect">
              <a:avLst/>
            </a:prstGeom>
            <a:noFill/>
            <a:ln w="9525">
              <a:noFill/>
              <a:miter lim="800000"/>
              <a:headEnd/>
              <a:tailEnd/>
            </a:ln>
          </p:spPr>
        </p:pic>
        <p:pic>
          <p:nvPicPr>
            <p:cNvPr id="9" name="Picture 12"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818" y="1512292"/>
              <a:ext cx="777398" cy="583200"/>
            </a:xfrm>
            <a:prstGeom prst="rect">
              <a:avLst/>
            </a:prstGeom>
            <a:noFill/>
            <a:ln w="9525">
              <a:noFill/>
              <a:miter lim="800000"/>
              <a:headEnd/>
              <a:tailEnd/>
            </a:ln>
          </p:spPr>
        </p:pic>
        <p:pic>
          <p:nvPicPr>
            <p:cNvPr id="10" name="Picture 13"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175" y="1512292"/>
              <a:ext cx="777398" cy="583200"/>
            </a:xfrm>
            <a:prstGeom prst="rect">
              <a:avLst/>
            </a:prstGeom>
            <a:noFill/>
            <a:ln w="9525">
              <a:noFill/>
              <a:miter lim="800000"/>
              <a:headEnd/>
              <a:tailEnd/>
            </a:ln>
          </p:spPr>
        </p:pic>
        <p:pic>
          <p:nvPicPr>
            <p:cNvPr id="11" name="Picture 14" descr="ICON_VM_basic_flat_R2_Q4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4529" y="1512292"/>
              <a:ext cx="777398" cy="583200"/>
            </a:xfrm>
            <a:prstGeom prst="rect">
              <a:avLst/>
            </a:prstGeom>
            <a:noFill/>
            <a:ln w="9525">
              <a:noFill/>
              <a:miter lim="800000"/>
              <a:headEnd/>
              <a:tailEnd/>
            </a:ln>
          </p:spPr>
        </p:pic>
      </p:grpSp>
      <p:grpSp>
        <p:nvGrpSpPr>
          <p:cNvPr id="23" name="Group 22"/>
          <p:cNvGrpSpPr/>
          <p:nvPr/>
        </p:nvGrpSpPr>
        <p:grpSpPr>
          <a:xfrm>
            <a:off x="1119772" y="4412296"/>
            <a:ext cx="4052839" cy="1004519"/>
            <a:chOff x="3486319" y="4412295"/>
            <a:chExt cx="5402378" cy="1004519"/>
          </a:xfrm>
        </p:grpSpPr>
        <p:grpSp>
          <p:nvGrpSpPr>
            <p:cNvPr id="18" name="Group 17"/>
            <p:cNvGrpSpPr/>
            <p:nvPr/>
          </p:nvGrpSpPr>
          <p:grpSpPr>
            <a:xfrm>
              <a:off x="5286247" y="4412295"/>
              <a:ext cx="1713422" cy="680683"/>
              <a:chOff x="5135337" y="4482532"/>
              <a:chExt cx="1713422" cy="680683"/>
            </a:xfrm>
          </p:grpSpPr>
          <p:grpSp>
            <p:nvGrpSpPr>
              <p:cNvPr id="108" name="Group 107"/>
              <p:cNvGrpSpPr/>
              <p:nvPr/>
            </p:nvGrpSpPr>
            <p:grpSpPr>
              <a:xfrm>
                <a:off x="5135337" y="4482532"/>
                <a:ext cx="808712" cy="679338"/>
                <a:chOff x="2057400" y="3721418"/>
                <a:chExt cx="689096" cy="582315"/>
              </a:xfrm>
            </p:grpSpPr>
            <p:pic>
              <p:nvPicPr>
                <p:cNvPr id="116"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157867"/>
                  <a:ext cx="689096"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012001"/>
                  <a:ext cx="689096"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866135"/>
                  <a:ext cx="689096"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721418"/>
                  <a:ext cx="689096"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p:nvPr/>
            </p:nvGrpSpPr>
            <p:grpSpPr>
              <a:xfrm>
                <a:off x="6079497" y="4482536"/>
                <a:ext cx="769262" cy="680679"/>
                <a:chOff x="2057400" y="3721418"/>
                <a:chExt cx="688489" cy="583464"/>
              </a:xfrm>
            </p:grpSpPr>
            <p:pic>
              <p:nvPicPr>
                <p:cNvPr id="111"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159016"/>
                  <a:ext cx="688489"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4013150"/>
                  <a:ext cx="688489"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867284"/>
                  <a:ext cx="688489"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0" descr="VMW_ICON_StorageArray_2D(F).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721418"/>
                  <a:ext cx="688489" cy="14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0" name="TextBox 109"/>
            <p:cNvSpPr txBox="1"/>
            <p:nvPr/>
          </p:nvSpPr>
          <p:spPr>
            <a:xfrm>
              <a:off x="5286247" y="5229199"/>
              <a:ext cx="1713422" cy="187424"/>
            </a:xfrm>
            <a:prstGeom prst="rect">
              <a:avLst/>
            </a:prstGeom>
            <a:noFill/>
          </p:spPr>
          <p:txBody>
            <a:bodyPr wrap="square" lIns="0" tIns="0" rIns="0" bIns="0" rtlCol="0">
              <a:spAutoFit/>
            </a:bodyPr>
            <a:lstStyle/>
            <a:p>
              <a:pPr algn="ctr">
                <a:lnSpc>
                  <a:spcPct val="110000"/>
                </a:lnSpc>
                <a:spcAft>
                  <a:spcPts val="600"/>
                </a:spcAft>
              </a:pPr>
              <a:r>
                <a:rPr lang="en-US" sz="1200" dirty="0">
                  <a:solidFill>
                    <a:schemeClr val="tx1">
                      <a:lumMod val="50000"/>
                    </a:schemeClr>
                  </a:solidFill>
                  <a:latin typeface="Arial"/>
                  <a:ea typeface="Microsoft JhengHei"/>
                </a:rPr>
                <a:t>SAN / NAS</a:t>
              </a:r>
            </a:p>
          </p:txBody>
        </p:sp>
        <p:grpSp>
          <p:nvGrpSpPr>
            <p:cNvPr id="19" name="Group 18"/>
            <p:cNvGrpSpPr/>
            <p:nvPr/>
          </p:nvGrpSpPr>
          <p:grpSpPr>
            <a:xfrm>
              <a:off x="3486319" y="4532242"/>
              <a:ext cx="1538650" cy="884572"/>
              <a:chOff x="3297351" y="4586871"/>
              <a:chExt cx="1538650" cy="884572"/>
            </a:xfrm>
          </p:grpSpPr>
          <p:grpSp>
            <p:nvGrpSpPr>
              <p:cNvPr id="124" name="Group 123"/>
              <p:cNvGrpSpPr/>
              <p:nvPr/>
            </p:nvGrpSpPr>
            <p:grpSpPr>
              <a:xfrm>
                <a:off x="3297351" y="4586871"/>
                <a:ext cx="1538650" cy="662792"/>
                <a:chOff x="1810838" y="4162261"/>
                <a:chExt cx="1096074" cy="472147"/>
              </a:xfrm>
            </p:grpSpPr>
            <p:pic>
              <p:nvPicPr>
                <p:cNvPr id="126" name="Picture 125" descr="ICON_DiscDrive_Q30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5371" y="4402267"/>
                  <a:ext cx="457199" cy="232140"/>
                </a:xfrm>
                <a:prstGeom prst="rect">
                  <a:avLst/>
                </a:prstGeom>
                <a:noFill/>
                <a:ln w="9525">
                  <a:noFill/>
                  <a:miter lim="800000"/>
                  <a:headEnd/>
                  <a:tailEnd/>
                </a:ln>
              </p:spPr>
            </p:pic>
            <p:pic>
              <p:nvPicPr>
                <p:cNvPr id="127" name="Picture 126" descr="ICON_Server_flat_Q408.png"/>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0838" y="4162261"/>
                  <a:ext cx="1057860" cy="201318"/>
                </a:xfrm>
                <a:prstGeom prst="rect">
                  <a:avLst/>
                </a:prstGeom>
                <a:noFill/>
                <a:ln w="9525">
                  <a:noFill/>
                  <a:miter lim="800000"/>
                  <a:headEnd/>
                  <a:tailEnd/>
                </a:ln>
              </p:spPr>
            </p:pic>
            <p:pic>
              <p:nvPicPr>
                <p:cNvPr id="128" name="Picture 127" descr="ICON_DiscDrive_Q30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1594" y="4402268"/>
                  <a:ext cx="455318" cy="232140"/>
                </a:xfrm>
                <a:prstGeom prst="rect">
                  <a:avLst/>
                </a:prstGeom>
                <a:noFill/>
                <a:ln w="9525">
                  <a:noFill/>
                  <a:miter lim="800000"/>
                  <a:headEnd/>
                  <a:tailEnd/>
                </a:ln>
              </p:spPr>
            </p:pic>
            <p:pic>
              <p:nvPicPr>
                <p:cNvPr id="129" name="Picture 128" descr="http://t0.gstatic.com/images?q=tbn:ANd9GcRwwChU02O_iT9y8vZQh-Gs-VAxs6P9rdghYc01LLbbpNzIMrON"/>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3359" y="4402267"/>
                  <a:ext cx="305400" cy="172616"/>
                </a:xfrm>
                <a:prstGeom prst="rect">
                  <a:avLst/>
                </a:prstGeom>
                <a:noFill/>
              </p:spPr>
            </p:pic>
          </p:grpSp>
          <p:sp>
            <p:nvSpPr>
              <p:cNvPr id="125" name="TextBox 124"/>
              <p:cNvSpPr txBox="1"/>
              <p:nvPr/>
            </p:nvSpPr>
            <p:spPr>
              <a:xfrm>
                <a:off x="3393178" y="5283828"/>
                <a:ext cx="1242432" cy="187615"/>
              </a:xfrm>
              <a:prstGeom prst="rect">
                <a:avLst/>
              </a:prstGeom>
              <a:noFill/>
            </p:spPr>
            <p:txBody>
              <a:bodyPr wrap="square" lIns="0" tIns="0" rIns="0" bIns="0" rtlCol="0">
                <a:spAutoFit/>
              </a:bodyPr>
              <a:lstStyle/>
              <a:p>
                <a:pPr algn="ctr">
                  <a:lnSpc>
                    <a:spcPct val="110000"/>
                  </a:lnSpc>
                  <a:spcAft>
                    <a:spcPts val="600"/>
                  </a:spcAft>
                </a:pPr>
                <a:r>
                  <a:rPr lang="en-US" altLang="zh-TW" sz="1200" smtClean="0">
                    <a:solidFill>
                      <a:schemeClr val="tx1">
                        <a:lumMod val="50000"/>
                      </a:schemeClr>
                    </a:solidFill>
                    <a:latin typeface="Arial"/>
                    <a:ea typeface="Microsoft JhengHei"/>
                  </a:rPr>
                  <a:t>x86 </a:t>
                </a:r>
                <a:r>
                  <a:rPr lang="zh-TW" altLang="en-US" sz="1200" smtClean="0">
                    <a:solidFill>
                      <a:schemeClr val="tx1">
                        <a:lumMod val="50000"/>
                      </a:schemeClr>
                    </a:solidFill>
                    <a:latin typeface="Arial"/>
                    <a:ea typeface="Microsoft JhengHei"/>
                  </a:rPr>
                  <a:t>伺服器</a:t>
                </a:r>
                <a:endParaRPr lang="zh-TW" altLang="en-US" sz="1200" dirty="0">
                  <a:solidFill>
                    <a:schemeClr val="tx1">
                      <a:lumMod val="50000"/>
                    </a:schemeClr>
                  </a:solidFill>
                  <a:latin typeface="Arial"/>
                  <a:ea typeface="Microsoft JhengHei"/>
                </a:endParaRPr>
              </a:p>
            </p:txBody>
          </p:sp>
        </p:grpSp>
        <p:grpSp>
          <p:nvGrpSpPr>
            <p:cNvPr id="20" name="Group 19"/>
            <p:cNvGrpSpPr/>
            <p:nvPr/>
          </p:nvGrpSpPr>
          <p:grpSpPr>
            <a:xfrm>
              <a:off x="7237411" y="4469315"/>
              <a:ext cx="1651286" cy="875491"/>
              <a:chOff x="7414925" y="4523944"/>
              <a:chExt cx="1651286" cy="875491"/>
            </a:xfrm>
          </p:grpSpPr>
          <p:pic>
            <p:nvPicPr>
              <p:cNvPr id="132" name="Picture 27" descr="ICON_Cloud_Q30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4925" y="4523944"/>
                <a:ext cx="1651286" cy="61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Box 132"/>
              <p:cNvSpPr txBox="1"/>
              <p:nvPr/>
            </p:nvSpPr>
            <p:spPr>
              <a:xfrm>
                <a:off x="7414925" y="5211820"/>
                <a:ext cx="1651286" cy="187615"/>
              </a:xfrm>
              <a:prstGeom prst="rect">
                <a:avLst/>
              </a:prstGeom>
              <a:noFill/>
            </p:spPr>
            <p:txBody>
              <a:bodyPr wrap="square" lIns="0" tIns="0" rIns="0" bIns="0" rtlCol="0">
                <a:spAutoFit/>
              </a:bodyPr>
              <a:lstStyle/>
              <a:p>
                <a:pPr algn="ctr">
                  <a:lnSpc>
                    <a:spcPct val="110000"/>
                  </a:lnSpc>
                  <a:spcAft>
                    <a:spcPts val="600"/>
                  </a:spcAft>
                </a:pPr>
                <a:r>
                  <a:rPr lang="zh-TW" altLang="en-US" sz="1200" smtClean="0">
                    <a:solidFill>
                      <a:schemeClr val="tx1">
                        <a:lumMod val="50000"/>
                      </a:schemeClr>
                    </a:solidFill>
                    <a:latin typeface="Arial"/>
                    <a:ea typeface="Microsoft JhengHei"/>
                  </a:rPr>
                  <a:t>雲端儲存</a:t>
                </a:r>
                <a:endParaRPr lang="zh-TW" altLang="en-US" sz="1200" dirty="0" smtClean="0">
                  <a:solidFill>
                    <a:schemeClr val="tx1">
                      <a:lumMod val="50000"/>
                    </a:schemeClr>
                  </a:solidFill>
                  <a:latin typeface="Arial"/>
                  <a:ea typeface="Microsoft JhengHei"/>
                </a:endParaRPr>
              </a:p>
            </p:txBody>
          </p:sp>
        </p:grpSp>
      </p:grpSp>
      <p:grpSp>
        <p:nvGrpSpPr>
          <p:cNvPr id="21" name="Group 20"/>
          <p:cNvGrpSpPr/>
          <p:nvPr/>
        </p:nvGrpSpPr>
        <p:grpSpPr>
          <a:xfrm>
            <a:off x="172858" y="3064274"/>
            <a:ext cx="5806985" cy="768461"/>
            <a:chOff x="2224097" y="3005005"/>
            <a:chExt cx="7740630" cy="768461"/>
          </a:xfrm>
        </p:grpSpPr>
        <p:cxnSp>
          <p:nvCxnSpPr>
            <p:cNvPr id="5" name="Straight Connector 4"/>
            <p:cNvCxnSpPr/>
            <p:nvPr/>
          </p:nvCxnSpPr>
          <p:spPr>
            <a:xfrm flipH="1">
              <a:off x="2224097" y="3389235"/>
              <a:ext cx="7740630" cy="0"/>
            </a:xfrm>
            <a:prstGeom prst="line">
              <a:avLst/>
            </a:prstGeom>
            <a:ln w="28575">
              <a:solidFill>
                <a:schemeClr val="accent3"/>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bwMode="auto">
            <a:xfrm>
              <a:off x="3049932" y="3005005"/>
              <a:ext cx="6183049" cy="768461"/>
            </a:xfrm>
            <a:prstGeom prst="roundRect">
              <a:avLst>
                <a:gd name="adj" fmla="val 0"/>
              </a:avLst>
            </a:prstGeom>
            <a:ln w="12700">
              <a:solidFill>
                <a:schemeClr val="bg1"/>
              </a:solidFill>
              <a:headEnd type="none" w="med" len="med"/>
              <a:tailEnd type="none" w="med" len="med"/>
            </a:ln>
            <a:effectLst>
              <a:outerShdw blurRad="1397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smtClean="0">
                  <a:solidFill>
                    <a:srgbClr val="FFFFFF"/>
                  </a:solidFill>
                  <a:latin typeface="Arial"/>
                  <a:ea typeface="Microsoft JhengHei"/>
                </a:rPr>
                <a:t>vSphere</a:t>
              </a:r>
            </a:p>
          </p:txBody>
        </p:sp>
      </p:grpSp>
      <p:sp>
        <p:nvSpPr>
          <p:cNvPr id="49" name="Rounded Rectangle 48"/>
          <p:cNvSpPr/>
          <p:nvPr/>
        </p:nvSpPr>
        <p:spPr bwMode="auto">
          <a:xfrm>
            <a:off x="6137545" y="1666353"/>
            <a:ext cx="2912267" cy="3678605"/>
          </a:xfrm>
          <a:prstGeom prst="roundRect">
            <a:avLst>
              <a:gd name="adj" fmla="val 4519"/>
            </a:avLst>
          </a:prstGeom>
          <a:solidFill>
            <a:schemeClr val="bg1"/>
          </a:solidFill>
          <a:ln w="6350">
            <a:noFill/>
            <a:round/>
            <a:headEnd/>
            <a:tailEnd/>
          </a:ln>
          <a:effectLst/>
        </p:spPr>
        <p:txBody>
          <a:bodyPr wrap="square" lIns="54000" tIns="91440" rIns="54000" bIns="91440" rtlCol="0" anchor="t" anchorCtr="0"/>
          <a:lstStyle/>
          <a:p>
            <a:pPr marL="169863" defTabSz="914380">
              <a:spcBef>
                <a:spcPts val="600"/>
              </a:spcBef>
              <a:spcAft>
                <a:spcPts val="600"/>
              </a:spcAft>
            </a:pPr>
            <a:r>
              <a:rPr lang="zh-TW" altLang="en-US" sz="2000" b="1" smtClean="0">
                <a:solidFill>
                  <a:srgbClr val="717074"/>
                </a:solidFill>
                <a:latin typeface="Arial"/>
                <a:ea typeface="Microsoft JhengHei"/>
              </a:rPr>
              <a:t>虛擬化平台：</a:t>
            </a:r>
          </a:p>
          <a:p>
            <a:pPr marL="455613" indent="-285750" defTabSz="914380">
              <a:spcBef>
                <a:spcPts val="600"/>
              </a:spcBef>
              <a:spcAft>
                <a:spcPts val="600"/>
              </a:spcAft>
              <a:buFont typeface="Arial"/>
              <a:buChar char="•"/>
            </a:pPr>
            <a:r>
              <a:rPr lang="zh-TW" altLang="en-US" sz="2000" smtClean="0">
                <a:solidFill>
                  <a:srgbClr val="717074"/>
                </a:solidFill>
                <a:latin typeface="Arial"/>
                <a:ea typeface="Microsoft JhengHei"/>
              </a:rPr>
              <a:t>即時瞭解所有應用程式的需求</a:t>
            </a:r>
          </a:p>
          <a:p>
            <a:pPr marL="455613" indent="-285750" defTabSz="914380">
              <a:spcBef>
                <a:spcPts val="600"/>
              </a:spcBef>
              <a:spcAft>
                <a:spcPts val="600"/>
              </a:spcAft>
              <a:buFont typeface="Arial"/>
              <a:buChar char="•"/>
            </a:pPr>
            <a:r>
              <a:rPr lang="zh-TW" altLang="en-US" sz="2000" smtClean="0">
                <a:solidFill>
                  <a:srgbClr val="717074"/>
                </a:solidFill>
                <a:latin typeface="Arial"/>
                <a:ea typeface="Microsoft JhengHei"/>
              </a:rPr>
              <a:t>直接位在 </a:t>
            </a:r>
            <a:r>
              <a:rPr lang="en-US" altLang="zh-TW" sz="2000" smtClean="0">
                <a:solidFill>
                  <a:srgbClr val="717074"/>
                </a:solidFill>
                <a:latin typeface="Arial"/>
                <a:ea typeface="Microsoft JhengHei"/>
              </a:rPr>
              <a:t>I/O </a:t>
            </a:r>
            <a:r>
              <a:rPr lang="zh-TW" altLang="en-US" sz="2000" smtClean="0">
                <a:solidFill>
                  <a:srgbClr val="717074"/>
                </a:solidFill>
                <a:latin typeface="Arial"/>
                <a:ea typeface="Microsoft JhengHei"/>
              </a:rPr>
              <a:t>路徑上</a:t>
            </a:r>
          </a:p>
          <a:p>
            <a:pPr marL="455613" indent="-285750" defTabSz="914380">
              <a:spcBef>
                <a:spcPts val="600"/>
              </a:spcBef>
              <a:spcAft>
                <a:spcPts val="600"/>
              </a:spcAft>
              <a:buFont typeface="Arial"/>
              <a:buChar char="•"/>
            </a:pPr>
            <a:r>
              <a:rPr lang="zh-TW" altLang="en-US" sz="2000" smtClean="0">
                <a:solidFill>
                  <a:srgbClr val="717074"/>
                </a:solidFill>
                <a:latin typeface="Arial"/>
                <a:ea typeface="Microsoft JhengHei"/>
              </a:rPr>
              <a:t>能全面檢視底層基礎架構</a:t>
            </a:r>
          </a:p>
          <a:p>
            <a:pPr marL="455613" indent="-285750" defTabSz="914380">
              <a:spcBef>
                <a:spcPts val="600"/>
              </a:spcBef>
              <a:spcAft>
                <a:spcPts val="600"/>
              </a:spcAft>
              <a:buFont typeface="Arial"/>
              <a:buChar char="•"/>
            </a:pPr>
            <a:r>
              <a:rPr lang="zh-TW" altLang="en-US" sz="2000" smtClean="0">
                <a:solidFill>
                  <a:srgbClr val="717074"/>
                </a:solidFill>
                <a:latin typeface="Arial"/>
                <a:ea typeface="Microsoft JhengHei"/>
              </a:rPr>
              <a:t>不受硬體限制</a:t>
            </a:r>
            <a:endParaRPr lang="zh-TW" altLang="en-US" sz="2000" dirty="0" smtClean="0">
              <a:solidFill>
                <a:srgbClr val="717074"/>
              </a:solidFill>
              <a:latin typeface="Arial"/>
              <a:ea typeface="Microsoft JhengHei"/>
            </a:endParaRPr>
          </a:p>
        </p:txBody>
      </p:sp>
    </p:spTree>
    <p:extLst>
      <p:ext uri="{BB962C8B-B14F-4D97-AF65-F5344CB8AC3E}">
        <p14:creationId xmlns:p14="http://schemas.microsoft.com/office/powerpoint/2010/main" val="101699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446284" y="3651581"/>
            <a:ext cx="3029739" cy="828045"/>
            <a:chOff x="6551612" y="3886200"/>
            <a:chExt cx="4038600" cy="828045"/>
          </a:xfrm>
        </p:grpSpPr>
        <p:pic>
          <p:nvPicPr>
            <p:cNvPr id="131" name="Picture 6" descr="C:\Users\Abject-3D\Desktop\VMWare Files\FINAL diagrams\Basic Virtualization\3D PNGs\DGRM_DRS_R2_Q408_Comm_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812" y="3886200"/>
              <a:ext cx="1273573" cy="82804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9296152" y="3886200"/>
              <a:ext cx="1294060" cy="369332"/>
            </a:xfrm>
            <a:prstGeom prst="rect">
              <a:avLst/>
            </a:prstGeom>
            <a:noFill/>
          </p:spPr>
          <p:txBody>
            <a:bodyPr wrap="square">
              <a:spAutoFit/>
            </a:bodyPr>
            <a:lstStyle/>
            <a:p>
              <a:pPr algn="ctr">
                <a:defRPr/>
              </a:pPr>
              <a:r>
                <a:rPr lang="zh-TW" altLang="en-US" sz="900" smtClean="0">
                  <a:latin typeface="Arial"/>
                  <a:ea typeface="Microsoft JhengHei"/>
                  <a:cs typeface="Arial" pitchFamily="-65" charset="0"/>
                </a:rPr>
                <a:t>物件式</a:t>
              </a:r>
            </a:p>
            <a:p>
              <a:pPr algn="ctr">
                <a:defRPr/>
              </a:pPr>
              <a:r>
                <a:rPr lang="zh-TW" altLang="en-US" sz="900" smtClean="0">
                  <a:latin typeface="Arial"/>
                  <a:ea typeface="Microsoft JhengHei"/>
                  <a:cs typeface="Arial" pitchFamily="-65" charset="0"/>
                </a:rPr>
                <a:t>集區</a:t>
              </a:r>
              <a:endParaRPr lang="zh-TW" altLang="en-US" sz="900" dirty="0">
                <a:latin typeface="Arial"/>
                <a:ea typeface="Microsoft JhengHei"/>
                <a:cs typeface="Arial" pitchFamily="-65" charset="0"/>
              </a:endParaRPr>
            </a:p>
          </p:txBody>
        </p:sp>
        <p:pic>
          <p:nvPicPr>
            <p:cNvPr id="129" name="Picture 128" descr="ICON_Storage_1up_Q3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7637" y="4260129"/>
              <a:ext cx="527862" cy="429178"/>
            </a:xfrm>
            <a:prstGeom prst="rect">
              <a:avLst/>
            </a:prstGeom>
            <a:noFill/>
            <a:ln w="9525">
              <a:noFill/>
              <a:miter lim="800000"/>
              <a:headEnd/>
              <a:tailEnd/>
            </a:ln>
          </p:spPr>
        </p:pic>
        <p:pic>
          <p:nvPicPr>
            <p:cNvPr id="136" name="Picture 6" descr="C:\Users\Abject-3D\Desktop\VMWare Files\FINAL diagrams\Basic Virtualization\3D PNGs\DGRM_DRS_R2_Q408_Comm_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212" y="3886200"/>
              <a:ext cx="1273573" cy="82804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7924552" y="3886200"/>
              <a:ext cx="1294060" cy="369332"/>
            </a:xfrm>
            <a:prstGeom prst="rect">
              <a:avLst/>
            </a:prstGeom>
            <a:noFill/>
          </p:spPr>
          <p:txBody>
            <a:bodyPr wrap="square">
              <a:spAutoFit/>
            </a:bodyPr>
            <a:lstStyle/>
            <a:p>
              <a:pPr algn="ctr">
                <a:defRPr/>
              </a:pPr>
              <a:r>
                <a:rPr lang="en-US" altLang="zh-TW" sz="900" smtClean="0">
                  <a:latin typeface="Arial"/>
                  <a:ea typeface="Microsoft JhengHei"/>
                  <a:cs typeface="Arial" pitchFamily="-65" charset="0"/>
                </a:rPr>
                <a:t>SAN/NAS</a:t>
              </a:r>
            </a:p>
            <a:p>
              <a:pPr algn="ctr">
                <a:defRPr/>
              </a:pPr>
              <a:r>
                <a:rPr lang="zh-TW" altLang="en-US" sz="900" smtClean="0">
                  <a:latin typeface="Arial"/>
                  <a:ea typeface="Microsoft JhengHei"/>
                  <a:cs typeface="Arial" pitchFamily="-65" charset="0"/>
                </a:rPr>
                <a:t>集區</a:t>
              </a:r>
              <a:endParaRPr lang="zh-TW" altLang="en-US" sz="900" dirty="0">
                <a:latin typeface="Arial"/>
                <a:ea typeface="Microsoft JhengHei"/>
                <a:cs typeface="Arial" pitchFamily="-65" charset="0"/>
              </a:endParaRPr>
            </a:p>
          </p:txBody>
        </p:sp>
        <p:pic>
          <p:nvPicPr>
            <p:cNvPr id="135" name="Picture 134" descr="ICON_Storage_1up_Q3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6038" y="4260129"/>
              <a:ext cx="527862" cy="429178"/>
            </a:xfrm>
            <a:prstGeom prst="rect">
              <a:avLst/>
            </a:prstGeom>
            <a:noFill/>
            <a:ln w="9525">
              <a:noFill/>
              <a:miter lim="800000"/>
              <a:headEnd/>
              <a:tailEnd/>
            </a:ln>
          </p:spPr>
        </p:pic>
        <p:pic>
          <p:nvPicPr>
            <p:cNvPr id="143" name="Picture 6" descr="C:\Users\Abject-3D\Desktop\VMWare Files\FINAL diagrams\Basic Virtualization\3D PNGs\DGRM_DRS_R2_Q408_Comm_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2" y="3886200"/>
              <a:ext cx="1273573" cy="82804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44" name="TextBox 143"/>
            <p:cNvSpPr txBox="1"/>
            <p:nvPr/>
          </p:nvSpPr>
          <p:spPr>
            <a:xfrm>
              <a:off x="6552952" y="3886200"/>
              <a:ext cx="1294060" cy="369332"/>
            </a:xfrm>
            <a:prstGeom prst="rect">
              <a:avLst/>
            </a:prstGeom>
            <a:noFill/>
          </p:spPr>
          <p:txBody>
            <a:bodyPr wrap="square">
              <a:spAutoFit/>
            </a:bodyPr>
            <a:lstStyle/>
            <a:p>
              <a:pPr algn="ctr">
                <a:defRPr/>
              </a:pPr>
              <a:r>
                <a:rPr lang="zh-TW" altLang="en-US" sz="900" smtClean="0">
                  <a:latin typeface="Arial"/>
                  <a:ea typeface="Microsoft JhengHei"/>
                  <a:cs typeface="Arial" pitchFamily="-65" charset="0"/>
                </a:rPr>
                <a:t>融合式虛擬管理程式集區</a:t>
              </a:r>
              <a:endParaRPr lang="zh-TW" altLang="en-US" sz="900" dirty="0">
                <a:latin typeface="Arial"/>
                <a:ea typeface="Microsoft JhengHei"/>
                <a:cs typeface="Arial" pitchFamily="-65" charset="0"/>
              </a:endParaRPr>
            </a:p>
          </p:txBody>
        </p:sp>
        <p:pic>
          <p:nvPicPr>
            <p:cNvPr id="140" name="Picture 139" descr="ICON_Storage_1up_Q308.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438" y="4260129"/>
              <a:ext cx="527862" cy="429178"/>
            </a:xfrm>
            <a:prstGeom prst="rect">
              <a:avLst/>
            </a:prstGeom>
            <a:noFill/>
            <a:ln w="9525">
              <a:noFill/>
              <a:miter lim="800000"/>
              <a:headEnd/>
              <a:tailEnd/>
            </a:ln>
          </p:spPr>
        </p:pic>
      </p:grpSp>
      <p:grpSp>
        <p:nvGrpSpPr>
          <p:cNvPr id="87" name="Group 86"/>
          <p:cNvGrpSpPr/>
          <p:nvPr/>
        </p:nvGrpSpPr>
        <p:grpSpPr>
          <a:xfrm>
            <a:off x="1877376" y="3442640"/>
            <a:ext cx="933435" cy="1335346"/>
            <a:chOff x="2057400" y="3721418"/>
            <a:chExt cx="685800" cy="751204"/>
          </a:xfrm>
        </p:grpSpPr>
        <p:pic>
          <p:nvPicPr>
            <p:cNvPr id="88"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zh-TW" altLang="en-US" smtClean="0">
                <a:ea typeface="Microsoft JhengHei"/>
              </a:rPr>
              <a:t>我們可以運用虛擬管理程式將儲存轉型</a:t>
            </a:r>
            <a:endParaRPr lang="zh-TW" altLang="en-US" dirty="0">
              <a:ea typeface="Microsoft JhengHei"/>
            </a:endParaRPr>
          </a:p>
        </p:txBody>
      </p:sp>
      <p:sp>
        <p:nvSpPr>
          <p:cNvPr id="5" name="Text Placeholder 4"/>
          <p:cNvSpPr>
            <a:spLocks noGrp="1"/>
          </p:cNvSpPr>
          <p:nvPr>
            <p:ph type="body" idx="1"/>
          </p:nvPr>
        </p:nvSpPr>
        <p:spPr>
          <a:xfrm>
            <a:off x="627623" y="1371600"/>
            <a:ext cx="2396531" cy="639762"/>
          </a:xfrm>
        </p:spPr>
        <p:txBody>
          <a:bodyPr/>
          <a:lstStyle/>
          <a:p>
            <a:pPr algn="ctr"/>
            <a:r>
              <a:rPr lang="zh-TW" altLang="en-US" smtClean="0">
                <a:solidFill>
                  <a:schemeClr val="accent3"/>
                </a:solidFill>
                <a:ea typeface="Microsoft JhengHei"/>
              </a:rPr>
              <a:t>現況</a:t>
            </a:r>
            <a:endParaRPr lang="zh-TW" altLang="en-US" dirty="0">
              <a:solidFill>
                <a:schemeClr val="accent3"/>
              </a:solidFill>
              <a:ea typeface="Microsoft JhengHei"/>
            </a:endParaRPr>
          </a:p>
        </p:txBody>
      </p:sp>
      <p:sp>
        <p:nvSpPr>
          <p:cNvPr id="7" name="Text Placeholder 6"/>
          <p:cNvSpPr>
            <a:spLocks noGrp="1"/>
          </p:cNvSpPr>
          <p:nvPr>
            <p:ph type="body" sz="quarter" idx="3"/>
          </p:nvPr>
        </p:nvSpPr>
        <p:spPr>
          <a:xfrm>
            <a:off x="4286176" y="1371600"/>
            <a:ext cx="3173473" cy="639762"/>
          </a:xfrm>
        </p:spPr>
        <p:txBody>
          <a:bodyPr/>
          <a:lstStyle/>
          <a:p>
            <a:pPr algn="ctr"/>
            <a:r>
              <a:rPr lang="zh-TW" altLang="en-US" smtClean="0">
                <a:solidFill>
                  <a:schemeClr val="accent3"/>
                </a:solidFill>
                <a:ea typeface="Microsoft JhengHei"/>
              </a:rPr>
              <a:t>軟體定義的儲存</a:t>
            </a:r>
            <a:endParaRPr lang="zh-TW" altLang="en-US" dirty="0">
              <a:solidFill>
                <a:schemeClr val="accent3"/>
              </a:solidFill>
              <a:ea typeface="Microsoft JhengHei"/>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latin typeface="Arial"/>
                <a:ea typeface="Microsoft JhengHei"/>
              </a:rPr>
              <a:pPr/>
              <a:t>8</a:t>
            </a:fld>
            <a:endParaRPr lang="en-US">
              <a:latin typeface="Arial"/>
              <a:ea typeface="Microsoft JhengHei"/>
            </a:endParaRPr>
          </a:p>
        </p:txBody>
      </p:sp>
      <p:pic>
        <p:nvPicPr>
          <p:cNvPr id="9" name="Picture 10" descr="ICON_VM_basic_flat_R2_Q408.pn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171" y="2333194"/>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ICON_VM_basic_flat_R2_Q408.pn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5488" y="2333194"/>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ICON_VM_basic_flat_R2_Q408.pn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2963" y="2333194"/>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ICON_VM_basic_flat_R2_Q408.png"/>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3354" y="2338160"/>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734078" y="3402694"/>
            <a:ext cx="933435" cy="1335346"/>
            <a:chOff x="2057400" y="3721418"/>
            <a:chExt cx="685800" cy="751204"/>
          </a:xfrm>
        </p:grpSpPr>
        <p:pic>
          <p:nvPicPr>
            <p:cNvPr id="25"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27736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089400"/>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90429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VMW_ICON_StorageArray_2D(F).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3721418"/>
              <a:ext cx="685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4" name="Elbow Connector 33"/>
          <p:cNvCxnSpPr>
            <a:stCxn id="9" idx="2"/>
            <a:endCxn id="39" idx="0"/>
          </p:cNvCxnSpPr>
          <p:nvPr/>
        </p:nvCxnSpPr>
        <p:spPr>
          <a:xfrm rot="16200000" flipH="1">
            <a:off x="549674" y="3042890"/>
            <a:ext cx="724846" cy="227053"/>
          </a:xfrm>
          <a:prstGeom prst="bentConnector3">
            <a:avLst>
              <a:gd name="adj1" fmla="val 50000"/>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0" idx="2"/>
          </p:cNvCxnSpPr>
          <p:nvPr/>
        </p:nvCxnSpPr>
        <p:spPr>
          <a:xfrm rot="5400000">
            <a:off x="861051" y="3324419"/>
            <a:ext cx="1065262" cy="4412"/>
          </a:xfrm>
          <a:prstGeom prst="bentConnector3">
            <a:avLst>
              <a:gd name="adj1" fmla="val 50000"/>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1" idx="2"/>
            <a:endCxn id="96" idx="0"/>
          </p:cNvCxnSpPr>
          <p:nvPr/>
        </p:nvCxnSpPr>
        <p:spPr>
          <a:xfrm rot="16200000" flipH="1">
            <a:off x="1933089" y="2974268"/>
            <a:ext cx="801046" cy="440498"/>
          </a:xfrm>
          <a:prstGeom prst="bentConnector3">
            <a:avLst>
              <a:gd name="adj1" fmla="val 50000"/>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2" idx="2"/>
            <a:endCxn id="96" idx="0"/>
          </p:cNvCxnSpPr>
          <p:nvPr/>
        </p:nvCxnSpPr>
        <p:spPr>
          <a:xfrm rot="5400000">
            <a:off x="2275768" y="3077054"/>
            <a:ext cx="796080" cy="239893"/>
          </a:xfrm>
          <a:prstGeom prst="bentConnector3">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9" name="Picture 38" descr="ICON_Storage_1up_Q308.png"/>
          <p:cNvPicPr>
            <a:picLocks/>
          </p:cNvPicPr>
          <p:nvPr/>
        </p:nvPicPr>
        <p:blipFill>
          <a:blip r:embed="rId7" cstate="print">
            <a:duotone>
              <a:prstClr val="black"/>
              <a:srgbClr val="FFD700">
                <a:tint val="45000"/>
                <a:satMod val="400000"/>
              </a:srgbClr>
            </a:duotone>
            <a:extLst>
              <a:ext uri="{BEBA8EAE-BF5A-486C-A8C5-ECC9F3942E4B}">
                <a14:imgProps xmlns:a14="http://schemas.microsoft.com/office/drawing/2010/main">
                  <a14:imgLayer r:embed="rId8">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63624" y="3518840"/>
            <a:ext cx="324000" cy="421584"/>
          </a:xfrm>
          <a:prstGeom prst="rect">
            <a:avLst/>
          </a:prstGeom>
          <a:noFill/>
          <a:ln w="9525">
            <a:noFill/>
            <a:miter lim="800000"/>
            <a:headEnd/>
            <a:tailEnd/>
          </a:ln>
        </p:spPr>
      </p:pic>
      <p:sp>
        <p:nvSpPr>
          <p:cNvPr id="44" name="TextBox 43"/>
          <p:cNvSpPr txBox="1"/>
          <p:nvPr/>
        </p:nvSpPr>
        <p:spPr>
          <a:xfrm>
            <a:off x="889279" y="3543621"/>
            <a:ext cx="298345" cy="273441"/>
          </a:xfrm>
          <a:prstGeom prst="rect">
            <a:avLst/>
          </a:prstGeom>
          <a:noFill/>
        </p:spPr>
        <p:txBody>
          <a:bodyPr wrap="square" lIns="0" tIns="0" rIns="0" bIns="0" rtlCol="0">
            <a:noAutofit/>
          </a:bodyPr>
          <a:lstStyle/>
          <a:p>
            <a:pPr>
              <a:lnSpc>
                <a:spcPct val="110000"/>
              </a:lnSpc>
              <a:spcAft>
                <a:spcPts val="600"/>
              </a:spcAft>
            </a:pPr>
            <a:r>
              <a:rPr lang="en-US" sz="1050" b="1" dirty="0" smtClean="0">
                <a:solidFill>
                  <a:schemeClr val="tx2"/>
                </a:solidFill>
                <a:latin typeface="Arial"/>
                <a:ea typeface="Microsoft JhengHei"/>
              </a:rPr>
              <a:t>LUN</a:t>
            </a:r>
          </a:p>
        </p:txBody>
      </p:sp>
      <p:pic>
        <p:nvPicPr>
          <p:cNvPr id="56" name="Picture 4" descr="ICON_VirtTriangle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2475842" y="3581113"/>
            <a:ext cx="2514600" cy="38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a:xfrm>
            <a:off x="734079" y="4890440"/>
            <a:ext cx="895710" cy="304800"/>
          </a:xfrm>
          <a:prstGeom prst="rect">
            <a:avLst/>
          </a:prstGeom>
          <a:noFill/>
        </p:spPr>
        <p:txBody>
          <a:bodyPr wrap="square" lIns="0" tIns="0" rIns="0" bIns="0" rtlCol="0">
            <a:noAutofit/>
          </a:bodyPr>
          <a:lstStyle/>
          <a:p>
            <a:pPr algn="ctr">
              <a:lnSpc>
                <a:spcPct val="90000"/>
              </a:lnSpc>
            </a:pPr>
            <a:r>
              <a:rPr lang="zh-TW" altLang="en-US" smtClean="0">
                <a:latin typeface="Arial"/>
                <a:ea typeface="Microsoft JhengHei"/>
              </a:rPr>
              <a:t>陣列 </a:t>
            </a:r>
            <a:r>
              <a:rPr lang="en-US" altLang="zh-TW" smtClean="0">
                <a:latin typeface="Arial"/>
                <a:ea typeface="Microsoft JhengHei"/>
              </a:rPr>
              <a:t>A</a:t>
            </a:r>
            <a:endParaRPr lang="en-US" altLang="zh-TW" dirty="0" smtClean="0">
              <a:latin typeface="Arial"/>
              <a:ea typeface="Microsoft JhengHei"/>
            </a:endParaRPr>
          </a:p>
        </p:txBody>
      </p:sp>
      <p:grpSp>
        <p:nvGrpSpPr>
          <p:cNvPr id="92" name="Group 91"/>
          <p:cNvGrpSpPr/>
          <p:nvPr/>
        </p:nvGrpSpPr>
        <p:grpSpPr>
          <a:xfrm>
            <a:off x="2048871" y="4280840"/>
            <a:ext cx="324000" cy="421584"/>
            <a:chOff x="1065212" y="3886200"/>
            <a:chExt cx="431888" cy="421584"/>
          </a:xfrm>
        </p:grpSpPr>
        <p:pic>
          <p:nvPicPr>
            <p:cNvPr id="93" name="Picture 92" descr="ICON_Storage_1up_Q308.png"/>
            <p:cNvPicPr>
              <a:picLocks/>
            </p:cNvPicPr>
            <p:nvPr/>
          </p:nvPicPr>
          <p:blipFill>
            <a:blip r:embed="rId10" cstate="print">
              <a:duotone>
                <a:prstClr val="black"/>
                <a:srgbClr val="CD7F32">
                  <a:tint val="45000"/>
                  <a:satMod val="400000"/>
                </a:srgbClr>
              </a:duotone>
              <a:extLst>
                <a:ext uri="{28A0092B-C50C-407E-A947-70E740481C1C}">
                  <a14:useLocalDpi xmlns:a14="http://schemas.microsoft.com/office/drawing/2010/main" val="0"/>
                </a:ext>
              </a:extLst>
            </a:blip>
            <a:srcRect/>
            <a:stretch>
              <a:fillRect/>
            </a:stretch>
          </p:blipFill>
          <p:spPr bwMode="auto">
            <a:xfrm>
              <a:off x="1065212" y="3886200"/>
              <a:ext cx="431888" cy="421584"/>
            </a:xfrm>
            <a:prstGeom prst="rect">
              <a:avLst/>
            </a:prstGeom>
            <a:noFill/>
            <a:ln w="9525">
              <a:noFill/>
              <a:miter lim="800000"/>
              <a:headEnd/>
              <a:tailEnd/>
            </a:ln>
          </p:spPr>
        </p:pic>
        <p:sp>
          <p:nvSpPr>
            <p:cNvPr id="94" name="TextBox 93"/>
            <p:cNvSpPr txBox="1"/>
            <p:nvPr/>
          </p:nvSpPr>
          <p:spPr>
            <a:xfrm>
              <a:off x="1088618" y="3923327"/>
              <a:ext cx="385075" cy="273441"/>
            </a:xfrm>
            <a:prstGeom prst="rect">
              <a:avLst/>
            </a:prstGeom>
            <a:noFill/>
          </p:spPr>
          <p:txBody>
            <a:bodyPr wrap="square" lIns="0" tIns="0" rIns="0" bIns="0" rtlCol="0">
              <a:noAutofit/>
            </a:bodyPr>
            <a:lstStyle/>
            <a:p>
              <a:pPr>
                <a:lnSpc>
                  <a:spcPct val="110000"/>
                </a:lnSpc>
                <a:spcAft>
                  <a:spcPts val="600"/>
                </a:spcAft>
              </a:pPr>
              <a:r>
                <a:rPr lang="en-US" sz="1050" b="1" dirty="0" smtClean="0">
                  <a:solidFill>
                    <a:schemeClr val="tx2"/>
                  </a:solidFill>
                  <a:latin typeface="Arial"/>
                  <a:ea typeface="Microsoft JhengHei"/>
                </a:rPr>
                <a:t>LUN</a:t>
              </a:r>
            </a:p>
          </p:txBody>
        </p:sp>
      </p:grpSp>
      <p:grpSp>
        <p:nvGrpSpPr>
          <p:cNvPr id="115" name="Group 114"/>
          <p:cNvGrpSpPr/>
          <p:nvPr/>
        </p:nvGrpSpPr>
        <p:grpSpPr>
          <a:xfrm>
            <a:off x="2391861" y="3595040"/>
            <a:ext cx="324000" cy="421584"/>
            <a:chOff x="2959716" y="3595040"/>
            <a:chExt cx="431888" cy="421584"/>
          </a:xfrm>
        </p:grpSpPr>
        <p:pic>
          <p:nvPicPr>
            <p:cNvPr id="96" name="Picture 95" descr="ICON_Storage_1up_Q308.png"/>
            <p:cNvPicPr>
              <a:picLocks/>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959716" y="3595040"/>
              <a:ext cx="431888" cy="421584"/>
            </a:xfrm>
            <a:prstGeom prst="rect">
              <a:avLst/>
            </a:prstGeom>
            <a:noFill/>
            <a:ln w="9525">
              <a:noFill/>
              <a:miter lim="800000"/>
              <a:headEnd/>
              <a:tailEnd/>
            </a:ln>
          </p:spPr>
        </p:pic>
        <p:sp>
          <p:nvSpPr>
            <p:cNvPr id="97" name="TextBox 96"/>
            <p:cNvSpPr txBox="1"/>
            <p:nvPr/>
          </p:nvSpPr>
          <p:spPr>
            <a:xfrm>
              <a:off x="3012724" y="3616032"/>
              <a:ext cx="378880" cy="228600"/>
            </a:xfrm>
            <a:prstGeom prst="rect">
              <a:avLst/>
            </a:prstGeom>
            <a:noFill/>
          </p:spPr>
          <p:txBody>
            <a:bodyPr wrap="square" lIns="0" tIns="0" rIns="0" bIns="0" rtlCol="0">
              <a:noAutofit/>
            </a:bodyPr>
            <a:lstStyle/>
            <a:p>
              <a:pPr>
                <a:lnSpc>
                  <a:spcPct val="110000"/>
                </a:lnSpc>
                <a:spcAft>
                  <a:spcPts val="600"/>
                </a:spcAft>
              </a:pPr>
              <a:r>
                <a:rPr lang="en-US" sz="1050" b="1" dirty="0" smtClean="0">
                  <a:solidFill>
                    <a:schemeClr val="tx2"/>
                  </a:solidFill>
                  <a:latin typeface="Arial"/>
                  <a:ea typeface="Microsoft JhengHei"/>
                </a:rPr>
                <a:t>LUN</a:t>
              </a:r>
            </a:p>
          </p:txBody>
        </p:sp>
      </p:grpSp>
      <p:sp>
        <p:nvSpPr>
          <p:cNvPr id="112" name="TextBox 111"/>
          <p:cNvSpPr txBox="1"/>
          <p:nvPr/>
        </p:nvSpPr>
        <p:spPr>
          <a:xfrm>
            <a:off x="1877376" y="4890440"/>
            <a:ext cx="895710" cy="304800"/>
          </a:xfrm>
          <a:prstGeom prst="rect">
            <a:avLst/>
          </a:prstGeom>
          <a:noFill/>
        </p:spPr>
        <p:txBody>
          <a:bodyPr wrap="square" lIns="0" tIns="0" rIns="0" bIns="0" rtlCol="0">
            <a:noAutofit/>
          </a:bodyPr>
          <a:lstStyle/>
          <a:p>
            <a:pPr algn="ctr">
              <a:lnSpc>
                <a:spcPct val="90000"/>
              </a:lnSpc>
            </a:pPr>
            <a:r>
              <a:rPr lang="zh-TW" altLang="en-US" smtClean="0">
                <a:latin typeface="Arial"/>
                <a:ea typeface="Microsoft JhengHei"/>
              </a:rPr>
              <a:t>陣列 </a:t>
            </a:r>
            <a:r>
              <a:rPr lang="en-US" altLang="zh-TW" smtClean="0">
                <a:latin typeface="Arial"/>
                <a:ea typeface="Microsoft JhengHei"/>
              </a:rPr>
              <a:t>B</a:t>
            </a:r>
            <a:endParaRPr lang="en-US" altLang="zh-TW" dirty="0" smtClean="0">
              <a:latin typeface="Arial"/>
              <a:ea typeface="Microsoft JhengHei"/>
            </a:endParaRPr>
          </a:p>
        </p:txBody>
      </p:sp>
      <p:grpSp>
        <p:nvGrpSpPr>
          <p:cNvPr id="116" name="Group 115"/>
          <p:cNvGrpSpPr/>
          <p:nvPr/>
        </p:nvGrpSpPr>
        <p:grpSpPr>
          <a:xfrm>
            <a:off x="1223665" y="3886200"/>
            <a:ext cx="324000" cy="421584"/>
            <a:chOff x="2916031" y="3595040"/>
            <a:chExt cx="431888" cy="421584"/>
          </a:xfrm>
        </p:grpSpPr>
        <p:pic>
          <p:nvPicPr>
            <p:cNvPr id="117" name="Picture 116" descr="ICON_Storage_1up_Q308.png"/>
            <p:cNvPicPr>
              <a:picLocks/>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2916031" y="3595040"/>
              <a:ext cx="431888" cy="421584"/>
            </a:xfrm>
            <a:prstGeom prst="rect">
              <a:avLst/>
            </a:prstGeom>
            <a:noFill/>
            <a:ln w="9525">
              <a:noFill/>
              <a:miter lim="800000"/>
              <a:headEnd/>
              <a:tailEnd/>
            </a:ln>
          </p:spPr>
        </p:pic>
        <p:sp>
          <p:nvSpPr>
            <p:cNvPr id="118" name="TextBox 117"/>
            <p:cNvSpPr txBox="1"/>
            <p:nvPr/>
          </p:nvSpPr>
          <p:spPr>
            <a:xfrm>
              <a:off x="2923232" y="3633140"/>
              <a:ext cx="424686" cy="228600"/>
            </a:xfrm>
            <a:prstGeom prst="rect">
              <a:avLst/>
            </a:prstGeom>
            <a:noFill/>
          </p:spPr>
          <p:txBody>
            <a:bodyPr wrap="square" lIns="0" tIns="0" rIns="0" bIns="0" rtlCol="0">
              <a:noAutofit/>
            </a:bodyPr>
            <a:lstStyle/>
            <a:p>
              <a:pPr>
                <a:lnSpc>
                  <a:spcPct val="110000"/>
                </a:lnSpc>
                <a:spcAft>
                  <a:spcPts val="600"/>
                </a:spcAft>
              </a:pPr>
              <a:r>
                <a:rPr lang="en-US" sz="1050" b="1" dirty="0" smtClean="0">
                  <a:solidFill>
                    <a:schemeClr val="tx2"/>
                  </a:solidFill>
                  <a:latin typeface="Arial"/>
                  <a:ea typeface="Microsoft JhengHei"/>
                </a:rPr>
                <a:t>LUN</a:t>
              </a:r>
            </a:p>
          </p:txBody>
        </p:sp>
      </p:grpSp>
      <p:grpSp>
        <p:nvGrpSpPr>
          <p:cNvPr id="119" name="Group 118"/>
          <p:cNvGrpSpPr/>
          <p:nvPr/>
        </p:nvGrpSpPr>
        <p:grpSpPr>
          <a:xfrm>
            <a:off x="856282" y="4191000"/>
            <a:ext cx="324000" cy="421584"/>
            <a:chOff x="1065212" y="3886200"/>
            <a:chExt cx="381000" cy="421584"/>
          </a:xfrm>
        </p:grpSpPr>
        <p:pic>
          <p:nvPicPr>
            <p:cNvPr id="120" name="Picture 119" descr="ICON_Storage_1up_Q308.png"/>
            <p:cNvPicPr>
              <a:picLocks noChangeAspect="1"/>
            </p:cNvPicPr>
            <p:nvPr/>
          </p:nvPicPr>
          <p:blipFill>
            <a:blip r:embed="rId10" cstate="print">
              <a:duotone>
                <a:prstClr val="black"/>
                <a:srgbClr val="CD7F32">
                  <a:tint val="45000"/>
                  <a:satMod val="400000"/>
                </a:srgbClr>
              </a:duotone>
              <a:extLst>
                <a:ext uri="{28A0092B-C50C-407E-A947-70E740481C1C}">
                  <a14:useLocalDpi xmlns:a14="http://schemas.microsoft.com/office/drawing/2010/main" val="0"/>
                </a:ext>
              </a:extLst>
            </a:blip>
            <a:srcRect/>
            <a:stretch>
              <a:fillRect/>
            </a:stretch>
          </p:blipFill>
          <p:spPr bwMode="auto">
            <a:xfrm>
              <a:off x="1065212" y="3886200"/>
              <a:ext cx="381000" cy="421584"/>
            </a:xfrm>
            <a:prstGeom prst="rect">
              <a:avLst/>
            </a:prstGeom>
            <a:noFill/>
            <a:ln w="9525">
              <a:noFill/>
              <a:miter lim="800000"/>
              <a:headEnd/>
              <a:tailEnd/>
            </a:ln>
          </p:spPr>
        </p:pic>
        <p:sp>
          <p:nvSpPr>
            <p:cNvPr id="121" name="TextBox 120"/>
            <p:cNvSpPr txBox="1"/>
            <p:nvPr/>
          </p:nvSpPr>
          <p:spPr>
            <a:xfrm>
              <a:off x="1112025" y="3910980"/>
              <a:ext cx="327992" cy="273441"/>
            </a:xfrm>
            <a:prstGeom prst="rect">
              <a:avLst/>
            </a:prstGeom>
            <a:noFill/>
          </p:spPr>
          <p:txBody>
            <a:bodyPr wrap="square" lIns="0" tIns="0" rIns="0" bIns="0" rtlCol="0">
              <a:noAutofit/>
            </a:bodyPr>
            <a:lstStyle/>
            <a:p>
              <a:pPr>
                <a:lnSpc>
                  <a:spcPct val="110000"/>
                </a:lnSpc>
                <a:spcAft>
                  <a:spcPts val="600"/>
                </a:spcAft>
              </a:pPr>
              <a:r>
                <a:rPr lang="en-US" sz="1050" b="1" dirty="0" smtClean="0">
                  <a:solidFill>
                    <a:schemeClr val="tx2"/>
                  </a:solidFill>
                  <a:latin typeface="Arial"/>
                  <a:ea typeface="Microsoft JhengHei"/>
                </a:rPr>
                <a:t>LUN</a:t>
              </a:r>
            </a:p>
          </p:txBody>
        </p:sp>
      </p:grpSp>
      <p:sp>
        <p:nvSpPr>
          <p:cNvPr id="142" name="TextBox 141"/>
          <p:cNvSpPr txBox="1"/>
          <p:nvPr/>
        </p:nvSpPr>
        <p:spPr>
          <a:xfrm>
            <a:off x="7613124" y="4051920"/>
            <a:ext cx="1530876" cy="457200"/>
          </a:xfrm>
          <a:prstGeom prst="rect">
            <a:avLst/>
          </a:prstGeom>
          <a:noFill/>
        </p:spPr>
        <p:txBody>
          <a:bodyPr wrap="square" lIns="0" tIns="0" rIns="0" bIns="0" rtlCol="0">
            <a:noAutofit/>
          </a:bodyPr>
          <a:lstStyle/>
          <a:p>
            <a:r>
              <a:rPr lang="zh-TW" altLang="en-US" sz="1400" smtClean="0">
                <a:latin typeface="Arial"/>
                <a:ea typeface="Microsoft JhengHei"/>
              </a:rPr>
              <a:t>抽象化和建立集區</a:t>
            </a:r>
          </a:p>
          <a:p>
            <a:r>
              <a:rPr lang="en-US" altLang="zh-TW" sz="1000" i="1" smtClean="0">
                <a:solidFill>
                  <a:srgbClr val="0095D3"/>
                </a:solidFill>
                <a:latin typeface="Arial"/>
                <a:ea typeface="Microsoft JhengHei"/>
              </a:rPr>
              <a:t>(</a:t>
            </a:r>
            <a:r>
              <a:rPr lang="zh-TW" altLang="en-US" sz="1000" i="1" smtClean="0">
                <a:solidFill>
                  <a:srgbClr val="0095D3"/>
                </a:solidFill>
                <a:latin typeface="Arial"/>
                <a:ea typeface="Microsoft JhengHei"/>
              </a:rPr>
              <a:t>虛擬化的資料平台</a:t>
            </a:r>
            <a:r>
              <a:rPr lang="en-US" altLang="zh-TW" sz="1000" i="1" smtClean="0">
                <a:solidFill>
                  <a:srgbClr val="0095D3"/>
                </a:solidFill>
                <a:latin typeface="Arial"/>
                <a:ea typeface="Microsoft JhengHei"/>
              </a:rPr>
              <a:t>)</a:t>
            </a:r>
            <a:endParaRPr lang="zh-TW" altLang="en-US" sz="1000" i="1" dirty="0" smtClean="0">
              <a:solidFill>
                <a:srgbClr val="0095D3"/>
              </a:solidFill>
              <a:latin typeface="Arial"/>
              <a:ea typeface="Microsoft JhengHei"/>
            </a:endParaRPr>
          </a:p>
        </p:txBody>
      </p:sp>
      <p:sp>
        <p:nvSpPr>
          <p:cNvPr id="149" name="TextBox 148"/>
          <p:cNvSpPr txBox="1"/>
          <p:nvPr/>
        </p:nvSpPr>
        <p:spPr>
          <a:xfrm>
            <a:off x="7601739" y="2438400"/>
            <a:ext cx="1496482" cy="843144"/>
          </a:xfrm>
          <a:prstGeom prst="rect">
            <a:avLst/>
          </a:prstGeom>
          <a:noFill/>
        </p:spPr>
        <p:txBody>
          <a:bodyPr wrap="square" lIns="0" tIns="0" rIns="0" bIns="0" rtlCol="0">
            <a:noAutofit/>
          </a:bodyPr>
          <a:lstStyle/>
          <a:p>
            <a:r>
              <a:rPr lang="zh-TW" altLang="en-US" sz="1400" smtClean="0">
                <a:latin typeface="Arial"/>
                <a:ea typeface="Microsoft JhengHei"/>
              </a:rPr>
              <a:t>透過以虛擬機為中心的原則自動化 </a:t>
            </a:r>
            <a:r>
              <a:rPr lang="en-US" altLang="zh-TW" sz="1400" smtClean="0">
                <a:latin typeface="Arial"/>
                <a:ea typeface="Microsoft JhengHei"/>
              </a:rPr>
              <a:t>SLA</a:t>
            </a:r>
            <a:endParaRPr lang="zh-TW" altLang="en-US" sz="1400" smtClean="0">
              <a:solidFill>
                <a:schemeClr val="accent1"/>
              </a:solidFill>
              <a:latin typeface="Arial"/>
              <a:ea typeface="Microsoft JhengHei"/>
            </a:endParaRPr>
          </a:p>
          <a:p>
            <a:r>
              <a:rPr lang="en-US" altLang="zh-TW" sz="1000" i="1" smtClean="0">
                <a:solidFill>
                  <a:schemeClr val="accent1"/>
                </a:solidFill>
                <a:latin typeface="Arial"/>
                <a:ea typeface="Microsoft JhengHei"/>
              </a:rPr>
              <a:t>(</a:t>
            </a:r>
            <a:r>
              <a:rPr lang="zh-TW" altLang="en-US" sz="1000" i="1" smtClean="0">
                <a:solidFill>
                  <a:schemeClr val="accent1"/>
                </a:solidFill>
                <a:latin typeface="Arial"/>
                <a:ea typeface="Microsoft JhengHei"/>
              </a:rPr>
              <a:t>原則式的控制平台</a:t>
            </a:r>
            <a:r>
              <a:rPr lang="en-US" altLang="zh-TW" sz="1000" i="1" smtClean="0">
                <a:solidFill>
                  <a:schemeClr val="accent1"/>
                </a:solidFill>
                <a:latin typeface="Arial"/>
                <a:ea typeface="Microsoft JhengHei"/>
              </a:rPr>
              <a:t>)</a:t>
            </a:r>
            <a:endParaRPr lang="zh-TW" altLang="en-US" sz="1000" i="1" dirty="0" smtClean="0">
              <a:solidFill>
                <a:schemeClr val="accent1"/>
              </a:solidFill>
              <a:latin typeface="Arial"/>
              <a:ea typeface="Microsoft JhengHei"/>
            </a:endParaRPr>
          </a:p>
        </p:txBody>
      </p:sp>
      <p:sp>
        <p:nvSpPr>
          <p:cNvPr id="168" name="TextBox 167"/>
          <p:cNvSpPr txBox="1"/>
          <p:nvPr/>
        </p:nvSpPr>
        <p:spPr>
          <a:xfrm>
            <a:off x="7613124" y="3362013"/>
            <a:ext cx="1485097" cy="609438"/>
          </a:xfrm>
          <a:prstGeom prst="rect">
            <a:avLst/>
          </a:prstGeom>
          <a:noFill/>
        </p:spPr>
        <p:txBody>
          <a:bodyPr wrap="square" lIns="0" tIns="0" rIns="0" bIns="0" rtlCol="0">
            <a:noAutofit/>
          </a:bodyPr>
          <a:lstStyle/>
          <a:p>
            <a:r>
              <a:rPr lang="zh-TW" altLang="en-US" sz="1400" smtClean="0">
                <a:latin typeface="Arial"/>
                <a:ea typeface="Microsoft JhengHei"/>
              </a:rPr>
              <a:t>虛擬機層級的資料服務</a:t>
            </a:r>
          </a:p>
          <a:p>
            <a:r>
              <a:rPr lang="en-US" altLang="zh-TW" sz="1000" i="1" smtClean="0">
                <a:solidFill>
                  <a:srgbClr val="0095D3"/>
                </a:solidFill>
                <a:latin typeface="Arial"/>
                <a:ea typeface="Microsoft JhengHei"/>
              </a:rPr>
              <a:t>(</a:t>
            </a:r>
            <a:r>
              <a:rPr lang="zh-TW" altLang="en-US" sz="1000" i="1" smtClean="0">
                <a:solidFill>
                  <a:srgbClr val="0095D3"/>
                </a:solidFill>
                <a:latin typeface="Arial"/>
                <a:ea typeface="Microsoft JhengHei"/>
              </a:rPr>
              <a:t>虛擬資料服務</a:t>
            </a:r>
            <a:r>
              <a:rPr lang="en-US" altLang="zh-TW" sz="1000" i="1" smtClean="0">
                <a:solidFill>
                  <a:srgbClr val="0095D3"/>
                </a:solidFill>
                <a:latin typeface="Arial"/>
                <a:ea typeface="Microsoft JhengHei"/>
              </a:rPr>
              <a:t>)</a:t>
            </a:r>
            <a:endParaRPr lang="zh-TW" altLang="en-US" sz="1000" i="1" dirty="0" smtClean="0">
              <a:solidFill>
                <a:srgbClr val="0095D3"/>
              </a:solidFill>
              <a:latin typeface="Arial"/>
              <a:ea typeface="Microsoft JhengHei"/>
            </a:endParaRPr>
          </a:p>
        </p:txBody>
      </p:sp>
      <p:grpSp>
        <p:nvGrpSpPr>
          <p:cNvPr id="21" name="Group 20"/>
          <p:cNvGrpSpPr/>
          <p:nvPr/>
        </p:nvGrpSpPr>
        <p:grpSpPr>
          <a:xfrm>
            <a:off x="4621080" y="2354186"/>
            <a:ext cx="2468462" cy="468814"/>
            <a:chOff x="6159835" y="2354186"/>
            <a:chExt cx="3290425" cy="468814"/>
          </a:xfrm>
        </p:grpSpPr>
        <p:pic>
          <p:nvPicPr>
            <p:cNvPr id="167" name="Picture 14" descr="ICON_VM_basic_flat_R2_Q408.png"/>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8812" y="2362200"/>
              <a:ext cx="612648"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4" descr="ICON_VM_basic_flat_R2_Q408.png"/>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612" y="2362200"/>
              <a:ext cx="612648"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6159835" y="2354186"/>
              <a:ext cx="2365248" cy="460800"/>
              <a:chOff x="6784612" y="2354186"/>
              <a:chExt cx="2365248" cy="460800"/>
            </a:xfrm>
          </p:grpSpPr>
          <p:pic>
            <p:nvPicPr>
              <p:cNvPr id="103" name="Picture 10" descr="ICON_VM_basic_flat_R2_Q408.png"/>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4612" y="2354186"/>
                <a:ext cx="612648"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3" descr="ICON_VM_basic_flat_R2_Q408.png"/>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7212" y="2354186"/>
                <a:ext cx="612648"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14"/>
          <p:cNvGrpSpPr/>
          <p:nvPr/>
        </p:nvGrpSpPr>
        <p:grpSpPr>
          <a:xfrm>
            <a:off x="4560614" y="4565978"/>
            <a:ext cx="2743915" cy="838198"/>
            <a:chOff x="6704012" y="4800597"/>
            <a:chExt cx="3657600" cy="838198"/>
          </a:xfrm>
        </p:grpSpPr>
        <p:pic>
          <p:nvPicPr>
            <p:cNvPr id="109" name="Picture 4" descr="ICON_VirtTriangle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7923212" y="4800598"/>
              <a:ext cx="1219200" cy="8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4" descr="ICON_VirtTriangle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9599612" y="4800597"/>
              <a:ext cx="762000" cy="83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4" descr="ICON_VirtTriangle_flat_Q408.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6704012" y="4953000"/>
              <a:ext cx="799648" cy="6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4331954" y="5214700"/>
            <a:ext cx="3086905" cy="812415"/>
            <a:chOff x="6399212" y="5449319"/>
            <a:chExt cx="4114801" cy="812415"/>
          </a:xfrm>
        </p:grpSpPr>
        <p:sp>
          <p:nvSpPr>
            <p:cNvPr id="71" name="TextBox 70"/>
            <p:cNvSpPr txBox="1"/>
            <p:nvPr/>
          </p:nvSpPr>
          <p:spPr>
            <a:xfrm>
              <a:off x="7939915" y="6087996"/>
              <a:ext cx="1159661" cy="173738"/>
            </a:xfrm>
            <a:prstGeom prst="rect">
              <a:avLst/>
            </a:prstGeom>
            <a:noFill/>
          </p:spPr>
          <p:txBody>
            <a:bodyPr wrap="square" lIns="0" tIns="0" rIns="0" bIns="0" rtlCol="0">
              <a:noAutofit/>
            </a:bodyPr>
            <a:lstStyle/>
            <a:p>
              <a:pPr algn="ctr">
                <a:lnSpc>
                  <a:spcPct val="110000"/>
                </a:lnSpc>
                <a:spcAft>
                  <a:spcPts val="600"/>
                </a:spcAft>
              </a:pPr>
              <a:r>
                <a:rPr lang="en-US" sz="1000" dirty="0" smtClean="0">
                  <a:latin typeface="Arial"/>
                  <a:ea typeface="Microsoft JhengHei"/>
                </a:rPr>
                <a:t>SAN / NAS</a:t>
              </a:r>
            </a:p>
          </p:txBody>
        </p:sp>
        <p:grpSp>
          <p:nvGrpSpPr>
            <p:cNvPr id="83" name="Group 82"/>
            <p:cNvGrpSpPr/>
            <p:nvPr/>
          </p:nvGrpSpPr>
          <p:grpSpPr>
            <a:xfrm>
              <a:off x="6698496" y="5533654"/>
              <a:ext cx="837995" cy="339806"/>
              <a:chOff x="1919550" y="4202205"/>
              <a:chExt cx="1066799" cy="358326"/>
            </a:xfrm>
          </p:grpSpPr>
          <p:pic>
            <p:nvPicPr>
              <p:cNvPr id="85" name="Picture 84" descr="ICON_DiscDrive_Q30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45375" y="4386302"/>
                <a:ext cx="457200" cy="174229"/>
              </a:xfrm>
              <a:prstGeom prst="rect">
                <a:avLst/>
              </a:prstGeom>
              <a:noFill/>
              <a:ln w="9525">
                <a:noFill/>
                <a:miter lim="800000"/>
                <a:headEnd/>
                <a:tailEnd/>
              </a:ln>
            </p:spPr>
          </p:pic>
          <p:pic>
            <p:nvPicPr>
              <p:cNvPr id="86" name="Picture 85" descr="ICON_Server_flat_Q408.png"/>
              <p:cNvPicPr>
                <a:picLock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19550" y="4202205"/>
                <a:ext cx="1066799" cy="166331"/>
              </a:xfrm>
              <a:prstGeom prst="rect">
                <a:avLst/>
              </a:prstGeom>
              <a:noFill/>
              <a:ln w="9525">
                <a:noFill/>
                <a:miter lim="800000"/>
                <a:headEnd/>
                <a:tailEnd/>
              </a:ln>
            </p:spPr>
          </p:pic>
          <p:pic>
            <p:nvPicPr>
              <p:cNvPr id="95" name="Picture 94" descr="ICON_DiscDrive_Q308"/>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1595" y="4386302"/>
                <a:ext cx="457200" cy="174229"/>
              </a:xfrm>
              <a:prstGeom prst="rect">
                <a:avLst/>
              </a:prstGeom>
              <a:noFill/>
              <a:ln w="9525">
                <a:noFill/>
                <a:miter lim="800000"/>
                <a:headEnd/>
                <a:tailEnd/>
              </a:ln>
            </p:spPr>
          </p:pic>
          <p:pic>
            <p:nvPicPr>
              <p:cNvPr id="98" name="Picture 97" descr="http://t0.gstatic.com/images?q=tbn:ANd9GcRwwChU02O_iT9y8vZQh-Gs-VAxs6P9rdghYc01LLbbpNzIMrON"/>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43360" y="4386301"/>
                <a:ext cx="304799" cy="170931"/>
              </a:xfrm>
              <a:prstGeom prst="rect">
                <a:avLst/>
              </a:prstGeom>
              <a:noFill/>
            </p:spPr>
          </p:pic>
        </p:grpSp>
        <p:sp>
          <p:nvSpPr>
            <p:cNvPr id="84" name="TextBox 83"/>
            <p:cNvSpPr txBox="1"/>
            <p:nvPr/>
          </p:nvSpPr>
          <p:spPr>
            <a:xfrm>
              <a:off x="6399212" y="5967875"/>
              <a:ext cx="1395411" cy="270981"/>
            </a:xfrm>
            <a:prstGeom prst="rect">
              <a:avLst/>
            </a:prstGeom>
            <a:noFill/>
          </p:spPr>
          <p:txBody>
            <a:bodyPr wrap="square" lIns="0" tIns="0" rIns="0" bIns="0" rtlCol="0">
              <a:noAutofit/>
            </a:bodyPr>
            <a:lstStyle/>
            <a:p>
              <a:pPr algn="ctr">
                <a:lnSpc>
                  <a:spcPct val="110000"/>
                </a:lnSpc>
                <a:spcAft>
                  <a:spcPts val="600"/>
                </a:spcAft>
              </a:pPr>
              <a:r>
                <a:rPr lang="en-US" altLang="zh-TW" sz="1000" smtClean="0">
                  <a:latin typeface="Arial"/>
                  <a:ea typeface="Microsoft JhengHei"/>
                </a:rPr>
                <a:t>x86 </a:t>
              </a:r>
              <a:r>
                <a:rPr lang="zh-TW" altLang="en-US" sz="1000" smtClean="0">
                  <a:latin typeface="Arial"/>
                  <a:ea typeface="Microsoft JhengHei"/>
                </a:rPr>
                <a:t>伺服器</a:t>
              </a:r>
              <a:endParaRPr lang="zh-TW" altLang="en-US" sz="1000" dirty="0">
                <a:latin typeface="Arial"/>
                <a:ea typeface="Microsoft JhengHei"/>
              </a:endParaRPr>
            </a:p>
          </p:txBody>
        </p:sp>
        <p:sp>
          <p:nvSpPr>
            <p:cNvPr id="102" name="TextBox 101"/>
            <p:cNvSpPr txBox="1"/>
            <p:nvPr/>
          </p:nvSpPr>
          <p:spPr>
            <a:xfrm>
              <a:off x="9447214" y="5895867"/>
              <a:ext cx="1066799" cy="227368"/>
            </a:xfrm>
            <a:prstGeom prst="rect">
              <a:avLst/>
            </a:prstGeom>
            <a:noFill/>
          </p:spPr>
          <p:txBody>
            <a:bodyPr wrap="square" lIns="0" tIns="0" rIns="0" bIns="0" rtlCol="0">
              <a:noAutofit/>
            </a:bodyPr>
            <a:lstStyle/>
            <a:p>
              <a:pPr algn="ctr">
                <a:lnSpc>
                  <a:spcPct val="110000"/>
                </a:lnSpc>
                <a:spcAft>
                  <a:spcPts val="600"/>
                </a:spcAft>
              </a:pPr>
              <a:r>
                <a:rPr lang="zh-TW" altLang="en-US" sz="1000" smtClean="0">
                  <a:latin typeface="Arial"/>
                  <a:ea typeface="Microsoft JhengHei"/>
                </a:rPr>
                <a:t>雲端物件儲存</a:t>
              </a:r>
              <a:endParaRPr lang="zh-TW" altLang="en-US" sz="1000" dirty="0" smtClean="0">
                <a:latin typeface="Arial"/>
                <a:ea typeface="Microsoft JhengHei"/>
              </a:endParaRPr>
            </a:p>
          </p:txBody>
        </p:sp>
        <p:grpSp>
          <p:nvGrpSpPr>
            <p:cNvPr id="69" name="Group 68"/>
            <p:cNvGrpSpPr/>
            <p:nvPr/>
          </p:nvGrpSpPr>
          <p:grpSpPr>
            <a:xfrm>
              <a:off x="7923211" y="5586103"/>
              <a:ext cx="610855" cy="451801"/>
              <a:chOff x="2057400" y="3721418"/>
              <a:chExt cx="687264" cy="584913"/>
            </a:xfrm>
          </p:grpSpPr>
          <p:pic>
            <p:nvPicPr>
              <p:cNvPr id="76" name="Picture 10" descr="VMW_ICON_StorageArray_2D(F).png"/>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4161039"/>
                <a:ext cx="685800"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0" descr="VMW_ICON_StorageArray_2D(F).png"/>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4015747"/>
                <a:ext cx="685800"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0" descr="VMW_ICON_StorageArray_2D(F).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3866710"/>
                <a:ext cx="687264"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0" descr="VMW_ICON_StorageArray_2D(F).png"/>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3721418"/>
                <a:ext cx="685800"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oup 69"/>
            <p:cNvGrpSpPr/>
            <p:nvPr/>
          </p:nvGrpSpPr>
          <p:grpSpPr>
            <a:xfrm>
              <a:off x="8562081" y="5586102"/>
              <a:ext cx="581767" cy="443661"/>
              <a:chOff x="2057400" y="3721418"/>
              <a:chExt cx="687497" cy="574375"/>
            </a:xfrm>
          </p:grpSpPr>
          <p:pic>
            <p:nvPicPr>
              <p:cNvPr id="72" name="Picture 10" descr="VMW_ICON_StorageArray_2D(F).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400" y="4150501"/>
                <a:ext cx="687497"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0" descr="VMW_ICON_StorageArray_2D(F).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400" y="4005209"/>
                <a:ext cx="687497"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 descr="VMW_ICON_StorageArray_2D(F).png"/>
              <p:cNvPicPr>
                <a:picLocks/>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400" y="3858313"/>
                <a:ext cx="685800"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0" descr="VMW_ICON_StorageArray_2D(F).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7400" y="3721418"/>
                <a:ext cx="687497" cy="14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 name="Picture 27" descr="ICON_Cloud_Q30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47213" y="5449319"/>
              <a:ext cx="1066799" cy="41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Rounded Rectangle 62"/>
          <p:cNvSpPr/>
          <p:nvPr/>
        </p:nvSpPr>
        <p:spPr bwMode="auto">
          <a:xfrm>
            <a:off x="4331954" y="4565982"/>
            <a:ext cx="3258399" cy="320861"/>
          </a:xfrm>
          <a:prstGeom prst="roundRect">
            <a:avLst>
              <a:gd name="adj" fmla="val 0"/>
            </a:avLst>
          </a:prstGeom>
          <a:ln w="508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FFFFFF"/>
                </a:solidFill>
                <a:latin typeface="Arial"/>
                <a:ea typeface="Microsoft JhengHei"/>
              </a:rPr>
              <a:t>vSphere</a:t>
            </a:r>
          </a:p>
        </p:txBody>
      </p:sp>
      <p:pic>
        <p:nvPicPr>
          <p:cNvPr id="166" name="Picture 165"/>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6145980" y="2819400"/>
            <a:ext cx="493200" cy="374904"/>
          </a:xfrm>
          <a:prstGeom prst="rect">
            <a:avLst/>
          </a:prstGeom>
          <a:noFill/>
          <a:effectLst>
            <a:glow rad="101600">
              <a:srgbClr val="FFD700">
                <a:alpha val="75000"/>
              </a:srgbClr>
            </a:glow>
          </a:effectLst>
        </p:spPr>
      </p:pic>
      <p:pic>
        <p:nvPicPr>
          <p:cNvPr id="164" name="Picture 163"/>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4803178" y="2819400"/>
            <a:ext cx="493200" cy="374904"/>
          </a:xfrm>
          <a:prstGeom prst="rect">
            <a:avLst/>
          </a:prstGeom>
          <a:noFill/>
          <a:effectLst>
            <a:glow rad="101600">
              <a:srgbClr val="CD7F32">
                <a:alpha val="75000"/>
              </a:srgbClr>
            </a:glow>
          </a:effectLst>
        </p:spPr>
      </p:pic>
      <p:grpSp>
        <p:nvGrpSpPr>
          <p:cNvPr id="20" name="Group 19"/>
          <p:cNvGrpSpPr/>
          <p:nvPr/>
        </p:nvGrpSpPr>
        <p:grpSpPr>
          <a:xfrm>
            <a:off x="5017942" y="3276600"/>
            <a:ext cx="417632" cy="381000"/>
            <a:chOff x="10666411" y="3048000"/>
            <a:chExt cx="556697" cy="381000"/>
          </a:xfrm>
        </p:grpSpPr>
        <p:sp>
          <p:nvSpPr>
            <p:cNvPr id="170" name="Rounded Rectangle 169"/>
            <p:cNvSpPr/>
            <p:nvPr/>
          </p:nvSpPr>
          <p:spPr bwMode="auto">
            <a:xfrm>
              <a:off x="10666453" y="3048000"/>
              <a:ext cx="556655" cy="381000"/>
            </a:xfrm>
            <a:prstGeom prst="roundRect">
              <a:avLst/>
            </a:prstGeom>
            <a:solidFill>
              <a:schemeClr val="bg1">
                <a:lumMod val="95000"/>
              </a:schemeClr>
            </a:solidFill>
            <a:ln w="19050">
              <a:solidFill>
                <a:schemeClr val="tx1"/>
              </a:solidFill>
              <a:round/>
              <a:headEnd/>
              <a:tailEnd/>
            </a:ln>
          </p:spPr>
          <p:txBody>
            <a:bodyPr wrap="none" lIns="0" tIns="0" rIns="0" bIns="0" rtlCol="0" anchor="ctr"/>
            <a:lstStyle/>
            <a:p>
              <a:endParaRPr lang="en-US" dirty="0" err="1">
                <a:solidFill>
                  <a:srgbClr val="FFFFFF"/>
                </a:solidFill>
              </a:endParaRPr>
            </a:p>
          </p:txBody>
        </p:sp>
        <p:pic>
          <p:nvPicPr>
            <p:cNvPr id="171" name="Picture 170" descr="replication.png"/>
            <p:cNvPicPr>
              <a:picLocks/>
            </p:cNvPicPr>
            <p:nvPr/>
          </p:nvPicPr>
          <p:blipFill rotWithShape="1">
            <a:blip r:embed="rId19" cstate="print">
              <a:extLst>
                <a:ext uri="{28A0092B-C50C-407E-A947-70E740481C1C}">
                  <a14:useLocalDpi xmlns:a14="http://schemas.microsoft.com/office/drawing/2010/main" val="0"/>
                </a:ext>
              </a:extLst>
            </a:blip>
            <a:srcRect b="-2"/>
            <a:stretch/>
          </p:blipFill>
          <p:spPr>
            <a:xfrm>
              <a:off x="10666411" y="3216275"/>
              <a:ext cx="551856" cy="184150"/>
            </a:xfrm>
            <a:prstGeom prst="rect">
              <a:avLst/>
            </a:prstGeom>
          </p:spPr>
        </p:pic>
        <p:sp>
          <p:nvSpPr>
            <p:cNvPr id="157" name="TextBox 39"/>
            <p:cNvSpPr txBox="1"/>
            <p:nvPr/>
          </p:nvSpPr>
          <p:spPr>
            <a:xfrm>
              <a:off x="10666412" y="3093720"/>
              <a:ext cx="360990" cy="76944"/>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pPr algn="r"/>
              <a:r>
                <a:rPr lang="zh-TW" altLang="en-US" sz="500" b="1" smtClean="0">
                  <a:solidFill>
                    <a:schemeClr val="tx1"/>
                  </a:solidFill>
                  <a:latin typeface="Arial"/>
                  <a:ea typeface="Microsoft JhengHei"/>
                  <a:cs typeface="Arial" pitchFamily="34" charset="0"/>
                </a:rPr>
                <a:t>複寫</a:t>
              </a:r>
              <a:endParaRPr lang="zh-TW" altLang="en-US" sz="500" b="1" dirty="0">
                <a:solidFill>
                  <a:schemeClr val="tx1"/>
                </a:solidFill>
                <a:latin typeface="Arial"/>
                <a:ea typeface="Microsoft JhengHei"/>
                <a:cs typeface="Arial" pitchFamily="34" charset="0"/>
              </a:endParaRPr>
            </a:p>
          </p:txBody>
        </p:sp>
      </p:grpSp>
      <p:grpSp>
        <p:nvGrpSpPr>
          <p:cNvPr id="19" name="Group 18"/>
          <p:cNvGrpSpPr/>
          <p:nvPr/>
        </p:nvGrpSpPr>
        <p:grpSpPr>
          <a:xfrm>
            <a:off x="5975455" y="3200400"/>
            <a:ext cx="442016" cy="381000"/>
            <a:chOff x="11256961" y="3048000"/>
            <a:chExt cx="589201" cy="381000"/>
          </a:xfrm>
        </p:grpSpPr>
        <p:sp>
          <p:nvSpPr>
            <p:cNvPr id="165" name="Rounded Rectangle 164"/>
            <p:cNvSpPr/>
            <p:nvPr/>
          </p:nvSpPr>
          <p:spPr bwMode="auto">
            <a:xfrm>
              <a:off x="11276012" y="3048000"/>
              <a:ext cx="556655" cy="381000"/>
            </a:xfrm>
            <a:prstGeom prst="roundRect">
              <a:avLst/>
            </a:prstGeom>
            <a:solidFill>
              <a:schemeClr val="bg1">
                <a:lumMod val="95000"/>
              </a:schemeClr>
            </a:solidFill>
            <a:ln w="19050">
              <a:solidFill>
                <a:schemeClr val="tx1"/>
              </a:solidFill>
              <a:round/>
              <a:headEnd/>
              <a:tailEnd/>
            </a:ln>
          </p:spPr>
          <p:txBody>
            <a:bodyPr wrap="none" lIns="0" tIns="0" rIns="0" bIns="0" rtlCol="0" anchor="ctr"/>
            <a:lstStyle/>
            <a:p>
              <a:endParaRPr lang="en-US" dirty="0" err="1">
                <a:solidFill>
                  <a:srgbClr val="FFFFFF"/>
                </a:solidFill>
              </a:endParaRPr>
            </a:p>
          </p:txBody>
        </p:sp>
        <p:pic>
          <p:nvPicPr>
            <p:cNvPr id="161" name="Picture 160" descr="snaps.png"/>
            <p:cNvPicPr>
              <a:picLocks/>
            </p:cNvPicPr>
            <p:nvPr/>
          </p:nvPicPr>
          <p:blipFill rotWithShape="1">
            <a:blip r:embed="rId20" cstate="print">
              <a:extLst>
                <a:ext uri="{28A0092B-C50C-407E-A947-70E740481C1C}">
                  <a14:useLocalDpi xmlns:a14="http://schemas.microsoft.com/office/drawing/2010/main" val="0"/>
                </a:ext>
              </a:extLst>
            </a:blip>
            <a:srcRect/>
            <a:stretch/>
          </p:blipFill>
          <p:spPr>
            <a:xfrm>
              <a:off x="11276011" y="3182112"/>
              <a:ext cx="518265" cy="228600"/>
            </a:xfrm>
            <a:prstGeom prst="rect">
              <a:avLst/>
            </a:prstGeom>
          </p:spPr>
        </p:pic>
        <p:sp>
          <p:nvSpPr>
            <p:cNvPr id="163" name="TextBox 39"/>
            <p:cNvSpPr txBox="1"/>
            <p:nvPr/>
          </p:nvSpPr>
          <p:spPr>
            <a:xfrm>
              <a:off x="11256961" y="3090672"/>
              <a:ext cx="589201" cy="76944"/>
            </a:xfrm>
            <a:prstGeom prst="rect">
              <a:avLst/>
            </a:prstGeom>
            <a:noFill/>
          </p:spPr>
          <p:txBody>
            <a:bodyPr wrap="square" lIns="0" tIns="0" rIns="0" bIns="0" rtlCol="0">
              <a:spAutoFit/>
            </a:bodyPr>
            <a:ls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r>
                <a:rPr lang="zh-TW" altLang="en-US" sz="500" b="1" smtClean="0">
                  <a:solidFill>
                    <a:schemeClr val="tx1"/>
                  </a:solidFill>
                  <a:latin typeface="Arial"/>
                  <a:ea typeface="Microsoft JhengHei"/>
                  <a:cs typeface="Arial" pitchFamily="34" charset="0"/>
                </a:rPr>
                <a:t>快照</a:t>
              </a:r>
              <a:endParaRPr lang="zh-TW" altLang="en-US" sz="500" b="1" dirty="0">
                <a:solidFill>
                  <a:schemeClr val="tx1"/>
                </a:solidFill>
                <a:latin typeface="Arial"/>
                <a:ea typeface="Microsoft JhengHei"/>
                <a:cs typeface="Arial" pitchFamily="34" charset="0"/>
              </a:endParaRPr>
            </a:p>
          </p:txBody>
        </p:sp>
      </p:grpSp>
    </p:spTree>
    <p:extLst>
      <p:ext uri="{BB962C8B-B14F-4D97-AF65-F5344CB8AC3E}">
        <p14:creationId xmlns:p14="http://schemas.microsoft.com/office/powerpoint/2010/main" val="366573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par>
                                <p:cTn id="21" presetID="1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up)">
                                      <p:cBhvr>
                                        <p:cTn id="24" dur="500"/>
                                        <p:tgtEl>
                                          <p:spTgt spid="13"/>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3.95833E-6 4.07407E-6 L -0.00885 0.0949 " pathEditMode="relative" rAng="0" ptsTypes="AA">
                                      <p:cBhvr>
                                        <p:cTn id="38" dur="2000" fill="hold"/>
                                        <p:tgtEl>
                                          <p:spTgt spid="164"/>
                                        </p:tgtEl>
                                        <p:attrNameLst>
                                          <p:attrName>ppt_x</p:attrName>
                                          <p:attrName>ppt_y</p:attrName>
                                        </p:attrNameLst>
                                      </p:cBhvr>
                                      <p:rCtr x="-443" y="4745"/>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childTnLst>
                          </p:cTn>
                        </p:par>
                        <p:par>
                          <p:cTn id="43" fill="hold">
                            <p:stCondLst>
                              <p:cond delay="0"/>
                            </p:stCondLst>
                            <p:childTnLst>
                              <p:par>
                                <p:cTn id="44" presetID="0" presetClass="path" presetSubtype="0" accel="50000" decel="50000" fill="hold" nodeType="afterEffect">
                                  <p:stCondLst>
                                    <p:cond delay="0"/>
                                  </p:stCondLst>
                                  <p:childTnLst>
                                    <p:animMotion origin="layout" path="M 1.04167E-6 4.07407E-6 L -0.04948 0.08379 " pathEditMode="relative" rAng="0" ptsTypes="AA">
                                      <p:cBhvr>
                                        <p:cTn id="45" dur="2000" fill="hold"/>
                                        <p:tgtEl>
                                          <p:spTgt spid="166"/>
                                        </p:tgtEl>
                                        <p:attrNameLst>
                                          <p:attrName>ppt_x</p:attrName>
                                          <p:attrName>ppt_y</p:attrName>
                                        </p:attrNameLst>
                                      </p:cBhvr>
                                      <p:rCtr x="-2474" y="4190"/>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2" grpId="0"/>
      <p:bldP spid="149" grpId="0"/>
      <p:bldP spid="168" grpId="0"/>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31512" y="1676400"/>
            <a:ext cx="1511794" cy="4421902"/>
            <a:chOff x="8973012" y="1676400"/>
            <a:chExt cx="2015200" cy="4421902"/>
          </a:xfrm>
        </p:grpSpPr>
        <p:sp>
          <p:nvSpPr>
            <p:cNvPr id="119" name="Rectangle 118"/>
            <p:cNvSpPr/>
            <p:nvPr/>
          </p:nvSpPr>
          <p:spPr>
            <a:xfrm rot="10800000">
              <a:off x="8973012" y="1676400"/>
              <a:ext cx="2015200" cy="4421902"/>
            </a:xfrm>
            <a:prstGeom prst="rect">
              <a:avLst/>
            </a:prstGeom>
            <a:gradFill flip="none" rotWithShape="1">
              <a:gsLst>
                <a:gs pos="0">
                  <a:schemeClr val="bg1">
                    <a:lumMod val="95000"/>
                  </a:schemeClr>
                </a:gs>
                <a:gs pos="100000">
                  <a:schemeClr val="bg1">
                    <a:lumMod val="95000"/>
                    <a:alpha val="0"/>
                  </a:schemeClr>
                </a:gs>
              </a:gsLst>
              <a:lin ang="0" scaled="1"/>
              <a:tileRect/>
            </a:gradFill>
            <a:ln>
              <a:gradFill flip="none" rotWithShape="1">
                <a:gsLst>
                  <a:gs pos="0">
                    <a:schemeClr val="bg2"/>
                  </a:gs>
                  <a:gs pos="100000">
                    <a:schemeClr val="bg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9" name="Picture 1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12559" y="1817823"/>
              <a:ext cx="1247675" cy="32904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9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371011" y="4606305"/>
              <a:ext cx="1219202" cy="496800"/>
            </a:xfrm>
            <a:prstGeom prst="rect">
              <a:avLst/>
            </a:prstGeom>
          </p:spPr>
        </p:pic>
        <p:pic>
          <p:nvPicPr>
            <p:cNvPr id="110" name="Picture 10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070171" y="4042706"/>
              <a:ext cx="1823525" cy="360000"/>
            </a:xfrm>
            <a:prstGeom prst="rect">
              <a:avLst/>
            </a:prstGeom>
          </p:spPr>
        </p:pic>
        <p:pic>
          <p:nvPicPr>
            <p:cNvPr id="114" name="Picture 1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9193153" y="3621934"/>
              <a:ext cx="1574921" cy="162000"/>
            </a:xfrm>
            <a:prstGeom prst="rect">
              <a:avLst/>
            </a:prstGeom>
          </p:spPr>
        </p:pic>
        <p:pic>
          <p:nvPicPr>
            <p:cNvPr id="116" name="Picture 115"/>
            <p:cNvPicPr>
              <a:picLocks/>
            </p:cNvPicPr>
            <p:nvPr/>
          </p:nvPicPr>
          <p:blipFill rotWithShape="1">
            <a:blip r:embed="rId7" cstate="print">
              <a:extLst>
                <a:ext uri="{28A0092B-C50C-407E-A947-70E740481C1C}">
                  <a14:useLocalDpi xmlns:a14="http://schemas.microsoft.com/office/drawing/2010/main" val="0"/>
                </a:ext>
              </a:extLst>
            </a:blip>
            <a:srcRect b="23433"/>
            <a:stretch/>
          </p:blipFill>
          <p:spPr>
            <a:xfrm>
              <a:off x="9371011" y="5470958"/>
              <a:ext cx="1219202" cy="262800"/>
            </a:xfrm>
            <a:prstGeom prst="rect">
              <a:avLst/>
            </a:prstGeom>
          </p:spPr>
        </p:pic>
        <p:pic>
          <p:nvPicPr>
            <p:cNvPr id="117" name="Picture 27" descr="C:\Users\mpaskin\Desktop\ASG Icons\133971_VMware_IBM_ASG.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7954" y="3079979"/>
              <a:ext cx="1262071" cy="33922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584154" y="2351647"/>
              <a:ext cx="1055725" cy="523549"/>
            </a:xfrm>
            <a:prstGeom prst="rect">
              <a:avLst/>
            </a:prstGeom>
          </p:spPr>
        </p:pic>
      </p:grpSp>
      <p:grpSp>
        <p:nvGrpSpPr>
          <p:cNvPr id="11" name="Group 10"/>
          <p:cNvGrpSpPr/>
          <p:nvPr/>
        </p:nvGrpSpPr>
        <p:grpSpPr>
          <a:xfrm>
            <a:off x="398963" y="1676400"/>
            <a:ext cx="1511794" cy="4421902"/>
            <a:chOff x="531812" y="1676400"/>
            <a:chExt cx="2015200" cy="4421902"/>
          </a:xfrm>
        </p:grpSpPr>
        <p:sp>
          <p:nvSpPr>
            <p:cNvPr id="10" name="Rectangle 9"/>
            <p:cNvSpPr/>
            <p:nvPr/>
          </p:nvSpPr>
          <p:spPr>
            <a:xfrm>
              <a:off x="531812" y="1676400"/>
              <a:ext cx="2015200" cy="4421902"/>
            </a:xfrm>
            <a:prstGeom prst="rect">
              <a:avLst/>
            </a:prstGeom>
            <a:gradFill flip="none" rotWithShape="1">
              <a:gsLst>
                <a:gs pos="0">
                  <a:schemeClr val="bg1">
                    <a:lumMod val="95000"/>
                  </a:schemeClr>
                </a:gs>
                <a:gs pos="100000">
                  <a:schemeClr val="bg1">
                    <a:lumMod val="95000"/>
                    <a:alpha val="0"/>
                  </a:schemeClr>
                </a:gs>
              </a:gsLst>
              <a:lin ang="0" scaled="1"/>
              <a:tileRect/>
            </a:gradFill>
            <a:ln>
              <a:gradFill flip="none" rotWithShape="1">
                <a:gsLst>
                  <a:gs pos="0">
                    <a:schemeClr val="bg2"/>
                  </a:gs>
                  <a:gs pos="100000">
                    <a:schemeClr val="bg2">
                      <a:alpha val="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1" name="Picture 8"/>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44598" y="1817823"/>
              <a:ext cx="715014" cy="620577"/>
            </a:xfrm>
            <a:prstGeom prst="rect">
              <a:avLst/>
            </a:prstGeom>
            <a:noFill/>
            <a:ln>
              <a:noFill/>
            </a:ln>
          </p:spPr>
        </p:pic>
        <p:pic>
          <p:nvPicPr>
            <p:cNvPr id="92" name="Picture 2"/>
            <p:cNvPicPr>
              <a:picLocks noChangeArrowheads="1"/>
            </p:cNvPicPr>
            <p:nvPr/>
          </p:nvPicPr>
          <p:blipFill rotWithShape="1">
            <a:blip r:embed="rId11" cstate="print">
              <a:extLst>
                <a:ext uri="{28A0092B-C50C-407E-A947-70E740481C1C}">
                  <a14:useLocalDpi xmlns:a14="http://schemas.microsoft.com/office/drawing/2010/main" val="0"/>
                </a:ext>
              </a:extLst>
            </a:blip>
            <a:srcRect l="8837" t="8837" r="8837" b="8837"/>
            <a:stretch/>
          </p:blipFill>
          <p:spPr bwMode="auto">
            <a:xfrm>
              <a:off x="967526" y="3327444"/>
              <a:ext cx="921360" cy="69129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997527" y="2567276"/>
              <a:ext cx="839781" cy="63129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2"/>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49649" y="5283088"/>
              <a:ext cx="1391637" cy="48897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792120" y="4633160"/>
              <a:ext cx="1391637" cy="52105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90604" y="4147612"/>
              <a:ext cx="1660367" cy="356672"/>
            </a:xfrm>
            <a:prstGeom prst="rect">
              <a:avLst/>
            </a:prstGeom>
          </p:spPr>
        </p:pic>
      </p:grpSp>
      <p:sp>
        <p:nvSpPr>
          <p:cNvPr id="3" name="Title 2"/>
          <p:cNvSpPr>
            <a:spLocks noGrp="1"/>
          </p:cNvSpPr>
          <p:nvPr>
            <p:ph type="title"/>
          </p:nvPr>
        </p:nvSpPr>
        <p:spPr/>
        <p:txBody>
          <a:bodyPr/>
          <a:lstStyle/>
          <a:p>
            <a:r>
              <a:rPr lang="zh-TW" altLang="en-US" smtClean="0">
                <a:ea typeface="Microsoft JhengHei"/>
              </a:rPr>
              <a:t>軟體定義的儲存</a:t>
            </a:r>
            <a:endParaRPr lang="zh-TW" altLang="en-US" dirty="0">
              <a:ea typeface="Microsoft JhengHei"/>
            </a:endParaRPr>
          </a:p>
        </p:txBody>
      </p:sp>
      <p:sp>
        <p:nvSpPr>
          <p:cNvPr id="168" name="Slide Number Placeholder 3"/>
          <p:cNvSpPr>
            <a:spLocks noGrp="1"/>
          </p:cNvSpPr>
          <p:nvPr>
            <p:ph type="sldNum" sz="quarter" idx="12"/>
          </p:nvPr>
        </p:nvSpPr>
        <p:spPr/>
        <p:txBody>
          <a:bodyPr/>
          <a:lstStyle/>
          <a:p>
            <a:fld id="{6EA6D8CF-3CDE-4807-BCD2-C9F2B831AAA5}" type="slidenum">
              <a:rPr lang="en-US" smtClean="0">
                <a:solidFill>
                  <a:prstClr val="white"/>
                </a:solidFill>
                <a:latin typeface="Arial"/>
                <a:ea typeface="Microsoft JhengHei"/>
              </a:rPr>
              <a:pPr/>
              <a:t>9</a:t>
            </a:fld>
            <a:endParaRPr lang="en-US" dirty="0">
              <a:solidFill>
                <a:prstClr val="white"/>
              </a:solidFill>
              <a:latin typeface="Arial"/>
              <a:ea typeface="Microsoft JhengHei"/>
            </a:endParaRPr>
          </a:p>
        </p:txBody>
      </p:sp>
      <p:sp>
        <p:nvSpPr>
          <p:cNvPr id="4" name="Text Placeholder 3"/>
          <p:cNvSpPr>
            <a:spLocks noGrp="1"/>
          </p:cNvSpPr>
          <p:nvPr>
            <p:ph type="body" sz="quarter" idx="13"/>
          </p:nvPr>
        </p:nvSpPr>
        <p:spPr/>
        <p:txBody>
          <a:bodyPr/>
          <a:lstStyle/>
          <a:p>
            <a:r>
              <a:rPr lang="zh-TW" altLang="en-US" smtClean="0">
                <a:ea typeface="Microsoft JhengHei"/>
              </a:rPr>
              <a:t>將虛擬化的高效率運作模式帶到儲存裝置</a:t>
            </a:r>
            <a:endParaRPr lang="zh-TW" altLang="en-US" dirty="0">
              <a:ea typeface="Microsoft JhengHei"/>
            </a:endParaRPr>
          </a:p>
        </p:txBody>
      </p:sp>
      <p:grpSp>
        <p:nvGrpSpPr>
          <p:cNvPr id="166" name="Group 165"/>
          <p:cNvGrpSpPr/>
          <p:nvPr/>
        </p:nvGrpSpPr>
        <p:grpSpPr>
          <a:xfrm>
            <a:off x="1910757" y="3073647"/>
            <a:ext cx="4833511" cy="874541"/>
            <a:chOff x="1237783" y="3125068"/>
            <a:chExt cx="6443003" cy="874541"/>
          </a:xfrm>
        </p:grpSpPr>
        <p:sp>
          <p:nvSpPr>
            <p:cNvPr id="167" name="Rectangle 166"/>
            <p:cNvSpPr/>
            <p:nvPr/>
          </p:nvSpPr>
          <p:spPr>
            <a:xfrm>
              <a:off x="1237783" y="3125068"/>
              <a:ext cx="6443003" cy="874541"/>
            </a:xfrm>
            <a:prstGeom prst="rect">
              <a:avLst/>
            </a:prstGeom>
            <a:gradFill flip="none" rotWithShape="1">
              <a:gsLst>
                <a:gs pos="0">
                  <a:schemeClr val="accent2">
                    <a:lumMod val="75000"/>
                  </a:schemeClr>
                </a:gs>
                <a:gs pos="100000">
                  <a:schemeClr val="accent2">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p:txBody>
        </p:sp>
        <p:sp>
          <p:nvSpPr>
            <p:cNvPr id="169" name="TextBox 168"/>
            <p:cNvSpPr txBox="1"/>
            <p:nvPr/>
          </p:nvSpPr>
          <p:spPr>
            <a:xfrm>
              <a:off x="3394753" y="3144932"/>
              <a:ext cx="2993666" cy="307777"/>
            </a:xfrm>
            <a:prstGeom prst="rect">
              <a:avLst/>
            </a:prstGeom>
            <a:noFill/>
          </p:spPr>
          <p:txBody>
            <a:bodyPr wrap="square" anchor="ctr">
              <a:spAutoFit/>
            </a:bodyPr>
            <a:lstStyle/>
            <a:p>
              <a:pPr algn="ctr">
                <a:defRPr/>
              </a:pPr>
              <a:r>
                <a:rPr lang="zh-TW" altLang="en-US" sz="1400" b="1" smtClean="0">
                  <a:solidFill>
                    <a:prstClr val="white"/>
                  </a:solidFill>
                  <a:latin typeface="Arial"/>
                  <a:ea typeface="Microsoft JhengHei"/>
                  <a:cs typeface="Arial" pitchFamily="-65" charset="0"/>
                </a:rPr>
                <a:t>虛擬資料服務</a:t>
              </a:r>
              <a:endParaRPr lang="zh-TW" altLang="en-US" sz="1400" b="1" dirty="0">
                <a:solidFill>
                  <a:prstClr val="white"/>
                </a:solidFill>
                <a:latin typeface="Arial"/>
                <a:ea typeface="Microsoft JhengHei"/>
                <a:cs typeface="Arial" pitchFamily="-65" charset="0"/>
              </a:endParaRPr>
            </a:p>
          </p:txBody>
        </p:sp>
        <p:pic>
          <p:nvPicPr>
            <p:cNvPr id="170" name="Picture 212" descr="ICON_CheckMark_Q308"/>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57441" y="3144933"/>
              <a:ext cx="614240" cy="2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 name="Group 170"/>
            <p:cNvGrpSpPr/>
            <p:nvPr/>
          </p:nvGrpSpPr>
          <p:grpSpPr>
            <a:xfrm>
              <a:off x="1554107" y="3449326"/>
              <a:ext cx="1809369" cy="461665"/>
              <a:chOff x="6303190" y="4666955"/>
              <a:chExt cx="1447800" cy="567629"/>
            </a:xfrm>
          </p:grpSpPr>
          <p:pic>
            <p:nvPicPr>
              <p:cNvPr id="178" name="Picture 10" descr="C:\Users\Abject-3D\Desktop\VMWare Files\FINAL diagrams\Basic Virtualization\3D PNGs\DGRM_DRS_R2_Q408_Comm_4.png"/>
              <p:cNvPicPr>
                <a:picLocks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6303190" y="4724401"/>
                <a:ext cx="14478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9" name="TextBox 178"/>
              <p:cNvSpPr txBox="1"/>
              <p:nvPr/>
            </p:nvSpPr>
            <p:spPr>
              <a:xfrm>
                <a:off x="6419022" y="4666955"/>
                <a:ext cx="1258957" cy="567629"/>
              </a:xfrm>
              <a:prstGeom prst="rect">
                <a:avLst/>
              </a:prstGeom>
              <a:noFill/>
            </p:spPr>
            <p:txBody>
              <a:bodyPr wrap="square" anchor="ctr">
                <a:spAutoFit/>
              </a:bodyPr>
              <a:lstStyle/>
              <a:p>
                <a:pPr algn="ctr">
                  <a:defRPr/>
                </a:pPr>
                <a:r>
                  <a:rPr lang="en-US" sz="1200" b="1" dirty="0" smtClean="0">
                    <a:solidFill>
                      <a:srgbClr val="006990"/>
                    </a:solidFill>
                    <a:latin typeface="Arial"/>
                    <a:ea typeface="Microsoft JhengHei"/>
                    <a:cs typeface="Arial" pitchFamily="-65" charset="0"/>
                  </a:rPr>
                  <a:t>Data Protection</a:t>
                </a:r>
                <a:endParaRPr lang="en-US" sz="1200" b="1" dirty="0">
                  <a:solidFill>
                    <a:srgbClr val="006990"/>
                  </a:solidFill>
                  <a:latin typeface="Arial"/>
                  <a:ea typeface="Microsoft JhengHei"/>
                  <a:cs typeface="Arial" pitchFamily="-65" charset="0"/>
                </a:endParaRPr>
              </a:p>
            </p:txBody>
          </p:sp>
        </p:grpSp>
        <p:grpSp>
          <p:nvGrpSpPr>
            <p:cNvPr id="172" name="Group 171"/>
            <p:cNvGrpSpPr/>
            <p:nvPr/>
          </p:nvGrpSpPr>
          <p:grpSpPr>
            <a:xfrm>
              <a:off x="3649169" y="3496052"/>
              <a:ext cx="1809369" cy="371851"/>
              <a:chOff x="6303190" y="4724401"/>
              <a:chExt cx="1447800" cy="457200"/>
            </a:xfrm>
          </p:grpSpPr>
          <p:pic>
            <p:nvPicPr>
              <p:cNvPr id="176" name="Picture 10" descr="C:\Users\Abject-3D\Desktop\VMWare Files\FINAL diagrams\Basic Virtualization\3D PNGs\DGRM_DRS_R2_Q408_Comm_4.png"/>
              <p:cNvPicPr>
                <a:picLocks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6303190" y="4724401"/>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176"/>
              <p:cNvSpPr txBox="1"/>
              <p:nvPr/>
            </p:nvSpPr>
            <p:spPr>
              <a:xfrm>
                <a:off x="6419022" y="4780481"/>
                <a:ext cx="1258957" cy="340577"/>
              </a:xfrm>
              <a:prstGeom prst="rect">
                <a:avLst/>
              </a:prstGeom>
              <a:noFill/>
            </p:spPr>
            <p:txBody>
              <a:bodyPr wrap="square" anchor="ctr">
                <a:spAutoFit/>
              </a:bodyPr>
              <a:lstStyle/>
              <a:p>
                <a:pPr algn="ctr">
                  <a:defRPr/>
                </a:pPr>
                <a:r>
                  <a:rPr lang="zh-TW" altLang="en-US" sz="1200" b="1" smtClean="0">
                    <a:solidFill>
                      <a:srgbClr val="006990"/>
                    </a:solidFill>
                    <a:latin typeface="Arial"/>
                    <a:ea typeface="Microsoft JhengHei"/>
                    <a:cs typeface="Arial" pitchFamily="-65" charset="0"/>
                  </a:rPr>
                  <a:t>行動力</a:t>
                </a:r>
                <a:endParaRPr lang="zh-TW" altLang="en-US" sz="1200" b="1" dirty="0">
                  <a:solidFill>
                    <a:srgbClr val="006990"/>
                  </a:solidFill>
                  <a:latin typeface="Arial"/>
                  <a:ea typeface="Microsoft JhengHei"/>
                  <a:cs typeface="Arial" pitchFamily="-65" charset="0"/>
                </a:endParaRPr>
              </a:p>
            </p:txBody>
          </p:sp>
        </p:grpSp>
        <p:grpSp>
          <p:nvGrpSpPr>
            <p:cNvPr id="173" name="Group 172"/>
            <p:cNvGrpSpPr/>
            <p:nvPr/>
          </p:nvGrpSpPr>
          <p:grpSpPr>
            <a:xfrm>
              <a:off x="5648997" y="3496053"/>
              <a:ext cx="1809369" cy="371851"/>
              <a:chOff x="6303190" y="4724401"/>
              <a:chExt cx="1447800" cy="457200"/>
            </a:xfrm>
          </p:grpSpPr>
          <p:pic>
            <p:nvPicPr>
              <p:cNvPr id="174" name="Picture 10" descr="C:\Users\Abject-3D\Desktop\VMWare Files\FINAL diagrams\Basic Virtualization\3D PNGs\DGRM_DRS_R2_Q408_Comm_4.png"/>
              <p:cNvPicPr>
                <a:picLocks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6303190" y="4724401"/>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TextBox 174"/>
              <p:cNvSpPr txBox="1"/>
              <p:nvPr/>
            </p:nvSpPr>
            <p:spPr>
              <a:xfrm>
                <a:off x="6419022" y="4780481"/>
                <a:ext cx="1258957" cy="340577"/>
              </a:xfrm>
              <a:prstGeom prst="rect">
                <a:avLst/>
              </a:prstGeom>
              <a:noFill/>
            </p:spPr>
            <p:txBody>
              <a:bodyPr wrap="square" anchor="ctr">
                <a:spAutoFit/>
              </a:bodyPr>
              <a:lstStyle/>
              <a:p>
                <a:pPr algn="ctr">
                  <a:defRPr/>
                </a:pPr>
                <a:r>
                  <a:rPr lang="zh-TW" altLang="en-US" sz="1200" b="1" smtClean="0">
                    <a:solidFill>
                      <a:srgbClr val="006990"/>
                    </a:solidFill>
                    <a:latin typeface="Arial"/>
                    <a:ea typeface="Microsoft JhengHei"/>
                    <a:cs typeface="Arial" pitchFamily="-65" charset="0"/>
                  </a:rPr>
                  <a:t>效能</a:t>
                </a:r>
                <a:endParaRPr lang="zh-TW" altLang="en-US" sz="1200" b="1" dirty="0">
                  <a:solidFill>
                    <a:srgbClr val="006990"/>
                  </a:solidFill>
                  <a:latin typeface="Arial"/>
                  <a:ea typeface="Microsoft JhengHei"/>
                  <a:cs typeface="Arial" pitchFamily="-65" charset="0"/>
                </a:endParaRPr>
              </a:p>
            </p:txBody>
          </p:sp>
        </p:grpSp>
      </p:grpSp>
      <p:grpSp>
        <p:nvGrpSpPr>
          <p:cNvPr id="7" name="Group 6"/>
          <p:cNvGrpSpPr/>
          <p:nvPr/>
        </p:nvGrpSpPr>
        <p:grpSpPr>
          <a:xfrm>
            <a:off x="1910757" y="1676401"/>
            <a:ext cx="4833511" cy="1352215"/>
            <a:chOff x="2547012" y="1676400"/>
            <a:chExt cx="6443003" cy="1352215"/>
          </a:xfrm>
        </p:grpSpPr>
        <p:pic>
          <p:nvPicPr>
            <p:cNvPr id="161" name="Picture 10" descr="ICON_VM_basic_flat_R2_Q408.png"/>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75210" y="1676400"/>
              <a:ext cx="815787"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2" descr="ICON_VM_basic_flat_R2_Q408.png"/>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68700" y="1676400"/>
              <a:ext cx="815787"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13" descr="ICON_VM_basic_flat_R2_Q408.png"/>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62189" y="1676400"/>
              <a:ext cx="815787"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14" descr="ICON_VM_basic_flat_R2_Q408.png"/>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55678" y="1676400"/>
              <a:ext cx="815787"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5" descr="ICON_VM_basic_flat_R2_Q408.png"/>
            <p:cNvPicPr>
              <a:picLocks/>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49167" y="1676400"/>
              <a:ext cx="815787"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 name="Rectangle 180"/>
            <p:cNvSpPr/>
            <p:nvPr/>
          </p:nvSpPr>
          <p:spPr>
            <a:xfrm>
              <a:off x="2547012" y="2341644"/>
              <a:ext cx="6443003" cy="686971"/>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p:txBody>
        </p:sp>
        <p:sp>
          <p:nvSpPr>
            <p:cNvPr id="182" name="TextBox 181"/>
            <p:cNvSpPr txBox="1"/>
            <p:nvPr/>
          </p:nvSpPr>
          <p:spPr>
            <a:xfrm>
              <a:off x="3610545" y="2513477"/>
              <a:ext cx="4315937" cy="307777"/>
            </a:xfrm>
            <a:prstGeom prst="rect">
              <a:avLst/>
            </a:prstGeom>
            <a:noFill/>
          </p:spPr>
          <p:txBody>
            <a:bodyPr wrap="square" anchor="ctr">
              <a:spAutoFit/>
            </a:bodyPr>
            <a:lstStyle/>
            <a:p>
              <a:pPr algn="ctr">
                <a:defRPr/>
              </a:pPr>
              <a:r>
                <a:rPr lang="zh-TW" altLang="en-US" sz="1400" b="1" smtClean="0">
                  <a:solidFill>
                    <a:prstClr val="white"/>
                  </a:solidFill>
                  <a:latin typeface="Arial"/>
                  <a:ea typeface="Microsoft JhengHei"/>
                  <a:cs typeface="Arial" pitchFamily="-65" charset="0"/>
                </a:rPr>
                <a:t>原則導向控制平台</a:t>
              </a:r>
              <a:endParaRPr lang="zh-TW" altLang="en-US" sz="1400" b="1" dirty="0">
                <a:solidFill>
                  <a:prstClr val="white"/>
                </a:solidFill>
                <a:latin typeface="Arial"/>
                <a:ea typeface="Microsoft JhengHei"/>
                <a:cs typeface="Arial" pitchFamily="-65" charset="0"/>
              </a:endParaRPr>
            </a:p>
          </p:txBody>
        </p:sp>
        <p:grpSp>
          <p:nvGrpSpPr>
            <p:cNvPr id="183" name="Group 182"/>
            <p:cNvGrpSpPr/>
            <p:nvPr/>
          </p:nvGrpSpPr>
          <p:grpSpPr>
            <a:xfrm>
              <a:off x="3454889" y="2384176"/>
              <a:ext cx="815789" cy="573505"/>
              <a:chOff x="4750332" y="2083917"/>
              <a:chExt cx="541131" cy="485446"/>
            </a:xfrm>
          </p:grpSpPr>
          <p:pic>
            <p:nvPicPr>
              <p:cNvPr id="196" name="Picture 195" descr="gear.png"/>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4750332" y="2083917"/>
                <a:ext cx="541131" cy="485446"/>
              </a:xfrm>
              <a:prstGeom prst="rect">
                <a:avLst/>
              </a:prstGeom>
            </p:spPr>
          </p:pic>
          <p:pic>
            <p:nvPicPr>
              <p:cNvPr id="201" name="Picture 200" descr="gear.png"/>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4982514" y="2288940"/>
                <a:ext cx="299213" cy="269748"/>
              </a:xfrm>
              <a:prstGeom prst="rect">
                <a:avLst/>
              </a:prstGeom>
            </p:spPr>
          </p:pic>
        </p:grpSp>
      </p:grpSp>
      <p:grpSp>
        <p:nvGrpSpPr>
          <p:cNvPr id="8" name="Group 7"/>
          <p:cNvGrpSpPr/>
          <p:nvPr/>
        </p:nvGrpSpPr>
        <p:grpSpPr>
          <a:xfrm>
            <a:off x="1910757" y="3988043"/>
            <a:ext cx="4833511" cy="2346538"/>
            <a:chOff x="2547012" y="3988043"/>
            <a:chExt cx="6443003" cy="2346538"/>
          </a:xfrm>
        </p:grpSpPr>
        <p:cxnSp>
          <p:nvCxnSpPr>
            <p:cNvPr id="138" name="Elbow Connector 137"/>
            <p:cNvCxnSpPr>
              <a:stCxn id="149" idx="2"/>
              <a:endCxn id="142" idx="0"/>
            </p:cNvCxnSpPr>
            <p:nvPr/>
          </p:nvCxnSpPr>
          <p:spPr>
            <a:xfrm rot="5400000">
              <a:off x="3679077" y="5298607"/>
              <a:ext cx="248361" cy="8487"/>
            </a:xfrm>
            <a:prstGeom prst="bentConnector3">
              <a:avLst>
                <a:gd name="adj1" fmla="val 50000"/>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rot="5400000">
              <a:off x="7768244" y="5230164"/>
              <a:ext cx="240691" cy="643"/>
            </a:xfrm>
            <a:prstGeom prst="bentConnector3">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5103813" y="5542016"/>
              <a:ext cx="681379" cy="571990"/>
              <a:chOff x="2057400" y="3721417"/>
              <a:chExt cx="685800" cy="579139"/>
            </a:xfrm>
          </p:grpSpPr>
          <p:pic>
            <p:nvPicPr>
              <p:cNvPr id="111" name="Picture 10" descr="VMW_ICON_StorageArray_2D(F).png"/>
              <p:cNvPicPr>
                <a:picLocks/>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57400" y="4154756"/>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 descr="VMW_ICON_StorageArray_2D(F).png"/>
              <p:cNvPicPr>
                <a:picLocks/>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57400" y="4008956"/>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0" descr="VMW_ICON_StorageArray_2D(F).png"/>
              <p:cNvPicPr>
                <a:picLocks/>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57400" y="3867217"/>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0" descr="VMW_ICON_StorageArray_2D(F).png"/>
              <p:cNvPicPr>
                <a:picLocks/>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57400" y="3721417"/>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103"/>
            <p:cNvGrpSpPr/>
            <p:nvPr/>
          </p:nvGrpSpPr>
          <p:grpSpPr>
            <a:xfrm>
              <a:off x="5903139" y="5542017"/>
              <a:ext cx="648713" cy="571989"/>
              <a:chOff x="2057400" y="3721418"/>
              <a:chExt cx="685800" cy="579138"/>
            </a:xfrm>
          </p:grpSpPr>
          <p:pic>
            <p:nvPicPr>
              <p:cNvPr id="106" name="Picture 10" descr="VMW_ICON_StorageArray_2D(F).png"/>
              <p:cNvPicPr>
                <a:picLocks/>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57400" y="4154756"/>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0" descr="VMW_ICON_StorageArray_2D(F).png"/>
              <p:cNvPicPr>
                <a:picLocks/>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57400" y="4008956"/>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0" descr="VMW_ICON_StorageArray_2D(F).png"/>
              <p:cNvPicPr>
                <a:picLocks/>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57400" y="3867217"/>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 descr="VMW_ICON_StorageArray_2D(F).png"/>
              <p:cNvPicPr>
                <a:picLocks/>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57400" y="3721418"/>
                <a:ext cx="685800" cy="14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 name="TextBox 104"/>
            <p:cNvSpPr txBox="1"/>
            <p:nvPr/>
          </p:nvSpPr>
          <p:spPr>
            <a:xfrm>
              <a:off x="5103813" y="6165304"/>
              <a:ext cx="1448039" cy="169277"/>
            </a:xfrm>
            <a:prstGeom prst="rect">
              <a:avLst/>
            </a:prstGeom>
            <a:noFill/>
          </p:spPr>
          <p:txBody>
            <a:bodyPr wrap="square" lIns="0" tIns="0" rIns="0" bIns="0" rtlCol="0">
              <a:spAutoFit/>
            </a:bodyPr>
            <a:lstStyle/>
            <a:p>
              <a:pPr algn="ctr">
                <a:spcAft>
                  <a:spcPts val="600"/>
                </a:spcAft>
              </a:pPr>
              <a:r>
                <a:rPr lang="en-US" sz="1100" dirty="0">
                  <a:solidFill>
                    <a:srgbClr val="717074">
                      <a:lumMod val="75000"/>
                    </a:srgbClr>
                  </a:solidFill>
                  <a:latin typeface="Arial"/>
                  <a:ea typeface="Microsoft JhengHei"/>
                </a:rPr>
                <a:t>SAN / NAS</a:t>
              </a:r>
            </a:p>
          </p:txBody>
        </p:sp>
        <p:cxnSp>
          <p:nvCxnSpPr>
            <p:cNvPr id="101" name="Elbow Connector 100"/>
            <p:cNvCxnSpPr>
              <a:stCxn id="135" idx="2"/>
              <a:endCxn id="115" idx="0"/>
            </p:cNvCxnSpPr>
            <p:nvPr/>
          </p:nvCxnSpPr>
          <p:spPr>
            <a:xfrm rot="5400000">
              <a:off x="5452888" y="5153357"/>
              <a:ext cx="380269" cy="397038"/>
            </a:xfrm>
            <a:prstGeom prst="bentConnector3">
              <a:avLst>
                <a:gd name="adj1" fmla="val 50000"/>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135" idx="2"/>
              <a:endCxn id="109" idx="0"/>
            </p:cNvCxnSpPr>
            <p:nvPr/>
          </p:nvCxnSpPr>
          <p:spPr>
            <a:xfrm rot="16200000" flipH="1">
              <a:off x="5844383" y="5158899"/>
              <a:ext cx="380270" cy="385955"/>
            </a:xfrm>
            <a:prstGeom prst="bentConnector3">
              <a:avLst>
                <a:gd name="adj1" fmla="val 50000"/>
              </a:avLst>
            </a:prstGeom>
            <a:ln w="190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2547012" y="3988043"/>
              <a:ext cx="6443003" cy="1242441"/>
            </a:xfrm>
            <a:prstGeom prst="rect">
              <a:avLst/>
            </a:prstGeom>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endParaRPr>
            </a:p>
          </p:txBody>
        </p:sp>
        <p:pic>
          <p:nvPicPr>
            <p:cNvPr id="135" name="Picture 6" descr="C:\Users\Abject-3D\Desktop\VMWare Files\FINAL diagrams\Basic Virtualization\3D PNGs\DGRM_DRS_R2_Q408_Comm_16.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89040" y="4346727"/>
              <a:ext cx="1904999" cy="815015"/>
            </a:xfrm>
            <a:prstGeom prst="rect">
              <a:avLst/>
            </a:prstGeom>
            <a:noFill/>
            <a:ln w="9525">
              <a:solidFill>
                <a:schemeClr val="accent2">
                  <a:lumMod val="40000"/>
                  <a:lumOff val="60000"/>
                </a:schemeClr>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4889039" y="4332120"/>
              <a:ext cx="1905003" cy="261610"/>
            </a:xfrm>
            <a:prstGeom prst="rect">
              <a:avLst/>
            </a:prstGeom>
            <a:noFill/>
          </p:spPr>
          <p:txBody>
            <a:bodyPr wrap="square">
              <a:spAutoFit/>
            </a:bodyPr>
            <a:lstStyle/>
            <a:p>
              <a:pPr algn="ctr">
                <a:defRPr/>
              </a:pPr>
              <a:r>
                <a:rPr lang="en-US" altLang="zh-TW" sz="1100" b="1" smtClean="0">
                  <a:solidFill>
                    <a:prstClr val="white"/>
                  </a:solidFill>
                  <a:latin typeface="Arial"/>
                  <a:ea typeface="Microsoft JhengHei"/>
                  <a:cs typeface="Arial" pitchFamily="-65" charset="0"/>
                </a:rPr>
                <a:t>SAN/NAS </a:t>
              </a:r>
              <a:r>
                <a:rPr lang="zh-TW" altLang="en-US" sz="1100" b="1" smtClean="0">
                  <a:solidFill>
                    <a:prstClr val="white"/>
                  </a:solidFill>
                  <a:latin typeface="Arial"/>
                  <a:ea typeface="Microsoft JhengHei"/>
                  <a:cs typeface="Arial" pitchFamily="-65" charset="0"/>
                </a:rPr>
                <a:t>集區</a:t>
              </a:r>
              <a:endParaRPr lang="zh-TW" altLang="en-US" sz="1100" b="1" dirty="0">
                <a:solidFill>
                  <a:prstClr val="white"/>
                </a:solidFill>
                <a:latin typeface="Arial"/>
                <a:ea typeface="Microsoft JhengHei"/>
                <a:cs typeface="Arial" pitchFamily="-65" charset="0"/>
              </a:endParaRPr>
            </a:p>
          </p:txBody>
        </p:sp>
        <p:sp>
          <p:nvSpPr>
            <p:cNvPr id="129" name="TextBox 128"/>
            <p:cNvSpPr txBox="1"/>
            <p:nvPr/>
          </p:nvSpPr>
          <p:spPr>
            <a:xfrm>
              <a:off x="4756253" y="4017096"/>
              <a:ext cx="2941395" cy="307777"/>
            </a:xfrm>
            <a:prstGeom prst="rect">
              <a:avLst/>
            </a:prstGeom>
            <a:noFill/>
          </p:spPr>
          <p:txBody>
            <a:bodyPr wrap="square">
              <a:spAutoFit/>
            </a:bodyPr>
            <a:lstStyle/>
            <a:p>
              <a:pPr algn="ctr">
                <a:defRPr/>
              </a:pPr>
              <a:r>
                <a:rPr lang="zh-TW" altLang="en-US" sz="1400" b="1" smtClean="0">
                  <a:solidFill>
                    <a:prstClr val="white"/>
                  </a:solidFill>
                  <a:latin typeface="Arial"/>
                  <a:ea typeface="Microsoft JhengHei"/>
                  <a:cs typeface="Arial" pitchFamily="-65" charset="0"/>
                </a:rPr>
                <a:t>虛擬資料平台</a:t>
              </a:r>
              <a:endParaRPr lang="zh-TW" altLang="en-US" sz="1400" b="1" dirty="0">
                <a:solidFill>
                  <a:prstClr val="white"/>
                </a:solidFill>
                <a:latin typeface="Arial"/>
                <a:ea typeface="Microsoft JhengHei"/>
                <a:cs typeface="Arial" pitchFamily="-65" charset="0"/>
              </a:endParaRPr>
            </a:p>
          </p:txBody>
        </p:sp>
        <p:grpSp>
          <p:nvGrpSpPr>
            <p:cNvPr id="130" name="Group 129"/>
            <p:cNvGrpSpPr/>
            <p:nvPr/>
          </p:nvGrpSpPr>
          <p:grpSpPr>
            <a:xfrm>
              <a:off x="4547664" y="4017096"/>
              <a:ext cx="441610" cy="279400"/>
              <a:chOff x="2695510" y="2169268"/>
              <a:chExt cx="441610" cy="279400"/>
            </a:xfrm>
          </p:grpSpPr>
          <p:pic>
            <p:nvPicPr>
              <p:cNvPr id="131" name="Picture 130" descr="ICON_Storage_1up_Q308.png"/>
              <p:cNvPicPr>
                <a:picLocks/>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695510" y="2169268"/>
                <a:ext cx="331114" cy="228600"/>
              </a:xfrm>
              <a:prstGeom prst="rect">
                <a:avLst/>
              </a:prstGeom>
              <a:noFill/>
              <a:ln w="9525">
                <a:noFill/>
                <a:miter lim="800000"/>
                <a:headEnd/>
                <a:tailEnd/>
              </a:ln>
            </p:spPr>
          </p:pic>
          <p:pic>
            <p:nvPicPr>
              <p:cNvPr id="132" name="Picture 131" descr="ICON_Storage_1up_Q308.png"/>
              <p:cNvPicPr>
                <a:picLocks/>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806006" y="2220068"/>
                <a:ext cx="331114" cy="228600"/>
              </a:xfrm>
              <a:prstGeom prst="rect">
                <a:avLst/>
              </a:prstGeom>
              <a:noFill/>
              <a:ln w="9525">
                <a:noFill/>
                <a:miter lim="800000"/>
                <a:headEnd/>
                <a:tailEnd/>
              </a:ln>
            </p:spPr>
          </p:pic>
        </p:grpSp>
        <p:grpSp>
          <p:nvGrpSpPr>
            <p:cNvPr id="139" name="Group 138"/>
            <p:cNvGrpSpPr/>
            <p:nvPr/>
          </p:nvGrpSpPr>
          <p:grpSpPr>
            <a:xfrm>
              <a:off x="3088798" y="5427031"/>
              <a:ext cx="1420430" cy="533400"/>
              <a:chOff x="1733333" y="4202205"/>
              <a:chExt cx="1420429" cy="533400"/>
            </a:xfrm>
          </p:grpSpPr>
          <p:pic>
            <p:nvPicPr>
              <p:cNvPr id="141" name="Picture 140" descr="ICON_DiscDrive_Q308"/>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45374" y="4501555"/>
                <a:ext cx="609441" cy="234050"/>
              </a:xfrm>
              <a:prstGeom prst="rect">
                <a:avLst/>
              </a:prstGeom>
              <a:noFill/>
              <a:ln w="9525">
                <a:noFill/>
                <a:miter lim="800000"/>
                <a:headEnd/>
                <a:tailEnd/>
              </a:ln>
            </p:spPr>
          </p:pic>
          <p:pic>
            <p:nvPicPr>
              <p:cNvPr id="142" name="Picture 141" descr="ICON_Server_flat_Q408.png"/>
              <p:cNvPicPr>
                <a:picLocks/>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33333" y="4202205"/>
                <a:ext cx="1420429" cy="304800"/>
              </a:xfrm>
              <a:prstGeom prst="rect">
                <a:avLst/>
              </a:prstGeom>
              <a:noFill/>
              <a:ln w="9525">
                <a:noFill/>
                <a:miter lim="800000"/>
                <a:headEnd/>
                <a:tailEnd/>
              </a:ln>
            </p:spPr>
          </p:pic>
          <p:pic>
            <p:nvPicPr>
              <p:cNvPr id="143" name="Picture 142" descr="ICON_DiscDrive_Q308"/>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51595" y="4501555"/>
                <a:ext cx="609441" cy="234050"/>
              </a:xfrm>
              <a:prstGeom prst="rect">
                <a:avLst/>
              </a:prstGeom>
              <a:noFill/>
              <a:ln w="9525">
                <a:noFill/>
                <a:miter lim="800000"/>
                <a:headEnd/>
                <a:tailEnd/>
              </a:ln>
            </p:spPr>
          </p:pic>
          <p:pic>
            <p:nvPicPr>
              <p:cNvPr id="144" name="Picture 143" descr="http://t0.gstatic.com/images?q=tbn:ANd9GcRwwChU02O_iT9y8vZQh-Gs-VAxs6P9rdghYc01LLbbpNzIMrON"/>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63392" y="4501555"/>
                <a:ext cx="407893" cy="228660"/>
              </a:xfrm>
              <a:prstGeom prst="rect">
                <a:avLst/>
              </a:prstGeom>
              <a:noFill/>
            </p:spPr>
          </p:pic>
        </p:grpSp>
        <p:sp>
          <p:nvSpPr>
            <p:cNvPr id="140" name="TextBox 139"/>
            <p:cNvSpPr txBox="1"/>
            <p:nvPr/>
          </p:nvSpPr>
          <p:spPr>
            <a:xfrm>
              <a:off x="2894015" y="6013149"/>
              <a:ext cx="1776411" cy="169277"/>
            </a:xfrm>
            <a:prstGeom prst="rect">
              <a:avLst/>
            </a:prstGeom>
            <a:noFill/>
          </p:spPr>
          <p:txBody>
            <a:bodyPr wrap="square" lIns="0" tIns="0" rIns="0" bIns="0" rtlCol="0">
              <a:spAutoFit/>
            </a:bodyPr>
            <a:lstStyle/>
            <a:p>
              <a:pPr algn="ctr">
                <a:spcAft>
                  <a:spcPts val="600"/>
                </a:spcAft>
              </a:pPr>
              <a:r>
                <a:rPr lang="en-US" altLang="zh-TW" sz="1100" smtClean="0">
                  <a:solidFill>
                    <a:srgbClr val="717074">
                      <a:lumMod val="75000"/>
                    </a:srgbClr>
                  </a:solidFill>
                  <a:latin typeface="Arial"/>
                  <a:ea typeface="Microsoft JhengHei"/>
                </a:rPr>
                <a:t>x86 </a:t>
              </a:r>
              <a:r>
                <a:rPr lang="zh-TW" altLang="en-US" sz="1100" smtClean="0">
                  <a:solidFill>
                    <a:srgbClr val="717074">
                      <a:lumMod val="75000"/>
                    </a:srgbClr>
                  </a:solidFill>
                  <a:latin typeface="Arial"/>
                  <a:ea typeface="Microsoft JhengHei"/>
                </a:rPr>
                <a:t>伺服器</a:t>
              </a:r>
              <a:endParaRPr lang="zh-TW" altLang="en-US" sz="1100" dirty="0">
                <a:solidFill>
                  <a:srgbClr val="717074">
                    <a:lumMod val="75000"/>
                  </a:srgbClr>
                </a:solidFill>
                <a:latin typeface="Arial"/>
                <a:ea typeface="Microsoft JhengHei"/>
              </a:endParaRPr>
            </a:p>
          </p:txBody>
        </p:sp>
        <p:grpSp>
          <p:nvGrpSpPr>
            <p:cNvPr id="146" name="Group 145"/>
            <p:cNvGrpSpPr/>
            <p:nvPr/>
          </p:nvGrpSpPr>
          <p:grpSpPr>
            <a:xfrm>
              <a:off x="2827128" y="4289172"/>
              <a:ext cx="1929120" cy="889498"/>
              <a:chOff x="2588339" y="1242669"/>
              <a:chExt cx="1504269" cy="1043330"/>
            </a:xfrm>
          </p:grpSpPr>
          <p:pic>
            <p:nvPicPr>
              <p:cNvPr id="149" name="Picture 6" descr="C:\Users\Abject-3D\Desktop\VMWare Files\FINAL diagrams\Basic Virtualization\3D PNGs\DGRM_DRS_R2_Q408_Comm_16.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67000" y="1295400"/>
                <a:ext cx="1371600" cy="990599"/>
              </a:xfrm>
              <a:prstGeom prst="rect">
                <a:avLst/>
              </a:prstGeom>
              <a:noFill/>
              <a:ln w="9525">
                <a:solidFill>
                  <a:schemeClr val="accent2">
                    <a:lumMod val="40000"/>
                    <a:lumOff val="60000"/>
                  </a:schemeClr>
                </a:solidFill>
                <a:prstDash val="dash"/>
                <a:miter lim="800000"/>
                <a:headEnd/>
                <a:tailEnd/>
              </a:ln>
              <a:effectLst/>
              <a:extLst>
                <a:ext uri="{909E8E84-426E-40DD-AFC4-6F175D3DCCD1}">
                  <a14:hiddenFill xmlns:a14="http://schemas.microsoft.com/office/drawing/2010/main">
                    <a:solidFill>
                      <a:srgbClr val="FFFFFF"/>
                    </a:solidFill>
                  </a14:hiddenFill>
                </a:ext>
              </a:extLst>
            </p:spPr>
          </p:pic>
          <p:sp>
            <p:nvSpPr>
              <p:cNvPr id="150" name="TextBox 149"/>
              <p:cNvSpPr txBox="1"/>
              <p:nvPr/>
            </p:nvSpPr>
            <p:spPr>
              <a:xfrm>
                <a:off x="2588339" y="1242669"/>
                <a:ext cx="1504269" cy="469306"/>
              </a:xfrm>
              <a:prstGeom prst="rect">
                <a:avLst/>
              </a:prstGeom>
              <a:noFill/>
            </p:spPr>
            <p:txBody>
              <a:bodyPr wrap="square">
                <a:spAutoFit/>
              </a:bodyPr>
              <a:lstStyle/>
              <a:p>
                <a:pPr algn="ctr">
                  <a:lnSpc>
                    <a:spcPts val="1200"/>
                  </a:lnSpc>
                  <a:defRPr/>
                </a:pPr>
                <a:r>
                  <a:rPr lang="zh-TW" altLang="en-US" sz="1100" b="1" smtClean="0">
                    <a:solidFill>
                      <a:prstClr val="white"/>
                    </a:solidFill>
                    <a:latin typeface="Arial"/>
                    <a:ea typeface="Microsoft JhengHei"/>
                    <a:cs typeface="Arial" pitchFamily="-65" charset="0"/>
                  </a:rPr>
                  <a:t>融合式虛擬管理程式</a:t>
                </a:r>
              </a:p>
              <a:p>
                <a:pPr algn="ctr">
                  <a:lnSpc>
                    <a:spcPts val="1200"/>
                  </a:lnSpc>
                  <a:defRPr/>
                </a:pPr>
                <a:r>
                  <a:rPr lang="zh-TW" altLang="en-US" sz="1100" b="1" smtClean="0">
                    <a:solidFill>
                      <a:prstClr val="white"/>
                    </a:solidFill>
                    <a:latin typeface="Arial"/>
                    <a:ea typeface="Microsoft JhengHei"/>
                    <a:cs typeface="Arial" pitchFamily="-65" charset="0"/>
                  </a:rPr>
                  <a:t>儲存集區</a:t>
                </a:r>
                <a:endParaRPr lang="zh-TW" altLang="en-US" sz="1100" b="1" dirty="0">
                  <a:solidFill>
                    <a:prstClr val="white"/>
                  </a:solidFill>
                  <a:latin typeface="Arial"/>
                  <a:ea typeface="Microsoft JhengHei"/>
                  <a:cs typeface="Arial" pitchFamily="-65" charset="0"/>
                </a:endParaRPr>
              </a:p>
            </p:txBody>
          </p:sp>
        </p:grpSp>
        <p:grpSp>
          <p:nvGrpSpPr>
            <p:cNvPr id="153" name="Group 152"/>
            <p:cNvGrpSpPr/>
            <p:nvPr/>
          </p:nvGrpSpPr>
          <p:grpSpPr>
            <a:xfrm>
              <a:off x="6966609" y="4324627"/>
              <a:ext cx="1843962" cy="828045"/>
              <a:chOff x="5867400" y="707195"/>
              <a:chExt cx="1383333" cy="1121605"/>
            </a:xfrm>
          </p:grpSpPr>
          <p:pic>
            <p:nvPicPr>
              <p:cNvPr id="155" name="Picture 6" descr="C:\Users\Abject-3D\Desktop\VMWare Files\FINAL diagrams\Basic Virtualization\3D PNGs\DGRM_DRS_R2_Q408_Comm_16.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67400" y="712598"/>
                <a:ext cx="1360024" cy="1116202"/>
              </a:xfrm>
              <a:prstGeom prst="rect">
                <a:avLst/>
              </a:prstGeom>
              <a:noFill/>
              <a:ln w="9525">
                <a:solidFill>
                  <a:schemeClr val="accent2">
                    <a:lumMod val="20000"/>
                    <a:lumOff val="80000"/>
                  </a:schemeClr>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5868831" y="707195"/>
                <a:ext cx="1381902" cy="354356"/>
              </a:xfrm>
              <a:prstGeom prst="rect">
                <a:avLst/>
              </a:prstGeom>
              <a:noFill/>
            </p:spPr>
            <p:txBody>
              <a:bodyPr wrap="square">
                <a:spAutoFit/>
              </a:bodyPr>
              <a:lstStyle/>
              <a:p>
                <a:pPr algn="ctr">
                  <a:defRPr/>
                </a:pPr>
                <a:r>
                  <a:rPr lang="zh-TW" altLang="en-US" sz="1100" b="1" smtClean="0">
                    <a:solidFill>
                      <a:prstClr val="white"/>
                    </a:solidFill>
                    <a:latin typeface="Arial"/>
                    <a:ea typeface="Microsoft JhengHei"/>
                    <a:cs typeface="Arial" pitchFamily="-65" charset="0"/>
                  </a:rPr>
                  <a:t>物件儲存集區</a:t>
                </a:r>
                <a:endParaRPr lang="zh-TW" altLang="en-US" sz="1100" b="1" dirty="0">
                  <a:solidFill>
                    <a:prstClr val="white"/>
                  </a:solidFill>
                  <a:latin typeface="Arial"/>
                  <a:ea typeface="Microsoft JhengHei"/>
                  <a:cs typeface="Arial" pitchFamily="-65" charset="0"/>
                </a:endParaRPr>
              </a:p>
            </p:txBody>
          </p:sp>
        </p:grpSp>
        <p:pic>
          <p:nvPicPr>
            <p:cNvPr id="154" name="Picture 153" descr="ICON_Storage_1up_Q308.png"/>
            <p:cNvPicPr>
              <a:picLocks/>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30183" y="4684306"/>
              <a:ext cx="595045" cy="437802"/>
            </a:xfrm>
            <a:prstGeom prst="rect">
              <a:avLst/>
            </a:prstGeom>
            <a:noFill/>
            <a:ln w="9525">
              <a:noFill/>
              <a:miter lim="800000"/>
              <a:headEnd/>
              <a:tailEnd/>
            </a:ln>
          </p:spPr>
        </p:pic>
        <p:pic>
          <p:nvPicPr>
            <p:cNvPr id="159" name="Picture 27" descr="ICON_Cloud_Q308"/>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177390" y="5350831"/>
              <a:ext cx="1422400" cy="54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Box 159"/>
            <p:cNvSpPr txBox="1"/>
            <p:nvPr/>
          </p:nvSpPr>
          <p:spPr>
            <a:xfrm>
              <a:off x="7177391" y="5949280"/>
              <a:ext cx="1422400" cy="169277"/>
            </a:xfrm>
            <a:prstGeom prst="rect">
              <a:avLst/>
            </a:prstGeom>
            <a:noFill/>
          </p:spPr>
          <p:txBody>
            <a:bodyPr wrap="square" lIns="0" tIns="0" rIns="0" bIns="0" rtlCol="0">
              <a:spAutoFit/>
            </a:bodyPr>
            <a:lstStyle/>
            <a:p>
              <a:pPr algn="ctr">
                <a:spcAft>
                  <a:spcPts val="600"/>
                </a:spcAft>
              </a:pPr>
              <a:r>
                <a:rPr lang="zh-TW" altLang="en-US" sz="1100" smtClean="0">
                  <a:solidFill>
                    <a:srgbClr val="717074">
                      <a:lumMod val="75000"/>
                    </a:srgbClr>
                  </a:solidFill>
                  <a:latin typeface="Arial"/>
                  <a:ea typeface="Microsoft JhengHei"/>
                </a:rPr>
                <a:t>雲端物件儲存</a:t>
              </a:r>
              <a:endParaRPr lang="zh-TW" altLang="en-US" sz="1100" dirty="0">
                <a:solidFill>
                  <a:srgbClr val="717074">
                    <a:lumMod val="75000"/>
                  </a:srgbClr>
                </a:solidFill>
                <a:latin typeface="Arial"/>
                <a:ea typeface="Microsoft JhengHei"/>
              </a:endParaRPr>
            </a:p>
          </p:txBody>
        </p:sp>
        <p:pic>
          <p:nvPicPr>
            <p:cNvPr id="133" name="Picture 132" descr="ICON_Storage_1up_Q308.png"/>
            <p:cNvPicPr>
              <a:picLocks/>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518498" y="4670554"/>
              <a:ext cx="590246" cy="448653"/>
            </a:xfrm>
            <a:prstGeom prst="rect">
              <a:avLst/>
            </a:prstGeom>
            <a:noFill/>
            <a:ln w="9525">
              <a:noFill/>
              <a:miter lim="800000"/>
              <a:headEnd/>
              <a:tailEnd/>
            </a:ln>
          </p:spPr>
        </p:pic>
        <p:pic>
          <p:nvPicPr>
            <p:cNvPr id="224" name="Picture 223" descr="ICON_Storage_1up_Q308.png"/>
            <p:cNvPicPr>
              <a:picLocks/>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502799" y="4670554"/>
              <a:ext cx="590246" cy="448653"/>
            </a:xfrm>
            <a:prstGeom prst="rect">
              <a:avLst/>
            </a:prstGeom>
            <a:noFill/>
            <a:ln w="9525">
              <a:noFill/>
              <a:miter lim="800000"/>
              <a:headEnd/>
              <a:tailEnd/>
            </a:ln>
          </p:spPr>
        </p:pic>
      </p:grpSp>
      <p:grpSp>
        <p:nvGrpSpPr>
          <p:cNvPr id="13" name="Group 12"/>
          <p:cNvGrpSpPr/>
          <p:nvPr/>
        </p:nvGrpSpPr>
        <p:grpSpPr>
          <a:xfrm>
            <a:off x="2129863" y="4237961"/>
            <a:ext cx="1430950" cy="2332070"/>
            <a:chOff x="2839078" y="4237961"/>
            <a:chExt cx="1907436" cy="2332070"/>
          </a:xfrm>
        </p:grpSpPr>
        <p:sp>
          <p:nvSpPr>
            <p:cNvPr id="84" name="Rectangle 83"/>
            <p:cNvSpPr/>
            <p:nvPr/>
          </p:nvSpPr>
          <p:spPr>
            <a:xfrm>
              <a:off x="2839078" y="4237961"/>
              <a:ext cx="1907436" cy="2332070"/>
            </a:xfrm>
            <a:prstGeom prst="rect">
              <a:avLst/>
            </a:prstGeom>
            <a:ln w="57150">
              <a:solidFill>
                <a:srgbClr val="D9541E"/>
              </a:solidFill>
              <a:miter lim="800000"/>
              <a:headEnd type="none" w="med" len="med"/>
              <a:tailEnd type="none" w="med" len="med"/>
            </a:ln>
            <a:effectLst>
              <a:outerShdw blurRad="139700" dist="38100" dir="2700000" algn="tl" rotWithShape="0">
                <a:prstClr val="black">
                  <a:alpha val="40000"/>
                </a:prstClr>
              </a:outerShdw>
            </a:effectLst>
            <a:scene3d>
              <a:camera prst="orthographicFront"/>
              <a:lightRig rig="threePt" dir="t"/>
            </a:scene3d>
            <a:sp3d>
              <a:bevelT w="38100" h="12700"/>
            </a:sp3d>
          </p:spPr>
          <p:style>
            <a:lnRef idx="1">
              <a:schemeClr val="accent1"/>
            </a:lnRef>
            <a:fillRef idx="0">
              <a:schemeClr val="accent1"/>
            </a:fillRef>
            <a:effectRef idx="0">
              <a:schemeClr val="accent1"/>
            </a:effectRef>
            <a:fontRef idx="minor">
              <a:schemeClr val="tx1"/>
            </a:fontRef>
          </p:style>
          <p:txBody>
            <a:bodyPr lIns="121899" tIns="60949" rIns="121899" bIns="60949" rtlCol="0" anchor="ctr"/>
            <a:lstStyle/>
            <a:p>
              <a:pPr algn="ctr" defTabSz="913981"/>
              <a:endParaRPr lang="en-US" sz="1900" dirty="0">
                <a:solidFill>
                  <a:prstClr val="white"/>
                </a:solidFill>
              </a:endParaRPr>
            </a:p>
          </p:txBody>
        </p:sp>
        <p:sp>
          <p:nvSpPr>
            <p:cNvPr id="86" name="TextBox 85"/>
            <p:cNvSpPr txBox="1"/>
            <p:nvPr/>
          </p:nvSpPr>
          <p:spPr>
            <a:xfrm>
              <a:off x="2863336" y="6222699"/>
              <a:ext cx="1883178" cy="304800"/>
            </a:xfrm>
            <a:prstGeom prst="rect">
              <a:avLst/>
            </a:prstGeom>
            <a:noFill/>
          </p:spPr>
          <p:txBody>
            <a:bodyPr wrap="square" lIns="0" tIns="0" rIns="0" bIns="0" rtlCol="0" anchor="ctr">
              <a:noAutofit/>
            </a:bodyPr>
            <a:lstStyle/>
            <a:p>
              <a:pPr algn="ctr">
                <a:lnSpc>
                  <a:spcPct val="90000"/>
                </a:lnSpc>
              </a:pPr>
              <a:r>
                <a:rPr lang="en-US" b="1" dirty="0" smtClean="0">
                  <a:solidFill>
                    <a:srgbClr val="D9541E"/>
                  </a:solidFill>
                  <a:latin typeface="Arial"/>
                  <a:ea typeface="Microsoft JhengHei"/>
                </a:rPr>
                <a:t>Virtual SAN</a:t>
              </a:r>
            </a:p>
          </p:txBody>
        </p:sp>
      </p:grpSp>
    </p:spTree>
    <p:extLst>
      <p:ext uri="{BB962C8B-B14F-4D97-AF65-F5344CB8AC3E}">
        <p14:creationId xmlns:p14="http://schemas.microsoft.com/office/powerpoint/2010/main" val="1021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6"/>
                                        </p:tgtEl>
                                        <p:attrNameLst>
                                          <p:attrName>style.visibility</p:attrName>
                                        </p:attrNameLst>
                                      </p:cBhvr>
                                      <p:to>
                                        <p:strVal val="visible"/>
                                      </p:to>
                                    </p:set>
                                    <p:animEffect transition="in" filter="fade">
                                      <p:cBhvr>
                                        <p:cTn id="14" dur="750"/>
                                        <p:tgtEl>
                                          <p:spTgt spid="166"/>
                                        </p:tgtEl>
                                      </p:cBhvr>
                                    </p:animEffect>
                                    <p:anim calcmode="lin" valueType="num">
                                      <p:cBhvr>
                                        <p:cTn id="15" dur="750" fill="hold"/>
                                        <p:tgtEl>
                                          <p:spTgt spid="166"/>
                                        </p:tgtEl>
                                        <p:attrNameLst>
                                          <p:attrName>ppt_x</p:attrName>
                                        </p:attrNameLst>
                                      </p:cBhvr>
                                      <p:tavLst>
                                        <p:tav tm="0">
                                          <p:val>
                                            <p:strVal val="#ppt_x"/>
                                          </p:val>
                                        </p:tav>
                                        <p:tav tm="100000">
                                          <p:val>
                                            <p:strVal val="#ppt_x"/>
                                          </p:val>
                                        </p:tav>
                                      </p:tavLst>
                                    </p:anim>
                                    <p:anim calcmode="lin" valueType="num">
                                      <p:cBhvr>
                                        <p:cTn id="16" dur="75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75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0"/>
                            </p:stCondLst>
                            <p:childTnLst>
                              <p:par>
                                <p:cTn id="37" presetID="26" presetClass="emph" presetSubtype="0" fill="hold" nodeType="afterEffect">
                                  <p:stCondLst>
                                    <p:cond delay="0"/>
                                  </p:stCondLst>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crco6YNIkW99D.0GfOR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crco6YNIkW99D.0GfORvQ"/>
</p:tagLst>
</file>

<file path=ppt/theme/theme1.xml><?xml version="1.0" encoding="utf-8"?>
<a:theme xmlns:a="http://schemas.openxmlformats.org/drawingml/2006/main" name="blank">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gs xmlns="0f1f6f09-9b31-478b-87d5-da4f4c2b359d" xsi:nil="true"/>
    <Directory xmlns="0f1f6f09-9b31-478b-87d5-da4f4c2b359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4D762389873448B3FB21C242A13CED" ma:contentTypeVersion="4" ma:contentTypeDescription="Create a new document." ma:contentTypeScope="" ma:versionID="cba93efb1ea3addc096d81ded8f5ccd3">
  <xsd:schema xmlns:xsd="http://www.w3.org/2001/XMLSchema" xmlns:p="http://schemas.microsoft.com/office/2006/metadata/properties" xmlns:ns2="0f1f6f09-9b31-478b-87d5-da4f4c2b359d" targetNamespace="http://schemas.microsoft.com/office/2006/metadata/properties" ma:root="true" ma:fieldsID="4c5e4be74bebe7580cb1a2ba916e5a91" ns2:_="">
    <xsd:import namespace="0f1f6f09-9b31-478b-87d5-da4f4c2b359d"/>
    <xsd:element name="properties">
      <xsd:complexType>
        <xsd:sequence>
          <xsd:element name="documentManagement">
            <xsd:complexType>
              <xsd:all>
                <xsd:element ref="ns2:Tags" minOccurs="0"/>
                <xsd:element ref="ns2:Directory" minOccurs="0"/>
              </xsd:all>
            </xsd:complexType>
          </xsd:element>
        </xsd:sequence>
      </xsd:complexType>
    </xsd:element>
  </xsd:schema>
  <xsd:schema xmlns:xsd="http://www.w3.org/2001/XMLSchema" xmlns:dms="http://schemas.microsoft.com/office/2006/documentManagement/types" targetNamespace="0f1f6f09-9b31-478b-87d5-da4f4c2b359d" elementFormDefault="qualified">
    <xsd:import namespace="http://schemas.microsoft.com/office/2006/documentManagement/types"/>
    <xsd:element name="Tags" ma:index="8" nillable="true" ma:displayName="Tags" ma:description="Can be used to add keywords to file names and make searching easier." ma:internalName="Tags">
      <xsd:simpleType>
        <xsd:restriction base="dms:Text">
          <xsd:maxLength value="255"/>
        </xsd:restriction>
      </xsd:simpleType>
    </xsd:element>
    <xsd:element name="Directory" ma:index="9" nillable="true" ma:displayName="Directory" ma:internalName="Direct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2E92330-5D48-417A-AD95-7E403DF2F705}">
  <ds:schemaRefs>
    <ds:schemaRef ds:uri="http://schemas.openxmlformats.org/package/2006/metadata/core-properties"/>
    <ds:schemaRef ds:uri="http://purl.org/dc/elements/1.1/"/>
    <ds:schemaRef ds:uri="http://schemas.microsoft.com/office/2006/documentManagement/types"/>
    <ds:schemaRef ds:uri="0f1f6f09-9b31-478b-87d5-da4f4c2b359d"/>
    <ds:schemaRef ds:uri="http://www.w3.org/XML/1998/namespace"/>
    <ds:schemaRef ds:uri="http://purl.org/dc/dcmityp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0A37FBE-7CAD-41C8-9FA1-8B27124BE26B}">
  <ds:schemaRefs>
    <ds:schemaRef ds:uri="http://schemas.microsoft.com/sharepoint/v3/contenttype/forms"/>
  </ds:schemaRefs>
</ds:datastoreItem>
</file>

<file path=customXml/itemProps3.xml><?xml version="1.0" encoding="utf-8"?>
<ds:datastoreItem xmlns:ds="http://schemas.openxmlformats.org/officeDocument/2006/customXml" ds:itemID="{557DE671-72EA-41D2-959A-2FB6EBA79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f6f09-9b31-478b-87d5-da4f4c2b359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4527</Words>
  <Application>Microsoft Office PowerPoint</Application>
  <PresentationFormat>如螢幕大小 (4:3)</PresentationFormat>
  <Paragraphs>758</Paragraphs>
  <Slides>31</Slides>
  <Notes>31</Notes>
  <HiddenSlides>0</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blank</vt:lpstr>
      <vt:lpstr> 軟體定義的儲存及 VMware Virtual SAN 5.5</vt:lpstr>
      <vt:lpstr>軟體定義的資料中心</vt:lpstr>
      <vt:lpstr>軟體定義的資料中心</vt:lpstr>
      <vt:lpstr>現今的挑戰：儲存需求與複雜度大幅增加</vt:lpstr>
      <vt:lpstr>儲存市場處於混亂局面</vt:lpstr>
      <vt:lpstr>新儲存層正在快速成長</vt:lpstr>
      <vt:lpstr>虛擬管理程式開創新機會</vt:lpstr>
      <vt:lpstr>我們可以運用虛擬管理程式將儲存轉型</vt:lpstr>
      <vt:lpstr>軟體定義的儲存</vt:lpstr>
      <vt:lpstr>VMware Virtual SAN 5.5</vt:lpstr>
      <vt:lpstr>Virtual SAN：大幅簡化的融合式虛擬管理程式儲存</vt:lpstr>
      <vt:lpstr>無與倫比的客戶利益及驗證</vt:lpstr>
      <vt:lpstr>為何採用 Virtual SAN？</vt:lpstr>
      <vt:lpstr>兩種建立 Virtual SAN 節點的方式</vt:lpstr>
      <vt:lpstr>彈性地設定效能和容量</vt:lpstr>
      <vt:lpstr>為 Virtual SAN 提供廣泛的合作夥伴商業網路支援</vt:lpstr>
      <vt:lpstr>PowerPoint 簡報</vt:lpstr>
      <vt:lpstr>Virtual SAN 能以彈性、線性方式擴充效能和容量</vt:lpstr>
      <vt:lpstr>Virtual SAN 能提供企業級的擴充能力</vt:lpstr>
      <vt:lpstr>具備彈性及 線性延展性的高效能</vt:lpstr>
      <vt:lpstr>PowerPoint 簡報</vt:lpstr>
      <vt:lpstr>Virtual SAN 已與 VMware 堆疊深入整合</vt:lpstr>
      <vt:lpstr>Virtual SAN 讓應用程式負責主導</vt:lpstr>
      <vt:lpstr>Virtual SAN 簡化和自動化儲存管理</vt:lpstr>
      <vt:lpstr>Virtual SAN 能降低資金支出及營運成本，以獲得更佳的總持有成本 (TCO)</vt:lpstr>
      <vt:lpstr>彈性地設定效能和容量</vt:lpstr>
      <vt:lpstr>精密的延展能消除過度佈建</vt:lpstr>
      <vt:lpstr>經營像 Google 般的資料中心</vt:lpstr>
      <vt:lpstr>Virtual SAN 使用案例</vt:lpstr>
      <vt:lpstr>其他資源</vt:lpstr>
      <vt:lpstr>感謝您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2014-03-24T07:27:22Z</dcterms:created>
  <dcterms:modified xsi:type="dcterms:W3CDTF">2014-06-09T05:52:18Z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0x010100C14D762389873448B3FB21C242A13CED</vt:lpwstr>
  </property>
</Properties>
</file>